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168"/>
  </p:notesMasterIdLst>
  <p:sldIdLst>
    <p:sldId id="256" r:id="rId3"/>
    <p:sldId id="398" r:id="rId4"/>
    <p:sldId id="537" r:id="rId5"/>
    <p:sldId id="535" r:id="rId6"/>
    <p:sldId id="536" r:id="rId7"/>
    <p:sldId id="563" r:id="rId8"/>
    <p:sldId id="564" r:id="rId9"/>
    <p:sldId id="565" r:id="rId10"/>
    <p:sldId id="566" r:id="rId11"/>
    <p:sldId id="567" r:id="rId12"/>
    <p:sldId id="571" r:id="rId13"/>
    <p:sldId id="572" r:id="rId14"/>
    <p:sldId id="573" r:id="rId15"/>
    <p:sldId id="574" r:id="rId16"/>
    <p:sldId id="575" r:id="rId17"/>
    <p:sldId id="576" r:id="rId18"/>
    <p:sldId id="568" r:id="rId19"/>
    <p:sldId id="541" r:id="rId20"/>
    <p:sldId id="542" r:id="rId21"/>
    <p:sldId id="543" r:id="rId22"/>
    <p:sldId id="544" r:id="rId23"/>
    <p:sldId id="545" r:id="rId24"/>
    <p:sldId id="562" r:id="rId25"/>
    <p:sldId id="538" r:id="rId26"/>
    <p:sldId id="540" r:id="rId27"/>
    <p:sldId id="546" r:id="rId28"/>
    <p:sldId id="560" r:id="rId29"/>
    <p:sldId id="561" r:id="rId30"/>
    <p:sldId id="569" r:id="rId31"/>
    <p:sldId id="580" r:id="rId32"/>
    <p:sldId id="581" r:id="rId33"/>
    <p:sldId id="582" r:id="rId34"/>
    <p:sldId id="583" r:id="rId35"/>
    <p:sldId id="584" r:id="rId36"/>
    <p:sldId id="585" r:id="rId37"/>
    <p:sldId id="586" r:id="rId38"/>
    <p:sldId id="587" r:id="rId39"/>
    <p:sldId id="588" r:id="rId40"/>
    <p:sldId id="557" r:id="rId41"/>
    <p:sldId id="430" r:id="rId42"/>
    <p:sldId id="506" r:id="rId43"/>
    <p:sldId id="301" r:id="rId44"/>
    <p:sldId id="426" r:id="rId45"/>
    <p:sldId id="507" r:id="rId46"/>
    <p:sldId id="296" r:id="rId47"/>
    <p:sldId id="305" r:id="rId48"/>
    <p:sldId id="465" r:id="rId49"/>
    <p:sldId id="405" r:id="rId50"/>
    <p:sldId id="407" r:id="rId51"/>
    <p:sldId id="406" r:id="rId52"/>
    <p:sldId id="404" r:id="rId53"/>
    <p:sldId id="408" r:id="rId54"/>
    <p:sldId id="409" r:id="rId55"/>
    <p:sldId id="413" r:id="rId56"/>
    <p:sldId id="420" r:id="rId57"/>
    <p:sldId id="411" r:id="rId58"/>
    <p:sldId id="424" r:id="rId59"/>
    <p:sldId id="559" r:id="rId60"/>
    <p:sldId id="418" r:id="rId61"/>
    <p:sldId id="550" r:id="rId62"/>
    <p:sldId id="551" r:id="rId63"/>
    <p:sldId id="412" r:id="rId64"/>
    <p:sldId id="414" r:id="rId65"/>
    <p:sldId id="419" r:id="rId66"/>
    <p:sldId id="425" r:id="rId67"/>
    <p:sldId id="416" r:id="rId68"/>
    <p:sldId id="421" r:id="rId69"/>
    <p:sldId id="306" r:id="rId70"/>
    <p:sldId id="505" r:id="rId71"/>
    <p:sldId id="307" r:id="rId72"/>
    <p:sldId id="422" r:id="rId73"/>
    <p:sldId id="357" r:id="rId74"/>
    <p:sldId id="361" r:id="rId75"/>
    <p:sldId id="362" r:id="rId76"/>
    <p:sldId id="363" r:id="rId77"/>
    <p:sldId id="577" r:id="rId78"/>
    <p:sldId id="308" r:id="rId79"/>
    <p:sldId id="429" r:id="rId80"/>
    <p:sldId id="534" r:id="rId81"/>
    <p:sldId id="314" r:id="rId82"/>
    <p:sldId id="531" r:id="rId83"/>
    <p:sldId id="532" r:id="rId84"/>
    <p:sldId id="431" r:id="rId85"/>
    <p:sldId id="480" r:id="rId86"/>
    <p:sldId id="481" r:id="rId87"/>
    <p:sldId id="498" r:id="rId88"/>
    <p:sldId id="482" r:id="rId89"/>
    <p:sldId id="483" r:id="rId90"/>
    <p:sldId id="484" r:id="rId91"/>
    <p:sldId id="486" r:id="rId92"/>
    <p:sldId id="487" r:id="rId93"/>
    <p:sldId id="489" r:id="rId94"/>
    <p:sldId id="499" r:id="rId95"/>
    <p:sldId id="490" r:id="rId96"/>
    <p:sldId id="491" r:id="rId97"/>
    <p:sldId id="492" r:id="rId98"/>
    <p:sldId id="493" r:id="rId99"/>
    <p:sldId id="508" r:id="rId100"/>
    <p:sldId id="515" r:id="rId101"/>
    <p:sldId id="500" r:id="rId102"/>
    <p:sldId id="511" r:id="rId103"/>
    <p:sldId id="512" r:id="rId104"/>
    <p:sldId id="513" r:id="rId105"/>
    <p:sldId id="434" r:id="rId106"/>
    <p:sldId id="376" r:id="rId107"/>
    <p:sldId id="578" r:id="rId108"/>
    <p:sldId id="579" r:id="rId109"/>
    <p:sldId id="441" r:id="rId110"/>
    <p:sldId id="458" r:id="rId111"/>
    <p:sldId id="460" r:id="rId112"/>
    <p:sldId id="467" r:id="rId113"/>
    <p:sldId id="530" r:id="rId114"/>
    <p:sldId id="386" r:id="rId115"/>
    <p:sldId id="459" r:id="rId116"/>
    <p:sldId id="443" r:id="rId117"/>
    <p:sldId id="442" r:id="rId118"/>
    <p:sldId id="444" r:id="rId119"/>
    <p:sldId id="387" r:id="rId120"/>
    <p:sldId id="445" r:id="rId121"/>
    <p:sldId id="446" r:id="rId122"/>
    <p:sldId id="447" r:id="rId123"/>
    <p:sldId id="448" r:id="rId124"/>
    <p:sldId id="449" r:id="rId125"/>
    <p:sldId id="450" r:id="rId126"/>
    <p:sldId id="452" r:id="rId127"/>
    <p:sldId id="468" r:id="rId128"/>
    <p:sldId id="529" r:id="rId129"/>
    <p:sldId id="454" r:id="rId130"/>
    <p:sldId id="455" r:id="rId131"/>
    <p:sldId id="456" r:id="rId132"/>
    <p:sldId id="475" r:id="rId133"/>
    <p:sldId id="476" r:id="rId134"/>
    <p:sldId id="451" r:id="rId135"/>
    <p:sldId id="395" r:id="rId136"/>
    <p:sldId id="461" r:id="rId137"/>
    <p:sldId id="469" r:id="rId138"/>
    <p:sldId id="470" r:id="rId139"/>
    <p:sldId id="471" r:id="rId140"/>
    <p:sldId id="466" r:id="rId141"/>
    <p:sldId id="463" r:id="rId142"/>
    <p:sldId id="464" r:id="rId143"/>
    <p:sldId id="437" r:id="rId144"/>
    <p:sldId id="472" r:id="rId145"/>
    <p:sldId id="479" r:id="rId146"/>
    <p:sldId id="473" r:id="rId147"/>
    <p:sldId id="474" r:id="rId148"/>
    <p:sldId id="477" r:id="rId149"/>
    <p:sldId id="514" r:id="rId150"/>
    <p:sldId id="518" r:id="rId151"/>
    <p:sldId id="519" r:id="rId152"/>
    <p:sldId id="520" r:id="rId153"/>
    <p:sldId id="522" r:id="rId154"/>
    <p:sldId id="523" r:id="rId155"/>
    <p:sldId id="524" r:id="rId156"/>
    <p:sldId id="525" r:id="rId157"/>
    <p:sldId id="526" r:id="rId158"/>
    <p:sldId id="527" r:id="rId159"/>
    <p:sldId id="494" r:id="rId160"/>
    <p:sldId id="496" r:id="rId161"/>
    <p:sldId id="495" r:id="rId162"/>
    <p:sldId id="533" r:id="rId163"/>
    <p:sldId id="497" r:id="rId164"/>
    <p:sldId id="528" r:id="rId165"/>
    <p:sldId id="485" r:id="rId166"/>
    <p:sldId id="272" r:id="rId16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30A1"/>
    <a:srgbClr val="CC0000"/>
    <a:srgbClr val="C4241F"/>
    <a:srgbClr val="E73151"/>
    <a:srgbClr val="5F0D1B"/>
    <a:srgbClr val="A1213A"/>
    <a:srgbClr val="59A166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337" autoAdjust="0"/>
  </p:normalViewPr>
  <p:slideViewPr>
    <p:cSldViewPr>
      <p:cViewPr>
        <p:scale>
          <a:sx n="110" d="100"/>
          <a:sy n="110" d="100"/>
        </p:scale>
        <p:origin x="-19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70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theme" Target="theme/them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slide" Target="slides/slide162.xml"/><Relationship Id="rId16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72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C6B12-3EA1-4B8F-9353-5675F1B0AF7D}" type="datetimeFigureOut">
              <a:rPr lang="pt-BR" smtClean="0"/>
              <a:pPr/>
              <a:t>21/06/2018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0BDCB-22F7-46AB-8019-CEB2424B840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545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121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>
                <a:solidFill>
                  <a:prstClr val="black"/>
                </a:solidFill>
              </a:rPr>
              <a:pPr/>
              <a:t>10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55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>
                <a:solidFill>
                  <a:prstClr val="black"/>
                </a:solidFill>
              </a:rPr>
              <a:pPr/>
              <a:t>11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33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>
                <a:solidFill>
                  <a:prstClr val="black"/>
                </a:solidFill>
              </a:rPr>
              <a:pPr/>
              <a:t>12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33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3644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8014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80140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81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82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83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100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105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108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113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116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118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119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120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124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99609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162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80140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165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2412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98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>
                <a:solidFill>
                  <a:prstClr val="black"/>
                </a:solidFill>
              </a:rPr>
              <a:pPr/>
              <a:t>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14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>
                <a:solidFill>
                  <a:prstClr val="black"/>
                </a:solidFill>
              </a:rPr>
              <a:pPr/>
              <a:t>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05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>
                <a:solidFill>
                  <a:prstClr val="black"/>
                </a:solidFill>
              </a:rPr>
              <a:pPr/>
              <a:t>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0BDCB-22F7-46AB-8019-CEB2424B8402}" type="slidenum">
              <a:rPr lang="pt-BR" smtClean="0">
                <a:solidFill>
                  <a:prstClr val="black"/>
                </a:solidFill>
              </a:rPr>
              <a:pPr/>
              <a:t>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/>
              <a:pPr/>
              <a:t>21/06/2018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/>
              <a:pPr/>
              <a:t>21/06/2018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/>
              <a:pPr/>
              <a:t>21/06/2018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>
                <a:solidFill>
                  <a:srgbClr val="FFFFFF"/>
                </a:solidFill>
              </a:rPr>
              <a:pPr/>
              <a:t>21/06/2018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35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>
                <a:solidFill>
                  <a:srgbClr val="FFFFFF"/>
                </a:solidFill>
              </a:rPr>
              <a:pPr/>
              <a:t>21/06/2018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>
                <a:solidFill>
                  <a:srgbClr val="FFFFFF"/>
                </a:solidFill>
              </a:rPr>
              <a:pPr/>
              <a:t>21/06/2018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7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>
                <a:solidFill>
                  <a:srgbClr val="FFFFFF"/>
                </a:solidFill>
              </a:rPr>
              <a:pPr/>
              <a:t>21/06/2018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>
                <a:solidFill>
                  <a:srgbClr val="FFFFFF"/>
                </a:solidFill>
              </a:rPr>
              <a:pPr/>
              <a:t>21/06/2018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6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>
                <a:solidFill>
                  <a:srgbClr val="FFFFFF"/>
                </a:solidFill>
              </a:rPr>
              <a:pPr/>
              <a:t>21/06/2018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6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>
                <a:solidFill>
                  <a:srgbClr val="FFFFFF"/>
                </a:solidFill>
              </a:rPr>
              <a:pPr/>
              <a:t>21/06/2018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3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>
                <a:solidFill>
                  <a:srgbClr val="FFFFFF"/>
                </a:solidFill>
              </a:rPr>
              <a:pPr/>
              <a:t>21/06/2018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8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/>
              <a:pPr/>
              <a:t>21/06/2018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>
                <a:solidFill>
                  <a:srgbClr val="FFFFFF"/>
                </a:solidFill>
              </a:rPr>
              <a:pPr/>
              <a:t>21/06/2018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3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>
                <a:solidFill>
                  <a:srgbClr val="FFFFFF"/>
                </a:solidFill>
              </a:rPr>
              <a:pPr/>
              <a:t>21/06/2018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9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>
                <a:solidFill>
                  <a:srgbClr val="FFFFFF"/>
                </a:solidFill>
              </a:rPr>
              <a:pPr/>
              <a:t>21/06/2018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/>
              <a:pPr/>
              <a:t>21/06/2018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/>
              <a:pPr/>
              <a:t>21/06/2018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/>
              <a:pPr/>
              <a:t>21/06/2018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/>
              <a:pPr/>
              <a:t>21/06/2018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/>
              <a:pPr/>
              <a:t>21/06/2018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/>
              <a:pPr/>
              <a:t>21/06/2018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913D-CDE2-4416-8435-43E51BAA7878}" type="datetimeFigureOut">
              <a:rPr lang="pt-BR" smtClean="0"/>
              <a:pPr/>
              <a:t>21/06/2018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CFA7-D0E2-42BE-82F3-F6C734DC5DF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14BE913D-CDE2-4416-8435-43E51BAA7878}" type="datetimeFigureOut">
              <a:rPr lang="pt-BR" smtClean="0"/>
              <a:pPr/>
              <a:t>21/06/2018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F043CFA7-D0E2-42BE-82F3-F6C734DC5DF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14BE913D-CDE2-4416-8435-43E51BAA7878}" type="datetimeFigureOut">
              <a:rPr lang="pt-BR" smtClean="0">
                <a:solidFill>
                  <a:srgbClr val="FFFFFF"/>
                </a:solidFill>
              </a:rPr>
              <a:pPr/>
              <a:t>21/06/2018</a:t>
            </a:fld>
            <a:endParaRPr lang="pt-B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pt-B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F043CFA7-D0E2-42BE-82F3-F6C734DC5DF1}" type="slidenum">
              <a:rPr lang="pt-BR" smtClean="0">
                <a:solidFill>
                  <a:srgbClr val="FFFFFF"/>
                </a:solidFill>
              </a:rPr>
              <a:pPr/>
              <a:t>‹nº›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471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pt-B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DIEGO ORNELLAS DE GUSMÃO</a:t>
            </a:r>
          </a:p>
          <a:p>
            <a:pPr algn="r"/>
            <a:r>
              <a:rPr lang="pt-B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PROCURADOR FEDERAL</a:t>
            </a:r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057025"/>
          </a:xfrm>
        </p:spPr>
        <p:txBody>
          <a:bodyPr>
            <a:noAutofit/>
          </a:bodyPr>
          <a:lstStyle/>
          <a:p>
            <a:r>
              <a:rPr lang="pt-BR" sz="4800" dirty="0" smtClean="0"/>
              <a:t/>
            </a:r>
            <a:br>
              <a:rPr lang="pt-BR" sz="4800" dirty="0" smtClean="0"/>
            </a:br>
            <a:r>
              <a:rPr lang="pt-BR" sz="4800" dirty="0"/>
              <a:t/>
            </a:r>
            <a:br>
              <a:rPr lang="pt-BR" sz="4800" dirty="0"/>
            </a:br>
            <a:r>
              <a:rPr lang="pt-BR" sz="4800" dirty="0" smtClean="0"/>
              <a:t/>
            </a:r>
            <a:br>
              <a:rPr lang="pt-BR" sz="4800" dirty="0" smtClean="0"/>
            </a:br>
            <a:r>
              <a:rPr lang="pt-BR" sz="4800" dirty="0"/>
              <a:t/>
            </a:r>
            <a:br>
              <a:rPr lang="pt-BR" sz="4800" dirty="0"/>
            </a:br>
            <a:r>
              <a:rPr lang="pt-BR" sz="4800" dirty="0" smtClean="0"/>
              <a:t/>
            </a:r>
            <a:br>
              <a:rPr lang="pt-BR" sz="4800" dirty="0" smtClean="0"/>
            </a:br>
            <a:r>
              <a:rPr lang="pt-BR" sz="4800" dirty="0"/>
              <a:t/>
            </a:r>
            <a:br>
              <a:rPr lang="pt-BR" sz="4800" dirty="0"/>
            </a:br>
            <a:r>
              <a:rPr lang="pt-BR" sz="4800" dirty="0" smtClean="0"/>
              <a:t/>
            </a:r>
            <a:br>
              <a:rPr lang="pt-BR" sz="4800" dirty="0" smtClean="0"/>
            </a:br>
            <a:r>
              <a:rPr lang="pt-BR" sz="4800" dirty="0"/>
              <a:t/>
            </a:r>
            <a:br>
              <a:rPr lang="pt-BR" sz="4800" dirty="0"/>
            </a:br>
            <a:r>
              <a:rPr lang="pt-BR" sz="4400" dirty="0"/>
              <a:t>O planejamento </a:t>
            </a:r>
            <a:r>
              <a:rPr lang="pt-BR" sz="4400" dirty="0" smtClean="0"/>
              <a:t>das contratações públicas</a:t>
            </a:r>
            <a:r>
              <a:rPr lang="pt-BR" sz="3600" dirty="0"/>
              <a:t/>
            </a:r>
            <a:br>
              <a:rPr lang="pt-BR" sz="3600" dirty="0"/>
            </a:br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2800" dirty="0" smtClean="0"/>
              <a:t>Estudo conjunto das instruções normativas SEGES 5/2017 e 1/2018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9546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924800" cy="1143000"/>
          </a:xfrm>
        </p:spPr>
        <p:txBody>
          <a:bodyPr>
            <a:noAutofit/>
          </a:bodyPr>
          <a:lstStyle/>
          <a:p>
            <a:pPr algn="ctr"/>
            <a:r>
              <a:rPr lang="pt-BR" sz="3200" dirty="0" smtClean="0">
                <a:solidFill>
                  <a:schemeClr val="tx2"/>
                </a:solidFill>
              </a:rPr>
              <a:t> DATA DA EFETIVA  APLICAÇÃO DA IN 05</a:t>
            </a:r>
            <a:endParaRPr lang="pt-BR" sz="3200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pt-BR" sz="2200" dirty="0" smtClean="0"/>
          </a:p>
          <a:p>
            <a:pPr marL="0" indent="0" algn="ctr">
              <a:buNone/>
            </a:pPr>
            <a:r>
              <a:rPr lang="pt-BR" sz="3200" dirty="0" smtClean="0"/>
              <a:t> </a:t>
            </a:r>
            <a:r>
              <a:rPr lang="pt-BR" sz="3600" dirty="0" smtClean="0"/>
              <a:t>DIA 25 DE SETEMBRO DE 2017 </a:t>
            </a:r>
          </a:p>
          <a:p>
            <a:pPr marL="0" indent="0" algn="ctr">
              <a:buNone/>
            </a:pPr>
            <a:r>
              <a:rPr lang="pt-BR" sz="3600" dirty="0" smtClean="0"/>
              <a:t>(SEGUNDA-FEIRA)</a:t>
            </a:r>
          </a:p>
          <a:p>
            <a:pPr algn="just"/>
            <a:endParaRPr lang="pt-BR" sz="2200" dirty="0" smtClean="0"/>
          </a:p>
          <a:p>
            <a:pPr algn="ctr">
              <a:buNone/>
            </a:pPr>
            <a:r>
              <a:rPr lang="pt-BR" sz="3600" dirty="0" smtClean="0"/>
              <a:t>LEI 9784, DE 1999: </a:t>
            </a:r>
            <a:r>
              <a:rPr lang="pt-BR" sz="4000" dirty="0" smtClean="0"/>
              <a:t>Art</a:t>
            </a:r>
            <a:r>
              <a:rPr lang="pt-BR" sz="4000" dirty="0"/>
              <a:t>. 23. </a:t>
            </a:r>
          </a:p>
          <a:p>
            <a:pPr algn="just"/>
            <a:endParaRPr lang="pt-BR" sz="2000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95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4800" cy="1143000"/>
          </a:xfrm>
        </p:spPr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ELEMENTOS ESPECÍFICOS PARA A ATA DE REGISTRO DE PREÇOS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11560" y="1556792"/>
            <a:ext cx="7924800" cy="4114800"/>
          </a:xfrm>
        </p:spPr>
        <p:txBody>
          <a:bodyPr anchor="ctr">
            <a:normAutofit fontScale="40000" lnSpcReduction="20000"/>
          </a:bodyPr>
          <a:lstStyle/>
          <a:p>
            <a:pPr marL="0" indent="0" algn="just">
              <a:buNone/>
            </a:pPr>
            <a:endParaRPr lang="pt-BR" sz="11200" dirty="0" smtClean="0"/>
          </a:p>
          <a:p>
            <a:pPr algn="just"/>
            <a:endParaRPr lang="pt-BR" sz="4800" dirty="0" smtClean="0"/>
          </a:p>
          <a:p>
            <a:pPr algn="just"/>
            <a:endParaRPr lang="pt-BR" sz="4800" dirty="0"/>
          </a:p>
          <a:p>
            <a:pPr marL="0" indent="0" algn="just">
              <a:buNone/>
            </a:pPr>
            <a:r>
              <a:rPr lang="x-none" sz="11200" dirty="0" smtClean="0"/>
              <a:t> </a:t>
            </a:r>
            <a:endParaRPr lang="pt-BR" sz="11200" dirty="0"/>
          </a:p>
          <a:p>
            <a:pPr algn="just"/>
            <a:endParaRPr lang="pt-BR" sz="4800" dirty="0"/>
          </a:p>
          <a:p>
            <a:pPr algn="just"/>
            <a:endParaRPr lang="pt-BR" sz="4800" dirty="0" smtClean="0"/>
          </a:p>
          <a:p>
            <a:endParaRPr lang="pt-BR" sz="4800" dirty="0"/>
          </a:p>
          <a:p>
            <a:pPr algn="just"/>
            <a:endParaRPr lang="pt-BR" sz="4800" dirty="0"/>
          </a:p>
          <a:p>
            <a:pPr marL="0" indent="0" algn="just">
              <a:buNone/>
            </a:pPr>
            <a:r>
              <a:rPr lang="pt-BR" sz="4800" dirty="0" smtClean="0"/>
              <a:t> </a:t>
            </a:r>
            <a:endParaRPr lang="pt-BR" sz="4800" dirty="0"/>
          </a:p>
          <a:p>
            <a:pPr marL="0" indent="0" algn="just">
              <a:buNone/>
            </a:pPr>
            <a:endParaRPr lang="pt-BR" sz="4800" dirty="0"/>
          </a:p>
        </p:txBody>
      </p:sp>
      <p:sp>
        <p:nvSpPr>
          <p:cNvPr id="4" name="Rounded Rectangle 3"/>
          <p:cNvSpPr/>
          <p:nvPr/>
        </p:nvSpPr>
        <p:spPr>
          <a:xfrm>
            <a:off x="1331640" y="1412776"/>
            <a:ext cx="3024336" cy="576064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FORMAÇÃO DA ATA</a:t>
            </a:r>
          </a:p>
          <a:p>
            <a:pPr algn="ctr"/>
            <a:r>
              <a:rPr lang="en-US" dirty="0" smtClean="0"/>
              <a:t>(GERENCIADOR)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331640" y="2060848"/>
            <a:ext cx="3024336" cy="432048"/>
          </a:xfrm>
          <a:prstGeom prst="round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Requisitos</a:t>
            </a:r>
            <a:r>
              <a:rPr lang="en-US" dirty="0"/>
              <a:t> da </a:t>
            </a:r>
            <a:r>
              <a:rPr lang="en-US" dirty="0" err="1"/>
              <a:t>contratação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331640" y="2564904"/>
            <a:ext cx="3024336" cy="576064"/>
          </a:xfrm>
          <a:prstGeom prst="round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Estimativa</a:t>
            </a:r>
            <a:r>
              <a:rPr lang="en-US" dirty="0" smtClean="0"/>
              <a:t> das </a:t>
            </a:r>
            <a:r>
              <a:rPr lang="en-US" dirty="0" err="1" smtClean="0"/>
              <a:t>quantidades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331640" y="3212976"/>
            <a:ext cx="3024336" cy="576064"/>
          </a:xfrm>
          <a:prstGeom prst="round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Levantamento</a:t>
            </a:r>
            <a:r>
              <a:rPr lang="en-US" dirty="0" smtClean="0"/>
              <a:t> de </a:t>
            </a:r>
            <a:r>
              <a:rPr lang="en-US" dirty="0" err="1" smtClean="0"/>
              <a:t>mercado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1331640" y="4509120"/>
            <a:ext cx="3024336" cy="576064"/>
          </a:xfrm>
          <a:prstGeom prst="round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Descrição</a:t>
            </a:r>
            <a:r>
              <a:rPr lang="en-US" dirty="0" smtClean="0"/>
              <a:t> da </a:t>
            </a:r>
            <a:r>
              <a:rPr lang="en-US" dirty="0" err="1" smtClean="0"/>
              <a:t>solução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um </a:t>
            </a:r>
            <a:r>
              <a:rPr lang="en-US" dirty="0" err="1" smtClean="0"/>
              <a:t>todo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1331640" y="3861048"/>
            <a:ext cx="3024336" cy="576064"/>
          </a:xfrm>
          <a:prstGeom prst="round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Estimativas</a:t>
            </a:r>
            <a:r>
              <a:rPr lang="en-US" dirty="0" smtClean="0"/>
              <a:t> de </a:t>
            </a:r>
            <a:r>
              <a:rPr lang="en-US" dirty="0" err="1" smtClean="0"/>
              <a:t>preços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preços</a:t>
            </a:r>
            <a:r>
              <a:rPr lang="en-US" dirty="0" smtClean="0"/>
              <a:t> </a:t>
            </a:r>
            <a:r>
              <a:rPr lang="en-US" dirty="0" err="1" smtClean="0"/>
              <a:t>referenciais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331640" y="5157192"/>
            <a:ext cx="3024336" cy="576064"/>
          </a:xfrm>
          <a:prstGeom prst="round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Justificativas</a:t>
            </a:r>
            <a:r>
              <a:rPr lang="en-US" dirty="0" smtClean="0"/>
              <a:t> para o </a:t>
            </a:r>
            <a:r>
              <a:rPr lang="en-US" dirty="0" err="1" smtClean="0"/>
              <a:t>parcelamento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endParaRPr lang="en-US" dirty="0"/>
          </a:p>
        </p:txBody>
      </p:sp>
      <p:sp>
        <p:nvSpPr>
          <p:cNvPr id="11" name="Rounded Rectangle 3"/>
          <p:cNvSpPr/>
          <p:nvPr/>
        </p:nvSpPr>
        <p:spPr>
          <a:xfrm>
            <a:off x="4572000" y="1412776"/>
            <a:ext cx="3024336" cy="576064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ÓRGÃO PARTICIPANTE</a:t>
            </a:r>
            <a:endParaRPr lang="en-US" dirty="0"/>
          </a:p>
        </p:txBody>
      </p:sp>
      <p:sp>
        <p:nvSpPr>
          <p:cNvPr id="13" name="Rounded Rectangle 6"/>
          <p:cNvSpPr/>
          <p:nvPr/>
        </p:nvSpPr>
        <p:spPr>
          <a:xfrm>
            <a:off x="4572000" y="2060848"/>
            <a:ext cx="3024336" cy="432048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Necessidade</a:t>
            </a:r>
            <a:r>
              <a:rPr lang="en-US" dirty="0" smtClean="0"/>
              <a:t> da </a:t>
            </a:r>
            <a:r>
              <a:rPr lang="en-US" dirty="0" err="1" smtClean="0"/>
              <a:t>contratação</a:t>
            </a:r>
            <a:endParaRPr lang="en-US" dirty="0"/>
          </a:p>
        </p:txBody>
      </p:sp>
      <p:sp>
        <p:nvSpPr>
          <p:cNvPr id="14" name="Rounded Rectangle 7"/>
          <p:cNvSpPr/>
          <p:nvPr/>
        </p:nvSpPr>
        <p:spPr>
          <a:xfrm>
            <a:off x="4572000" y="2564904"/>
            <a:ext cx="3096344" cy="576064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Referência</a:t>
            </a:r>
            <a:r>
              <a:rPr lang="en-US" dirty="0" smtClean="0"/>
              <a:t> a outros </a:t>
            </a:r>
            <a:r>
              <a:rPr lang="en-US" dirty="0" err="1" smtClean="0"/>
              <a:t>instrumentos</a:t>
            </a:r>
            <a:r>
              <a:rPr lang="en-US" dirty="0" smtClean="0"/>
              <a:t> de </a:t>
            </a:r>
            <a:r>
              <a:rPr lang="en-US" dirty="0" err="1" smtClean="0"/>
              <a:t>planejamento</a:t>
            </a:r>
            <a:r>
              <a:rPr lang="en-US" dirty="0" smtClean="0"/>
              <a:t> do </a:t>
            </a:r>
            <a:r>
              <a:rPr lang="en-US" dirty="0" err="1" smtClean="0"/>
              <a:t>órgão</a:t>
            </a:r>
            <a:endParaRPr lang="en-US" dirty="0"/>
          </a:p>
        </p:txBody>
      </p:sp>
      <p:sp>
        <p:nvSpPr>
          <p:cNvPr id="15" name="Rounded Rectangle 8"/>
          <p:cNvSpPr/>
          <p:nvPr/>
        </p:nvSpPr>
        <p:spPr>
          <a:xfrm>
            <a:off x="4572000" y="3212976"/>
            <a:ext cx="3024336" cy="576064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Estimativa</a:t>
            </a:r>
            <a:r>
              <a:rPr lang="en-US" dirty="0" smtClean="0"/>
              <a:t> das </a:t>
            </a:r>
            <a:r>
              <a:rPr lang="en-US" dirty="0" err="1" smtClean="0"/>
              <a:t>quantidades</a:t>
            </a:r>
            <a:endParaRPr lang="en-US" dirty="0"/>
          </a:p>
        </p:txBody>
      </p:sp>
      <p:sp>
        <p:nvSpPr>
          <p:cNvPr id="16" name="Rounded Rectangle 20"/>
          <p:cNvSpPr/>
          <p:nvPr/>
        </p:nvSpPr>
        <p:spPr>
          <a:xfrm>
            <a:off x="4572000" y="3861048"/>
            <a:ext cx="3024336" cy="576064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Demonstrativo</a:t>
            </a:r>
            <a:r>
              <a:rPr lang="en-US" dirty="0" smtClean="0"/>
              <a:t> dos </a:t>
            </a:r>
            <a:r>
              <a:rPr lang="en-US" dirty="0" err="1" smtClean="0"/>
              <a:t>resultados</a:t>
            </a:r>
            <a:r>
              <a:rPr lang="en-US" dirty="0" smtClean="0"/>
              <a:t> </a:t>
            </a:r>
            <a:r>
              <a:rPr lang="en-US" dirty="0" err="1" smtClean="0"/>
              <a:t>pretendidos</a:t>
            </a:r>
            <a:endParaRPr lang="en-US" dirty="0"/>
          </a:p>
        </p:txBody>
      </p:sp>
      <p:sp>
        <p:nvSpPr>
          <p:cNvPr id="18" name="Rounded Rectangle 16"/>
          <p:cNvSpPr/>
          <p:nvPr/>
        </p:nvSpPr>
        <p:spPr>
          <a:xfrm>
            <a:off x="4572000" y="4509120"/>
            <a:ext cx="3024336" cy="576064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Providências</a:t>
            </a:r>
            <a:r>
              <a:rPr lang="en-US" dirty="0" smtClean="0"/>
              <a:t> para </a:t>
            </a:r>
            <a:r>
              <a:rPr lang="en-US" dirty="0" err="1" smtClean="0"/>
              <a:t>adequação</a:t>
            </a:r>
            <a:r>
              <a:rPr lang="en-US" dirty="0" smtClean="0"/>
              <a:t> do </a:t>
            </a:r>
            <a:r>
              <a:rPr lang="en-US" dirty="0" err="1" smtClean="0"/>
              <a:t>ambiente</a:t>
            </a:r>
            <a:r>
              <a:rPr lang="en-US" dirty="0" smtClean="0"/>
              <a:t> do </a:t>
            </a:r>
            <a:r>
              <a:rPr lang="en-US" dirty="0" err="1" smtClean="0"/>
              <a:t>órgão</a:t>
            </a:r>
            <a:endParaRPr lang="en-US" dirty="0"/>
          </a:p>
        </p:txBody>
      </p:sp>
      <p:sp>
        <p:nvSpPr>
          <p:cNvPr id="19" name="Rounded Rectangle 21"/>
          <p:cNvSpPr/>
          <p:nvPr/>
        </p:nvSpPr>
        <p:spPr>
          <a:xfrm>
            <a:off x="4572000" y="5157192"/>
            <a:ext cx="3024336" cy="576064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Contratações</a:t>
            </a:r>
            <a:r>
              <a:rPr lang="en-US" dirty="0" smtClean="0"/>
              <a:t> </a:t>
            </a:r>
            <a:r>
              <a:rPr lang="en-US" dirty="0" err="1" smtClean="0"/>
              <a:t>correlatas</a:t>
            </a:r>
            <a:r>
              <a:rPr lang="en-US" dirty="0" smtClean="0"/>
              <a:t> e/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interdependentes</a:t>
            </a:r>
            <a:endParaRPr lang="en-US" dirty="0"/>
          </a:p>
        </p:txBody>
      </p:sp>
      <p:sp>
        <p:nvSpPr>
          <p:cNvPr id="20" name="Rounded Rectangle 10"/>
          <p:cNvSpPr/>
          <p:nvPr/>
        </p:nvSpPr>
        <p:spPr>
          <a:xfrm>
            <a:off x="4572000" y="5805264"/>
            <a:ext cx="3024336" cy="576064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Declaração</a:t>
            </a:r>
            <a:r>
              <a:rPr lang="en-US" dirty="0" smtClean="0"/>
              <a:t> de </a:t>
            </a:r>
            <a:r>
              <a:rPr lang="en-US" dirty="0" err="1" smtClean="0"/>
              <a:t>viabilidade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da </a:t>
            </a:r>
            <a:r>
              <a:rPr lang="en-US" dirty="0" err="1" smtClean="0"/>
              <a:t>contratação</a:t>
            </a:r>
            <a:endParaRPr lang="en-US" dirty="0"/>
          </a:p>
        </p:txBody>
      </p:sp>
      <p:sp>
        <p:nvSpPr>
          <p:cNvPr id="23" name="Rectangle 5"/>
          <p:cNvSpPr/>
          <p:nvPr/>
        </p:nvSpPr>
        <p:spPr>
          <a:xfrm>
            <a:off x="4427984" y="1412776"/>
            <a:ext cx="72008" cy="45365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8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7" grpId="0" animBg="1"/>
      <p:bldP spid="21" grpId="0" animBg="1"/>
      <p:bldP spid="22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C9E1F"/>
                </a:solidFill>
              </a:rPr>
              <a:t>E o </a:t>
            </a:r>
            <a:r>
              <a:rPr lang="en-US" dirty="0" err="1">
                <a:solidFill>
                  <a:srgbClr val="DC9E1F"/>
                </a:solidFill>
              </a:rPr>
              <a:t>órgão</a:t>
            </a:r>
            <a:r>
              <a:rPr lang="en-US" dirty="0">
                <a:solidFill>
                  <a:srgbClr val="DC9E1F"/>
                </a:solidFill>
              </a:rPr>
              <a:t> </a:t>
            </a:r>
            <a:r>
              <a:rPr lang="en-US" dirty="0" err="1">
                <a:solidFill>
                  <a:srgbClr val="DC9E1F"/>
                </a:solidFill>
              </a:rPr>
              <a:t>não</a:t>
            </a:r>
            <a:r>
              <a:rPr lang="en-US" dirty="0">
                <a:solidFill>
                  <a:srgbClr val="DC9E1F"/>
                </a:solidFill>
              </a:rPr>
              <a:t> </a:t>
            </a:r>
            <a:r>
              <a:rPr lang="en-US" dirty="0" err="1">
                <a:solidFill>
                  <a:srgbClr val="DC9E1F"/>
                </a:solidFill>
              </a:rPr>
              <a:t>participante</a:t>
            </a:r>
            <a:r>
              <a:rPr lang="en-US" dirty="0">
                <a:solidFill>
                  <a:srgbClr val="DC9E1F"/>
                </a:solidFill>
              </a:rPr>
              <a:t>?</a:t>
            </a:r>
            <a:br>
              <a:rPr lang="en-US" dirty="0">
                <a:solidFill>
                  <a:srgbClr val="DC9E1F"/>
                </a:solidFill>
              </a:rPr>
            </a:br>
            <a:r>
              <a:rPr lang="en-US" dirty="0">
                <a:solidFill>
                  <a:srgbClr val="DC9E1F"/>
                </a:solidFill>
              </a:rPr>
              <a:t>(</a:t>
            </a:r>
            <a:r>
              <a:rPr lang="en-US" dirty="0" err="1">
                <a:solidFill>
                  <a:srgbClr val="DC9E1F"/>
                </a:solidFill>
              </a:rPr>
              <a:t>carona</a:t>
            </a:r>
            <a:r>
              <a:rPr lang="en-US" dirty="0">
                <a:solidFill>
                  <a:srgbClr val="DC9E1F"/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dirty="0" smtClean="0"/>
              <a:t>Não há previsão na IN 05 a respeito do planejamento para os caronas</a:t>
            </a:r>
            <a:endParaRPr lang="pt-BR" sz="4400" dirty="0"/>
          </a:p>
        </p:txBody>
      </p:sp>
      <p:pic>
        <p:nvPicPr>
          <p:cNvPr id="4" name="Content Placeholder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b="15385"/>
          <a:stretch>
            <a:fillRect/>
          </a:stretch>
        </p:blipFill>
        <p:spPr bwMode="auto">
          <a:xfrm>
            <a:off x="1043608" y="3068960"/>
            <a:ext cx="7200800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7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C9E1F"/>
                </a:solidFill>
              </a:rPr>
              <a:t>E o </a:t>
            </a:r>
            <a:r>
              <a:rPr lang="en-US" dirty="0" err="1">
                <a:solidFill>
                  <a:srgbClr val="DC9E1F"/>
                </a:solidFill>
              </a:rPr>
              <a:t>órgão</a:t>
            </a:r>
            <a:r>
              <a:rPr lang="en-US" dirty="0">
                <a:solidFill>
                  <a:srgbClr val="DC9E1F"/>
                </a:solidFill>
              </a:rPr>
              <a:t> </a:t>
            </a:r>
            <a:r>
              <a:rPr lang="en-US" dirty="0" err="1">
                <a:solidFill>
                  <a:srgbClr val="DC9E1F"/>
                </a:solidFill>
              </a:rPr>
              <a:t>não</a:t>
            </a:r>
            <a:r>
              <a:rPr lang="en-US" dirty="0">
                <a:solidFill>
                  <a:srgbClr val="DC9E1F"/>
                </a:solidFill>
              </a:rPr>
              <a:t> </a:t>
            </a:r>
            <a:r>
              <a:rPr lang="en-US" dirty="0" err="1">
                <a:solidFill>
                  <a:srgbClr val="DC9E1F"/>
                </a:solidFill>
              </a:rPr>
              <a:t>participante</a:t>
            </a:r>
            <a:r>
              <a:rPr lang="en-US" dirty="0">
                <a:solidFill>
                  <a:srgbClr val="DC9E1F"/>
                </a:solidFill>
              </a:rPr>
              <a:t>?</a:t>
            </a:r>
            <a:br>
              <a:rPr lang="en-US" dirty="0">
                <a:solidFill>
                  <a:srgbClr val="DC9E1F"/>
                </a:solidFill>
              </a:rPr>
            </a:br>
            <a:r>
              <a:rPr lang="en-US" dirty="0">
                <a:solidFill>
                  <a:srgbClr val="DC9E1F"/>
                </a:solidFill>
              </a:rPr>
              <a:t>(</a:t>
            </a:r>
            <a:r>
              <a:rPr lang="en-US" dirty="0" err="1">
                <a:solidFill>
                  <a:srgbClr val="DC9E1F"/>
                </a:solidFill>
              </a:rPr>
              <a:t>carona</a:t>
            </a:r>
            <a:r>
              <a:rPr lang="en-US" dirty="0">
                <a:solidFill>
                  <a:srgbClr val="DC9E1F"/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t-BR" sz="4400" dirty="0" smtClean="0"/>
              <a:t>ORIENTAÇÃO DO TCU:</a:t>
            </a:r>
          </a:p>
          <a:p>
            <a:pPr marL="0" indent="0" algn="ctr">
              <a:buNone/>
            </a:pPr>
            <a:r>
              <a:rPr lang="pt-BR" sz="4400" dirty="0"/>
              <a:t>Acórdão 1823/2017 Plenário </a:t>
            </a:r>
            <a:endParaRPr lang="pt-BR" sz="4400" dirty="0" smtClean="0"/>
          </a:p>
          <a:p>
            <a:pPr marL="0" indent="0" algn="ctr">
              <a:buNone/>
            </a:pPr>
            <a:r>
              <a:rPr lang="pt-BR" sz="4400" dirty="0" smtClean="0"/>
              <a:t>Justificativa com base na necessidade específica do carona. </a:t>
            </a:r>
          </a:p>
          <a:p>
            <a:pPr marL="0" indent="0" algn="ctr">
              <a:buNone/>
            </a:pPr>
            <a:r>
              <a:rPr lang="pt-BR" sz="4400" dirty="0" smtClean="0"/>
              <a:t>Não serve a </a:t>
            </a:r>
            <a:r>
              <a:rPr lang="pt-BR" sz="4400" dirty="0"/>
              <a:t>mera </a:t>
            </a:r>
            <a:r>
              <a:rPr lang="pt-BR" sz="4400" dirty="0" smtClean="0"/>
              <a:t>reprodução do </a:t>
            </a:r>
            <a:r>
              <a:rPr lang="pt-BR" sz="4400" dirty="0"/>
              <a:t>plano de trabalho do órgão gerenciador </a:t>
            </a:r>
            <a:endParaRPr lang="pt-BR" sz="4400" dirty="0" smtClean="0"/>
          </a:p>
          <a:p>
            <a:pPr marL="0" indent="0" algn="ctr">
              <a:buNone/>
            </a:pPr>
            <a:r>
              <a:rPr lang="pt-BR" sz="4400" dirty="0" smtClean="0"/>
              <a:t> 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30328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C9E1F"/>
                </a:solidFill>
              </a:rPr>
              <a:t>E o </a:t>
            </a:r>
            <a:r>
              <a:rPr lang="en-US" dirty="0" err="1">
                <a:solidFill>
                  <a:srgbClr val="DC9E1F"/>
                </a:solidFill>
              </a:rPr>
              <a:t>órgão</a:t>
            </a:r>
            <a:r>
              <a:rPr lang="en-US" dirty="0">
                <a:solidFill>
                  <a:srgbClr val="DC9E1F"/>
                </a:solidFill>
              </a:rPr>
              <a:t> </a:t>
            </a:r>
            <a:r>
              <a:rPr lang="en-US" dirty="0" err="1">
                <a:solidFill>
                  <a:srgbClr val="DC9E1F"/>
                </a:solidFill>
              </a:rPr>
              <a:t>não</a:t>
            </a:r>
            <a:r>
              <a:rPr lang="en-US" dirty="0">
                <a:solidFill>
                  <a:srgbClr val="DC9E1F"/>
                </a:solidFill>
              </a:rPr>
              <a:t> </a:t>
            </a:r>
            <a:r>
              <a:rPr lang="en-US" dirty="0" err="1">
                <a:solidFill>
                  <a:srgbClr val="DC9E1F"/>
                </a:solidFill>
              </a:rPr>
              <a:t>participante</a:t>
            </a:r>
            <a:r>
              <a:rPr lang="en-US" dirty="0">
                <a:solidFill>
                  <a:srgbClr val="DC9E1F"/>
                </a:solidFill>
              </a:rPr>
              <a:t>?</a:t>
            </a:r>
            <a:br>
              <a:rPr lang="en-US" dirty="0">
                <a:solidFill>
                  <a:srgbClr val="DC9E1F"/>
                </a:solidFill>
              </a:rPr>
            </a:br>
            <a:r>
              <a:rPr lang="en-US" dirty="0">
                <a:solidFill>
                  <a:srgbClr val="DC9E1F"/>
                </a:solidFill>
              </a:rPr>
              <a:t>(</a:t>
            </a:r>
            <a:r>
              <a:rPr lang="en-US" dirty="0" err="1">
                <a:solidFill>
                  <a:srgbClr val="DC9E1F"/>
                </a:solidFill>
              </a:rPr>
              <a:t>carona</a:t>
            </a:r>
            <a:r>
              <a:rPr lang="en-US" dirty="0">
                <a:solidFill>
                  <a:srgbClr val="DC9E1F"/>
                </a:solidFill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dirty="0" smtClean="0"/>
              <a:t>O carona deve produzir seu próprio planejamento!</a:t>
            </a:r>
          </a:p>
          <a:p>
            <a:pPr marL="0" indent="0" algn="ctr">
              <a:buNone/>
            </a:pPr>
            <a:endParaRPr lang="pt-BR" sz="4400" dirty="0" smtClean="0"/>
          </a:p>
          <a:p>
            <a:pPr marL="0" indent="0" algn="ctr">
              <a:buNone/>
            </a:pPr>
            <a:r>
              <a:rPr lang="pt-BR" sz="4400" dirty="0" smtClean="0"/>
              <a:t> </a:t>
            </a:r>
            <a:endParaRPr lang="pt-BR" sz="44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68960"/>
            <a:ext cx="6264696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70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 sz="3200" dirty="0">
                <a:solidFill>
                  <a:srgbClr val="DC9E1F"/>
                </a:solidFill>
              </a:rPr>
              <a:t>E o plano de trabalho?</a:t>
            </a:r>
            <a:br>
              <a:rPr lang="x-none" sz="3200" dirty="0">
                <a:solidFill>
                  <a:srgbClr val="DC9E1F"/>
                </a:solidFill>
              </a:rPr>
            </a:br>
            <a:endParaRPr lang="en-US" dirty="0">
              <a:solidFill>
                <a:srgbClr val="DC9E1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1560" y="1556792"/>
            <a:ext cx="7924800" cy="43204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x-none" sz="3600" dirty="0" smtClean="0"/>
              <a:t>Dispensável!</a:t>
            </a:r>
          </a:p>
          <a:p>
            <a:pPr marL="0" indent="0" algn="ctr">
              <a:buNone/>
            </a:pPr>
            <a:r>
              <a:rPr lang="x-none" sz="3600" dirty="0" smtClean="0"/>
              <a:t>Os </a:t>
            </a:r>
            <a:r>
              <a:rPr lang="x-none" sz="3600" dirty="0"/>
              <a:t>estudos preliminares possuem conteúdo que abrange o plano de trabalho.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059832" y="3501008"/>
            <a:ext cx="3096344" cy="2664296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Estudos</a:t>
            </a:r>
            <a:r>
              <a:rPr lang="en-US" dirty="0" smtClean="0"/>
              <a:t> </a:t>
            </a:r>
            <a:r>
              <a:rPr lang="en-US" dirty="0" err="1" smtClean="0"/>
              <a:t>preliminares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779912" y="4149080"/>
            <a:ext cx="1728192" cy="1440160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Plano de </a:t>
            </a:r>
            <a:r>
              <a:rPr lang="en-US" dirty="0" err="1" smtClean="0"/>
              <a:t>trabalho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1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ETAPAS DO PLANEJAMENTO: 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GERENCIAMENTO DE RISCO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3600" dirty="0"/>
              <a:t>N</a:t>
            </a:r>
            <a:r>
              <a:rPr lang="pt-BR" sz="3600" dirty="0" smtClean="0"/>
              <a:t>ão </a:t>
            </a:r>
            <a:r>
              <a:rPr lang="pt-BR" sz="3600" dirty="0"/>
              <a:t>é suficiente cumprir leis e regulamentos. </a:t>
            </a:r>
            <a:endParaRPr lang="pt-BR" sz="3600" dirty="0" smtClean="0"/>
          </a:p>
          <a:p>
            <a:pPr marL="0" indent="0" algn="ctr">
              <a:buNone/>
            </a:pPr>
            <a:r>
              <a:rPr lang="pt-BR" sz="3600" dirty="0" smtClean="0"/>
              <a:t>É </a:t>
            </a:r>
            <a:r>
              <a:rPr lang="pt-BR" sz="3600" dirty="0"/>
              <a:t>imperativo atingir </a:t>
            </a:r>
            <a:r>
              <a:rPr lang="pt-BR" sz="3600" dirty="0" smtClean="0"/>
              <a:t>os objetivos!</a:t>
            </a:r>
            <a:endParaRPr lang="pt-BR" sz="3600" dirty="0"/>
          </a:p>
          <a:p>
            <a:pPr algn="just"/>
            <a:endParaRPr lang="pt-BR" sz="2800" dirty="0" smtClean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Imagem 4" descr="objetivos-pagina-we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05064"/>
            <a:ext cx="5616624" cy="1968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61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SISTEMA ÁGATHA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4" name="Espaço Reservado para Conteúdo 3" descr="https://sistemas.negociospublicos.net.br/NP/SollicitaAdmin/Content/ConteudoDinamico/RepositorioNoticia/xaraixlagatha.png"/>
          <p:cNvPicPr>
            <a:picLocks noGrp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12776"/>
            <a:ext cx="619268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SISTEMA ÁGATHA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pt-BR" sz="2800" dirty="0" smtClean="0"/>
              <a:t>software livre</a:t>
            </a:r>
          </a:p>
          <a:p>
            <a:r>
              <a:rPr lang="pt-BR" sz="2800" dirty="0" smtClean="0"/>
              <a:t>adaptável à política de gestão de riscos do órgão</a:t>
            </a:r>
          </a:p>
          <a:p>
            <a:r>
              <a:rPr lang="pt-BR" sz="2800" dirty="0" smtClean="0"/>
              <a:t>documentar eventuais riscos nos processos internos da Administração</a:t>
            </a:r>
          </a:p>
          <a:p>
            <a:r>
              <a:rPr lang="pt-BR" sz="2800" dirty="0" smtClean="0"/>
              <a:t>oferece mecanismos de controle interno e externo</a:t>
            </a:r>
          </a:p>
          <a:p>
            <a:r>
              <a:rPr lang="pt-BR" sz="2800" dirty="0" smtClean="0"/>
              <a:t>tratamento das inconformidades</a:t>
            </a:r>
            <a:endParaRPr lang="pt-BR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ETAPAS DO PLANEJAMENTO: 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GERENCIAMENTO DE RISCO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endParaRPr lang="pt-BR" sz="2800" dirty="0" smtClean="0"/>
          </a:p>
          <a:p>
            <a:pPr marL="0" indent="0" algn="ctr">
              <a:buNone/>
            </a:pPr>
            <a:r>
              <a:rPr lang="pt-BR" sz="3200" b="1" dirty="0" smtClean="0"/>
              <a:t>Risco é a </a:t>
            </a:r>
            <a:r>
              <a:rPr lang="pt-BR" sz="3200" b="1" dirty="0"/>
              <a:t>possibilidade </a:t>
            </a:r>
            <a:r>
              <a:rPr lang="pt-BR" sz="3200" b="1" dirty="0" smtClean="0"/>
              <a:t>de algo </a:t>
            </a:r>
            <a:r>
              <a:rPr lang="pt-BR" sz="3200" b="1" dirty="0"/>
              <a:t>acontecer e ter </a:t>
            </a:r>
            <a:r>
              <a:rPr lang="pt-BR" sz="3200" b="1" dirty="0" smtClean="0"/>
              <a:t>impacto nos objetivos</a:t>
            </a:r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endParaRPr lang="pt-BR" sz="2800" dirty="0" smtClean="0"/>
          </a:p>
          <a:p>
            <a:pPr algn="just"/>
            <a:endParaRPr lang="pt-BR" sz="2800" dirty="0" smtClean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Imagem 5" descr="consultoria-gerenciamento-risc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68960"/>
            <a:ext cx="4896544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64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RISCO INERENTE X RISCO RESIDUAL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pt-BR" sz="3200" dirty="0"/>
              <a:t>Risco </a:t>
            </a:r>
            <a:r>
              <a:rPr lang="pt-BR" sz="3200" dirty="0" smtClean="0"/>
              <a:t>inerente: é o que existe </a:t>
            </a:r>
            <a:r>
              <a:rPr lang="pt-BR" sz="3200" dirty="0"/>
              <a:t>independentemente de </a:t>
            </a:r>
            <a:r>
              <a:rPr lang="pt-BR" sz="3200" dirty="0" smtClean="0"/>
              <a:t>controles</a:t>
            </a:r>
          </a:p>
        </p:txBody>
      </p:sp>
      <p:pic>
        <p:nvPicPr>
          <p:cNvPr id="4" name="Imagem 3" descr="RISCO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08920"/>
            <a:ext cx="5472608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99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ctr"/>
            <a:r>
              <a:rPr lang="pt-BR" sz="3200" dirty="0">
                <a:solidFill>
                  <a:schemeClr val="tx2"/>
                </a:solidFill>
              </a:rPr>
              <a:t>REGIME JURÍDICO DOS PROCESSOS ADMINISTRATIVOS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467544" y="1556792"/>
            <a:ext cx="7924800" cy="41148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2800" dirty="0" smtClean="0"/>
              <a:t>ART</a:t>
            </a:r>
            <a:r>
              <a:rPr lang="pt-BR" sz="2800" dirty="0"/>
              <a:t>. 75</a:t>
            </a:r>
            <a:r>
              <a:rPr lang="pt-BR" sz="2800" dirty="0" smtClean="0"/>
              <a:t>. Parágrafo </a:t>
            </a:r>
            <a:r>
              <a:rPr lang="pt-BR" sz="2800" dirty="0"/>
              <a:t>único. </a:t>
            </a:r>
            <a:endParaRPr lang="pt-BR" sz="2800" dirty="0" smtClean="0"/>
          </a:p>
          <a:p>
            <a:pPr marL="0" indent="0" algn="ctr">
              <a:buNone/>
            </a:pPr>
            <a:r>
              <a:rPr lang="pt-BR" sz="3200" dirty="0" smtClean="0"/>
              <a:t>Permanecem </a:t>
            </a:r>
            <a:r>
              <a:rPr lang="pt-BR" sz="3200" dirty="0"/>
              <a:t>regidos pela Instrução Normativa nº 2, de 2008, os procedimentos administrativos autuados ou registrados até a data de entrada em vigor desta norma.</a:t>
            </a:r>
          </a:p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94222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RISCO INERENTE X RISCO RESIDUAL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pt-BR" sz="3200" dirty="0"/>
              <a:t>Risco residual: é o que permanece após o tratamento aplicado pela administração</a:t>
            </a:r>
          </a:p>
        </p:txBody>
      </p:sp>
      <p:pic>
        <p:nvPicPr>
          <p:cNvPr id="6" name="Imagem 5" descr="http://redesproteccion.es/wp-content/uploads/2016/05/instalacion-de-redes-de-proteccion-para-balcones-ventanas-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80928"/>
            <a:ext cx="5832647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0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RISCO INERENTE X RISCO RESIDUAL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pt-BR" sz="3200" dirty="0" smtClean="0"/>
          </a:p>
          <a:p>
            <a:pPr marL="0" indent="0" algn="ctr">
              <a:buNone/>
            </a:pPr>
            <a:endParaRPr lang="pt-BR" sz="3200" dirty="0" smtClean="0"/>
          </a:p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r>
              <a:rPr lang="pt-BR" sz="3200" dirty="0" smtClean="0"/>
              <a:t> </a:t>
            </a:r>
            <a:endParaRPr lang="pt-BR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1259632" y="2204864"/>
            <a:ext cx="2880320" cy="720080"/>
          </a:xfrm>
          <a:prstGeom prst="round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Risco</a:t>
            </a:r>
            <a:r>
              <a:rPr lang="en-US" sz="2800" dirty="0" smtClean="0"/>
              <a:t> </a:t>
            </a:r>
            <a:r>
              <a:rPr lang="en-US" sz="2800" dirty="0" err="1" smtClean="0"/>
              <a:t>inerente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1259632" y="3284984"/>
            <a:ext cx="2880320" cy="720080"/>
          </a:xfrm>
          <a:prstGeom prst="roundRect">
            <a:avLst/>
          </a:prstGeom>
          <a:solidFill>
            <a:srgbClr val="C4241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Risco</a:t>
            </a:r>
            <a:r>
              <a:rPr lang="en-US" sz="2800" dirty="0" smtClean="0"/>
              <a:t> residual</a:t>
            </a:r>
            <a:endParaRPr lang="en-U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4644008" y="2204864"/>
            <a:ext cx="2880320" cy="720080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Ação</a:t>
            </a:r>
            <a:r>
              <a:rPr lang="en-US" sz="2800" dirty="0" smtClean="0"/>
              <a:t> </a:t>
            </a:r>
            <a:r>
              <a:rPr lang="en-US" sz="2800" dirty="0" err="1" smtClean="0"/>
              <a:t>preventiva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4644008" y="3284984"/>
            <a:ext cx="2880320" cy="720080"/>
          </a:xfrm>
          <a:prstGeom prst="round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Ação</a:t>
            </a:r>
            <a:r>
              <a:rPr lang="en-US" sz="2400" dirty="0" smtClean="0"/>
              <a:t> de </a:t>
            </a:r>
            <a:r>
              <a:rPr lang="en-US" sz="2400" dirty="0" err="1" smtClean="0"/>
              <a:t>contingência</a:t>
            </a:r>
            <a:endParaRPr lang="en-US" sz="2400" dirty="0"/>
          </a:p>
        </p:txBody>
      </p:sp>
      <p:sp>
        <p:nvSpPr>
          <p:cNvPr id="5" name="Right Arrow 4"/>
          <p:cNvSpPr/>
          <p:nvPr/>
        </p:nvSpPr>
        <p:spPr>
          <a:xfrm>
            <a:off x="4211960" y="2420888"/>
            <a:ext cx="360040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211960" y="3501008"/>
            <a:ext cx="360040" cy="2880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5" grpId="0" animBg="1"/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924800" cy="1143000"/>
          </a:xfrm>
        </p:spPr>
        <p:txBody>
          <a:bodyPr/>
          <a:lstStyle/>
          <a:p>
            <a:pPr algn="ctr"/>
            <a:r>
              <a:rPr lang="en-US" sz="6600" dirty="0" smtClean="0">
                <a:solidFill>
                  <a:schemeClr val="tx2"/>
                </a:solidFill>
              </a:rPr>
              <a:t>V d m</a:t>
            </a:r>
            <a:endParaRPr lang="en-US" sz="6600" dirty="0">
              <a:solidFill>
                <a:schemeClr val="tx2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    </a:t>
            </a:r>
            <a:r>
              <a:rPr lang="en-US" sz="4000" dirty="0" err="1" smtClean="0"/>
              <a:t>Vai</a:t>
            </a:r>
            <a:r>
              <a:rPr lang="en-US" sz="4000" dirty="0" smtClean="0"/>
              <a:t> </a:t>
            </a:r>
            <a:r>
              <a:rPr lang="en-US" sz="4000" dirty="0" err="1" smtClean="0"/>
              <a:t>dar</a:t>
            </a:r>
            <a:r>
              <a:rPr lang="en-US" sz="4000" dirty="0" smtClean="0"/>
              <a:t> </a:t>
            </a:r>
            <a:r>
              <a:rPr lang="en-US" sz="4000" dirty="0" err="1" smtClean="0"/>
              <a:t>mídia</a:t>
            </a:r>
            <a:r>
              <a:rPr lang="en-US" sz="4000" dirty="0" smtClean="0"/>
              <a:t>!</a:t>
            </a:r>
          </a:p>
          <a:p>
            <a:pPr marL="0" indent="0" algn="ctr">
              <a:buNone/>
            </a:pPr>
            <a:endParaRPr lang="en-US" sz="4000" dirty="0"/>
          </a:p>
        </p:txBody>
      </p:sp>
      <p:pic>
        <p:nvPicPr>
          <p:cNvPr id="10" name="Content Placeholder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" b="2556"/>
          <a:stretch>
            <a:fillRect/>
          </a:stretch>
        </p:blipFill>
        <p:spPr bwMode="auto">
          <a:xfrm>
            <a:off x="899592" y="2276872"/>
            <a:ext cx="7488832" cy="3773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34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ETAPAS DO PLANEJAMENTO: 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GERENCIAMENTO DE RISCO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 fontScale="85000" lnSpcReduction="20000"/>
          </a:bodyPr>
          <a:lstStyle/>
          <a:p>
            <a:pPr marL="0" indent="0" algn="ctr">
              <a:buNone/>
            </a:pPr>
            <a:endParaRPr lang="pt-BR" sz="2800" dirty="0" smtClean="0"/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endParaRPr lang="pt-BR" sz="2800" dirty="0" smtClean="0"/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endParaRPr lang="pt-BR" sz="2800" dirty="0" smtClean="0"/>
          </a:p>
          <a:p>
            <a:pPr marL="0" indent="0" algn="ctr">
              <a:buNone/>
            </a:pPr>
            <a:endParaRPr lang="pt-BR" sz="2800" dirty="0" smtClean="0"/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endParaRPr lang="pt-BR" sz="2800" dirty="0" smtClean="0"/>
          </a:p>
          <a:p>
            <a:pPr marL="0" indent="0" algn="ctr">
              <a:buNone/>
            </a:pPr>
            <a:r>
              <a:rPr lang="pt-BR" sz="2800" dirty="0" smtClean="0"/>
              <a:t> </a:t>
            </a:r>
          </a:p>
          <a:p>
            <a:pPr marL="0" indent="0" algn="just">
              <a:buNone/>
            </a:pPr>
            <a:endParaRPr lang="pt-BR" sz="2800" dirty="0"/>
          </a:p>
          <a:p>
            <a:pPr marL="0" indent="0" algn="just">
              <a:buNone/>
            </a:pPr>
            <a:endParaRPr lang="pt-BR" sz="28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tângulo 6"/>
          <p:cNvSpPr/>
          <p:nvPr/>
        </p:nvSpPr>
        <p:spPr>
          <a:xfrm>
            <a:off x="1259632" y="1712057"/>
            <a:ext cx="2603252" cy="79208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/>
              <a:t>Identificar</a:t>
            </a:r>
            <a:endParaRPr lang="pt-BR" sz="2400" dirty="0"/>
          </a:p>
        </p:txBody>
      </p:sp>
      <p:sp>
        <p:nvSpPr>
          <p:cNvPr id="8" name="Retângulo 7"/>
          <p:cNvSpPr/>
          <p:nvPr/>
        </p:nvSpPr>
        <p:spPr>
          <a:xfrm>
            <a:off x="1259632" y="2636912"/>
            <a:ext cx="2603252" cy="79208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/>
              <a:t>Avaliar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1233761" y="3573016"/>
            <a:ext cx="2603252" cy="7920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/>
              <a:t>Responder</a:t>
            </a:r>
            <a:endParaRPr lang="pt-BR" sz="2400" dirty="0"/>
          </a:p>
        </p:txBody>
      </p:sp>
      <p:sp>
        <p:nvSpPr>
          <p:cNvPr id="10" name="Retângulo 9"/>
          <p:cNvSpPr/>
          <p:nvPr/>
        </p:nvSpPr>
        <p:spPr>
          <a:xfrm>
            <a:off x="4860032" y="2687712"/>
            <a:ext cx="2603252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/>
              <a:t>Risco</a:t>
            </a:r>
            <a:endParaRPr lang="pt-BR" dirty="0"/>
          </a:p>
        </p:txBody>
      </p:sp>
      <p:cxnSp>
        <p:nvCxnSpPr>
          <p:cNvPr id="12" name="Conector de seta reta 11"/>
          <p:cNvCxnSpPr>
            <a:stCxn id="7" idx="3"/>
          </p:cNvCxnSpPr>
          <p:nvPr/>
        </p:nvCxnSpPr>
        <p:spPr>
          <a:xfrm>
            <a:off x="3862884" y="2108101"/>
            <a:ext cx="997148" cy="9756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>
            <a:off x="3862884" y="3032956"/>
            <a:ext cx="9251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>
            <a:stCxn id="9" idx="3"/>
            <a:endCxn id="10" idx="1"/>
          </p:cNvCxnSpPr>
          <p:nvPr/>
        </p:nvCxnSpPr>
        <p:spPr>
          <a:xfrm flipV="1">
            <a:off x="3837013" y="3083756"/>
            <a:ext cx="1023019" cy="8853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61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MAPA DE RISCO SIMPLES</a:t>
            </a:r>
            <a:br>
              <a:rPr lang="pt-BR" dirty="0" smtClean="0">
                <a:solidFill>
                  <a:schemeClr val="tx2"/>
                </a:solidFill>
              </a:rPr>
            </a:b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4" name="Espaço Reservado para Conteúdo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696744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51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IDENTIFICAR O RISCO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2800" dirty="0" smtClean="0"/>
              <a:t>gerar </a:t>
            </a:r>
            <a:r>
              <a:rPr lang="pt-BR" sz="2800" dirty="0"/>
              <a:t>uma lista abrangente de </a:t>
            </a:r>
            <a:r>
              <a:rPr lang="pt-BR" sz="2800" dirty="0" smtClean="0"/>
              <a:t>riscos que podem </a:t>
            </a:r>
          </a:p>
          <a:p>
            <a:r>
              <a:rPr lang="pt-BR" sz="3600" dirty="0" smtClean="0"/>
              <a:t>aumentar</a:t>
            </a:r>
            <a:endParaRPr lang="pt-BR" dirty="0" smtClean="0"/>
          </a:p>
          <a:p>
            <a:r>
              <a:rPr lang="pt-BR" sz="3600" dirty="0" smtClean="0"/>
              <a:t>evitar </a:t>
            </a:r>
            <a:endParaRPr lang="pt-BR" dirty="0" smtClean="0"/>
          </a:p>
          <a:p>
            <a:r>
              <a:rPr lang="pt-BR" sz="3600" dirty="0" smtClean="0"/>
              <a:t>reduzir</a:t>
            </a:r>
          </a:p>
          <a:p>
            <a:r>
              <a:rPr lang="pt-BR" sz="3600" dirty="0" smtClean="0"/>
              <a:t>acelerar </a:t>
            </a:r>
          </a:p>
          <a:p>
            <a:r>
              <a:rPr lang="pt-BR" sz="3600" dirty="0" smtClean="0"/>
              <a:t>atrasar </a:t>
            </a:r>
          </a:p>
        </p:txBody>
      </p:sp>
      <p:sp>
        <p:nvSpPr>
          <p:cNvPr id="4" name="Retângulo 3"/>
          <p:cNvSpPr/>
          <p:nvPr/>
        </p:nvSpPr>
        <p:spPr>
          <a:xfrm>
            <a:off x="4716016" y="2924944"/>
            <a:ext cx="3384376" cy="158417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A REALIZAÇÃO DOS OBJETIVOS DO PROCESSO DE CONTRATAÇÃO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57533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IDENTIFICAR O RISCO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FERRAMENTA SWOT</a:t>
            </a:r>
            <a:br>
              <a:rPr lang="pt-BR" dirty="0" smtClean="0">
                <a:solidFill>
                  <a:schemeClr val="tx2"/>
                </a:solidFill>
              </a:rPr>
            </a:b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algn="just"/>
            <a:endParaRPr lang="pt-BR" sz="2800" dirty="0" smtClean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Imagem 4" descr="http://4.bp.blogspot.com/-2xdpp_81L2Y/U4vdckidVfI/AAAAAAAACA0/YUyP_hI7Wlg/s1600/swot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200800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48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IDENTIFICAÇÃO DO RISCO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 smtClean="0"/>
              <a:t>Força</a:t>
            </a:r>
            <a:endParaRPr lang="pt-BR" dirty="0" smtClean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smtClean="0"/>
              <a:t> Aptidões </a:t>
            </a:r>
            <a:r>
              <a:rPr lang="pt-BR" sz="3600" dirty="0"/>
              <a:t>mais fortes do órgão. </a:t>
            </a:r>
            <a:endParaRPr lang="pt-BR" sz="3600" dirty="0" smtClean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smtClean="0"/>
              <a:t>São </a:t>
            </a:r>
            <a:r>
              <a:rPr lang="pt-BR" sz="3600" dirty="0"/>
              <a:t>as vantagens </a:t>
            </a:r>
            <a:r>
              <a:rPr lang="pt-BR" sz="3600" dirty="0" smtClean="0"/>
              <a:t>que </a:t>
            </a:r>
            <a:r>
              <a:rPr lang="pt-BR" sz="3600" dirty="0"/>
              <a:t>o órgão possui</a:t>
            </a:r>
            <a:r>
              <a:rPr lang="pt-BR" sz="3600" dirty="0" smtClean="0"/>
              <a:t>.</a:t>
            </a:r>
          </a:p>
          <a:p>
            <a:pPr marL="0" indent="0" algn="ctr">
              <a:buNone/>
            </a:pPr>
            <a:endParaRPr lang="pt-BR" sz="3600" dirty="0"/>
          </a:p>
          <a:p>
            <a:pPr marL="0" indent="0" algn="ctr">
              <a:buNone/>
            </a:pPr>
            <a:endParaRPr lang="pt-BR" sz="3600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29000"/>
            <a:ext cx="5472608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67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Identificação do risco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83568" y="1124744"/>
            <a:ext cx="7924800" cy="4618856"/>
          </a:xfrm>
        </p:spPr>
        <p:txBody>
          <a:bodyPr anchor="ctr">
            <a:normAutofit/>
          </a:bodyPr>
          <a:lstStyle/>
          <a:p>
            <a:pPr algn="just">
              <a:buNone/>
            </a:pPr>
            <a:endParaRPr lang="pt-BR" sz="6000" dirty="0" smtClean="0"/>
          </a:p>
          <a:p>
            <a:pPr marL="27000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 smtClean="0"/>
              <a:t>Fraqueza</a:t>
            </a:r>
          </a:p>
          <a:p>
            <a:pPr marL="27000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 smtClean="0"/>
              <a:t> particularidades do </a:t>
            </a:r>
            <a:r>
              <a:rPr lang="pt-BR" sz="4000" dirty="0"/>
              <a:t>órgão que mais interferem ou prejudicam de algum modo a </a:t>
            </a:r>
            <a:r>
              <a:rPr lang="pt-BR" sz="4000" dirty="0" smtClean="0"/>
              <a:t>contratação</a:t>
            </a:r>
          </a:p>
          <a:p>
            <a:pPr algn="ctr">
              <a:lnSpc>
                <a:spcPct val="110000"/>
              </a:lnSpc>
              <a:spcBef>
                <a:spcPts val="24"/>
              </a:spcBef>
              <a:spcAft>
                <a:spcPts val="0"/>
              </a:spcAft>
              <a:buNone/>
            </a:pPr>
            <a:endParaRPr lang="pt-BR" sz="4000" dirty="0" smtClean="0"/>
          </a:p>
          <a:p>
            <a:pPr lvl="0" algn="just">
              <a:buNone/>
            </a:pPr>
            <a:endParaRPr lang="pt-BR" sz="56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05064"/>
            <a:ext cx="6048672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61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Identificação do risco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83568" y="1628800"/>
            <a:ext cx="7924800" cy="4114800"/>
          </a:xfrm>
        </p:spPr>
        <p:txBody>
          <a:bodyPr anchor="ctr">
            <a:normAutofit fontScale="47500" lnSpcReduction="20000"/>
          </a:bodyPr>
          <a:lstStyle/>
          <a:p>
            <a:pPr algn="just">
              <a:buNone/>
            </a:pPr>
            <a:endParaRPr lang="pt-BR" sz="6000" dirty="0" smtClean="0"/>
          </a:p>
          <a:p>
            <a:pPr algn="ctr">
              <a:buNone/>
            </a:pPr>
            <a:r>
              <a:rPr lang="pt-BR" sz="6000" b="1" dirty="0" smtClean="0"/>
              <a:t>Oportunidade</a:t>
            </a:r>
          </a:p>
          <a:p>
            <a:pPr algn="ctr">
              <a:buNone/>
            </a:pPr>
            <a:r>
              <a:rPr lang="pt-BR" sz="6000" b="1" dirty="0"/>
              <a:t>  São forças externas que influenciam positivamente a contratação. </a:t>
            </a:r>
            <a:endParaRPr lang="pt-BR" sz="6000" b="1" dirty="0" smtClean="0"/>
          </a:p>
          <a:p>
            <a:pPr algn="ctr">
              <a:buNone/>
            </a:pPr>
            <a:endParaRPr lang="pt-BR" sz="6000" dirty="0" smtClean="0"/>
          </a:p>
          <a:p>
            <a:pPr algn="ctr">
              <a:buNone/>
            </a:pPr>
            <a:endParaRPr lang="pt-BR" sz="6000" dirty="0"/>
          </a:p>
          <a:p>
            <a:pPr algn="ctr">
              <a:buNone/>
            </a:pPr>
            <a:endParaRPr lang="pt-BR" sz="6000" dirty="0" smtClean="0"/>
          </a:p>
          <a:p>
            <a:pPr algn="ctr">
              <a:buNone/>
            </a:pPr>
            <a:r>
              <a:rPr lang="pt-BR" sz="6000" dirty="0"/>
              <a:t> </a:t>
            </a:r>
            <a:r>
              <a:rPr lang="pt-BR" sz="6000" dirty="0" smtClean="0"/>
              <a:t>   </a:t>
            </a:r>
          </a:p>
          <a:p>
            <a:pPr lvl="0" algn="just">
              <a:buNone/>
            </a:pPr>
            <a:endParaRPr lang="pt-BR" sz="56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12976"/>
            <a:ext cx="6264696" cy="2744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44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200" dirty="0" smtClean="0">
                <a:solidFill>
                  <a:srgbClr val="DC9E1F"/>
                </a:solidFill>
              </a:rPr>
              <a:t/>
            </a:r>
            <a:br>
              <a:rPr lang="pt-BR" sz="3200" dirty="0" smtClean="0">
                <a:solidFill>
                  <a:srgbClr val="DC9E1F"/>
                </a:solidFill>
              </a:rPr>
            </a:br>
            <a:r>
              <a:rPr lang="pt-BR" sz="3200" dirty="0">
                <a:solidFill>
                  <a:srgbClr val="DC9E1F"/>
                </a:solidFill>
              </a:rPr>
              <a:t/>
            </a:r>
            <a:br>
              <a:rPr lang="pt-BR" sz="3200" dirty="0">
                <a:solidFill>
                  <a:srgbClr val="DC9E1F"/>
                </a:solidFill>
              </a:rPr>
            </a:br>
            <a:r>
              <a:rPr lang="pt-BR" sz="3200" dirty="0" smtClean="0">
                <a:solidFill>
                  <a:srgbClr val="DC9E1F"/>
                </a:solidFill>
              </a:rPr>
              <a:t/>
            </a:r>
            <a:br>
              <a:rPr lang="pt-BR" sz="3200" dirty="0" smtClean="0">
                <a:solidFill>
                  <a:srgbClr val="DC9E1F"/>
                </a:solidFill>
              </a:rPr>
            </a:br>
            <a:r>
              <a:rPr lang="pt-BR" sz="3200" dirty="0">
                <a:solidFill>
                  <a:srgbClr val="DC9E1F"/>
                </a:solidFill>
              </a:rPr>
              <a:t/>
            </a:r>
            <a:br>
              <a:rPr lang="pt-BR" sz="3200" dirty="0">
                <a:solidFill>
                  <a:srgbClr val="DC9E1F"/>
                </a:solidFill>
              </a:rPr>
            </a:br>
            <a:r>
              <a:rPr lang="pt-BR" sz="3200" dirty="0" smtClean="0">
                <a:solidFill>
                  <a:srgbClr val="DC9E1F"/>
                </a:solidFill>
              </a:rPr>
              <a:t>MOMENTO </a:t>
            </a:r>
            <a:r>
              <a:rPr lang="pt-BR" sz="3200" dirty="0">
                <a:solidFill>
                  <a:srgbClr val="DC9E1F"/>
                </a:solidFill>
              </a:rPr>
              <a:t>EM QUE É CONSIDERADO INICIADO O PROCESSO DE CONTRATAÇÃO?</a:t>
            </a:r>
            <a:br>
              <a:rPr lang="pt-BR" sz="3200" dirty="0">
                <a:solidFill>
                  <a:srgbClr val="DC9E1F"/>
                </a:solidFill>
              </a:rPr>
            </a:br>
            <a:endParaRPr lang="pt-BR" dirty="0">
              <a:solidFill>
                <a:srgbClr val="DC9E1F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467544" y="1556792"/>
            <a:ext cx="7924800" cy="41148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4400" dirty="0" smtClean="0"/>
              <a:t>Basta a autuação e registro </a:t>
            </a:r>
          </a:p>
          <a:p>
            <a:pPr marL="0" indent="0" algn="ctr">
              <a:buNone/>
            </a:pPr>
            <a:r>
              <a:rPr lang="pt-BR" sz="4400" dirty="0" smtClean="0"/>
              <a:t>(critério objetivo)</a:t>
            </a:r>
          </a:p>
          <a:p>
            <a:pPr marL="0" indent="0" algn="ctr">
              <a:buNone/>
            </a:pPr>
            <a:endParaRPr lang="pt-BR" sz="4400" dirty="0" smtClean="0"/>
          </a:p>
          <a:p>
            <a:pPr marL="0" indent="0" algn="ctr">
              <a:buNone/>
            </a:pPr>
            <a:endParaRPr lang="pt-BR" sz="4400" dirty="0" smtClean="0"/>
          </a:p>
          <a:p>
            <a:pPr marL="0" indent="0" algn="ctr">
              <a:buNone/>
            </a:pPr>
            <a:endParaRPr lang="pt-BR" sz="4400" dirty="0"/>
          </a:p>
          <a:p>
            <a:pPr marL="0" indent="0" algn="ctr">
              <a:buNone/>
            </a:pPr>
            <a:endParaRPr lang="pt-BR" sz="2800" dirty="0" smtClean="0"/>
          </a:p>
          <a:p>
            <a:pPr marL="0" indent="0" algn="just">
              <a:buNone/>
            </a:pPr>
            <a:endParaRPr lang="pt-BR" sz="2800" dirty="0" smtClean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92896"/>
            <a:ext cx="5616624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744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Identificação do risco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83568" y="1628800"/>
            <a:ext cx="7924800" cy="4114800"/>
          </a:xfrm>
        </p:spPr>
        <p:txBody>
          <a:bodyPr anchor="ctr">
            <a:normAutofit fontScale="47500" lnSpcReduction="20000"/>
          </a:bodyPr>
          <a:lstStyle/>
          <a:p>
            <a:pPr algn="just">
              <a:buNone/>
            </a:pPr>
            <a:endParaRPr lang="pt-BR" sz="6000" dirty="0" smtClean="0"/>
          </a:p>
          <a:p>
            <a:pPr algn="ctr">
              <a:buNone/>
            </a:pPr>
            <a:r>
              <a:rPr lang="pt-BR" sz="6000" b="1" dirty="0" smtClean="0"/>
              <a:t>Ameaças</a:t>
            </a:r>
          </a:p>
          <a:p>
            <a:pPr algn="ctr">
              <a:buNone/>
            </a:pPr>
            <a:r>
              <a:rPr lang="pt-BR" sz="6000" b="1" dirty="0"/>
              <a:t>  São forças externas que influenciam </a:t>
            </a:r>
            <a:r>
              <a:rPr lang="pt-BR" sz="6000" b="1" dirty="0" smtClean="0"/>
              <a:t>negativamente na </a:t>
            </a:r>
            <a:r>
              <a:rPr lang="pt-BR" sz="6000" b="1" dirty="0"/>
              <a:t>contratação. </a:t>
            </a:r>
            <a:endParaRPr lang="pt-BR" sz="6000" b="1" dirty="0" smtClean="0"/>
          </a:p>
          <a:p>
            <a:pPr algn="ctr">
              <a:buNone/>
            </a:pPr>
            <a:endParaRPr lang="pt-BR" sz="6000" dirty="0" smtClean="0"/>
          </a:p>
          <a:p>
            <a:pPr algn="ctr">
              <a:buNone/>
            </a:pPr>
            <a:endParaRPr lang="pt-BR" sz="6000" dirty="0"/>
          </a:p>
          <a:p>
            <a:pPr algn="ctr">
              <a:buNone/>
            </a:pPr>
            <a:endParaRPr lang="pt-BR" sz="6000" dirty="0" smtClean="0"/>
          </a:p>
          <a:p>
            <a:pPr algn="ctr">
              <a:buNone/>
            </a:pPr>
            <a:r>
              <a:rPr lang="pt-BR" sz="6000" dirty="0"/>
              <a:t> </a:t>
            </a:r>
            <a:r>
              <a:rPr lang="pt-BR" sz="6000" dirty="0" smtClean="0"/>
              <a:t>   </a:t>
            </a:r>
          </a:p>
          <a:p>
            <a:pPr lvl="0" algn="just">
              <a:buNone/>
            </a:pPr>
            <a:endParaRPr lang="pt-BR" sz="56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Imagem 6" descr="https://conceitos.com/wp-content/uploads/2014/11/Ameac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56992"/>
            <a:ext cx="7056784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5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IDENTIFICAÇÃO NO MAPA DE RISCO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800" dirty="0" smtClean="0"/>
              <a:t>Recomendação </a:t>
            </a:r>
            <a:r>
              <a:rPr lang="pt-BR" sz="2800" dirty="0"/>
              <a:t>do TCU no Acórdão </a:t>
            </a:r>
            <a:r>
              <a:rPr lang="pt-BR" sz="2800" dirty="0" smtClean="0"/>
              <a:t>1321/2014-P</a:t>
            </a:r>
          </a:p>
          <a:p>
            <a:pPr marL="0" indent="0" algn="ctr">
              <a:buNone/>
            </a:pPr>
            <a:r>
              <a:rPr lang="pt-BR" sz="2800" dirty="0" smtClean="0"/>
              <a:t>Formato (NBR ISO/IEC 31000):</a:t>
            </a:r>
            <a:endParaRPr lang="pt-BR" sz="2800" dirty="0"/>
          </a:p>
          <a:p>
            <a:pPr marL="0" indent="0" algn="ctr">
              <a:buNone/>
            </a:pPr>
            <a:endParaRPr lang="pt-BR" sz="2800" dirty="0" smtClean="0"/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r>
              <a:rPr lang="pt-BR" sz="2800" dirty="0" smtClean="0"/>
              <a:t> </a:t>
            </a:r>
            <a:endParaRPr lang="pt-BR" sz="2800" dirty="0"/>
          </a:p>
          <a:p>
            <a:pPr marL="0" indent="0" algn="ctr">
              <a:buNone/>
            </a:pPr>
            <a:endParaRPr lang="pt-BR" sz="2800" dirty="0"/>
          </a:p>
          <a:p>
            <a:pPr marL="0" indent="0" algn="ctr">
              <a:buNone/>
            </a:pPr>
            <a:endParaRPr lang="pt-BR" sz="2800" dirty="0"/>
          </a:p>
        </p:txBody>
      </p:sp>
      <p:sp>
        <p:nvSpPr>
          <p:cNvPr id="6" name="Retângulo 5"/>
          <p:cNvSpPr/>
          <p:nvPr/>
        </p:nvSpPr>
        <p:spPr>
          <a:xfrm>
            <a:off x="1547664" y="2748930"/>
            <a:ext cx="3528392" cy="864096"/>
          </a:xfrm>
          <a:prstGeom prst="rect">
            <a:avLst/>
          </a:prstGeom>
          <a:solidFill>
            <a:srgbClr val="C424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/>
              <a:t>C</a:t>
            </a:r>
            <a:r>
              <a:rPr lang="pt-BR" sz="3200" b="1" dirty="0" smtClean="0"/>
              <a:t>ausa </a:t>
            </a:r>
            <a:r>
              <a:rPr lang="pt-BR" sz="3200" b="1" dirty="0"/>
              <a:t>do </a:t>
            </a:r>
            <a:r>
              <a:rPr lang="pt-BR" sz="3200" b="1" dirty="0" smtClean="0"/>
              <a:t>risco</a:t>
            </a:r>
            <a:endParaRPr lang="pt-BR" sz="3200" b="1" dirty="0"/>
          </a:p>
        </p:txBody>
      </p:sp>
      <p:sp>
        <p:nvSpPr>
          <p:cNvPr id="7" name="Retângulo 6"/>
          <p:cNvSpPr/>
          <p:nvPr/>
        </p:nvSpPr>
        <p:spPr>
          <a:xfrm>
            <a:off x="2771800" y="3789040"/>
            <a:ext cx="3528392" cy="86409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/>
              <a:t>Evento de risco</a:t>
            </a:r>
            <a:endParaRPr lang="pt-BR" sz="3200" b="1" dirty="0"/>
          </a:p>
        </p:txBody>
      </p:sp>
      <p:sp>
        <p:nvSpPr>
          <p:cNvPr id="8" name="Retângulo 7"/>
          <p:cNvSpPr/>
          <p:nvPr/>
        </p:nvSpPr>
        <p:spPr>
          <a:xfrm>
            <a:off x="3923928" y="4869160"/>
            <a:ext cx="3528392" cy="864096"/>
          </a:xfrm>
          <a:prstGeom prst="rect">
            <a:avLst/>
          </a:prstGeom>
          <a:solidFill>
            <a:srgbClr val="773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/>
              <a:t>Consequência do risco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09828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7" grpId="0" animBg="1"/>
      <p:bldP spid="8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PREENCHIMENTO DO MAPA DE RISCO</a:t>
            </a:r>
            <a:endParaRPr lang="pt-BR" dirty="0">
              <a:solidFill>
                <a:schemeClr val="tx2"/>
              </a:solidFill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32559578"/>
              </p:ext>
            </p:extLst>
          </p:nvPr>
        </p:nvGraphicFramePr>
        <p:xfrm>
          <a:off x="827584" y="1700808"/>
          <a:ext cx="7200800" cy="41764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4636"/>
                <a:gridCol w="6166164"/>
              </a:tblGrid>
              <a:tr h="628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ID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DANO (Causa /</a:t>
                      </a:r>
                      <a:r>
                        <a:rPr lang="pt-BR" sz="2400" dirty="0" smtClean="0">
                          <a:effectLst/>
                        </a:rPr>
                        <a:t>Evento/Consequência)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47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3600" dirty="0">
                          <a:effectLst/>
                        </a:rPr>
                        <a:t>#1</a:t>
                      </a:r>
                      <a:endParaRPr lang="pt-BR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effectLst/>
                        </a:rPr>
                        <a:t>Participação</a:t>
                      </a:r>
                      <a:r>
                        <a:rPr lang="pt-BR" sz="2800" b="1" baseline="0" dirty="0" smtClean="0">
                          <a:effectLst/>
                        </a:rPr>
                        <a:t> de empresas em recuperação judicial</a:t>
                      </a:r>
                      <a:r>
                        <a:rPr lang="pt-BR" sz="2800" b="1" dirty="0" smtClean="0">
                          <a:effectLst/>
                        </a:rPr>
                        <a:t>(</a:t>
                      </a:r>
                      <a:r>
                        <a:rPr lang="pt-BR" sz="2800" b="1" dirty="0" smtClean="0">
                          <a:solidFill>
                            <a:srgbClr val="C00000"/>
                          </a:solidFill>
                          <a:effectLst/>
                        </a:rPr>
                        <a:t>Causa</a:t>
                      </a:r>
                      <a:r>
                        <a:rPr lang="pt-BR" sz="2800" b="1" dirty="0">
                          <a:effectLst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effectLst/>
                        </a:rPr>
                        <a:t>Possibilidade de falência</a:t>
                      </a:r>
                      <a:r>
                        <a:rPr lang="pt-BR" sz="2800" b="1" baseline="0" dirty="0" smtClean="0">
                          <a:effectLst/>
                        </a:rPr>
                        <a:t> no curso do contrato</a:t>
                      </a:r>
                      <a:r>
                        <a:rPr lang="pt-BR" sz="2800" b="1" dirty="0" smtClean="0">
                          <a:effectLst/>
                        </a:rPr>
                        <a:t>. </a:t>
                      </a:r>
                      <a:r>
                        <a:rPr lang="pt-BR" sz="2800" b="1" dirty="0">
                          <a:effectLst/>
                        </a:rPr>
                        <a:t>(</a:t>
                      </a:r>
                      <a:r>
                        <a:rPr lang="pt-BR" sz="2800" b="1" dirty="0" smtClean="0">
                          <a:solidFill>
                            <a:srgbClr val="C00000"/>
                          </a:solidFill>
                          <a:effectLst/>
                        </a:rPr>
                        <a:t>Evento</a:t>
                      </a:r>
                      <a:r>
                        <a:rPr lang="pt-BR" sz="2800" b="1" dirty="0" smtClean="0">
                          <a:effectLst/>
                        </a:rPr>
                        <a:t>)</a:t>
                      </a:r>
                      <a:endParaRPr lang="pt-BR" sz="28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effectLst/>
                        </a:rPr>
                        <a:t>Interrupção</a:t>
                      </a:r>
                      <a:r>
                        <a:rPr lang="pt-BR" sz="2800" b="1" baseline="0" dirty="0" smtClean="0">
                          <a:effectLst/>
                        </a:rPr>
                        <a:t> da prestação do serviço, com responsabilização trabalhista </a:t>
                      </a:r>
                      <a:r>
                        <a:rPr lang="pt-BR" sz="2800" b="1" dirty="0" smtClean="0">
                          <a:effectLst/>
                        </a:rPr>
                        <a:t>(</a:t>
                      </a:r>
                      <a:r>
                        <a:rPr lang="pt-BR" sz="2800" b="1" dirty="0" smtClean="0">
                          <a:solidFill>
                            <a:srgbClr val="C00000"/>
                          </a:solidFill>
                          <a:effectLst/>
                        </a:rPr>
                        <a:t>Consequência</a:t>
                      </a:r>
                      <a:r>
                        <a:rPr lang="pt-BR" sz="2800" b="1" dirty="0">
                          <a:effectLst/>
                        </a:rPr>
                        <a:t>)</a:t>
                      </a:r>
                      <a:endParaRPr lang="pt-BR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35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AVALIAR O RISCO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4000" dirty="0" smtClean="0"/>
              <a:t>Dimensão </a:t>
            </a:r>
            <a:r>
              <a:rPr lang="pt-BR" sz="4000" dirty="0"/>
              <a:t>de cada </a:t>
            </a:r>
            <a:r>
              <a:rPr lang="pt-BR" sz="4000" dirty="0" smtClean="0"/>
              <a:t>risco </a:t>
            </a:r>
          </a:p>
          <a:p>
            <a:pPr marL="0" indent="0" algn="ctr">
              <a:buNone/>
            </a:pPr>
            <a:r>
              <a:rPr lang="pt-BR" sz="4000" dirty="0"/>
              <a:t>N</a:t>
            </a:r>
            <a:r>
              <a:rPr lang="pt-BR" sz="4000" dirty="0" smtClean="0"/>
              <a:t>em tudo </a:t>
            </a:r>
            <a:r>
              <a:rPr lang="pt-BR" sz="4000" dirty="0"/>
              <a:t>merece a mesma </a:t>
            </a:r>
            <a:r>
              <a:rPr lang="pt-BR" sz="4000" dirty="0" smtClean="0"/>
              <a:t>atenção</a:t>
            </a:r>
          </a:p>
          <a:p>
            <a:pPr marL="0" indent="0" algn="ctr">
              <a:buNone/>
            </a:pPr>
            <a:endParaRPr lang="pt-BR" sz="4000" dirty="0"/>
          </a:p>
        </p:txBody>
      </p:sp>
      <p:pic>
        <p:nvPicPr>
          <p:cNvPr id="4" name="Imagem 3" descr="http://m2.paperblog.com/i/62/629507/crisi-e-nuovi-assetti-ma-perche-la-storia-fin-R-fDb1Mm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0968"/>
            <a:ext cx="4824536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21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PERSPECTIVAS DE AVALIAÇÃO DO RISCO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 smtClean="0"/>
              <a:t> </a:t>
            </a:r>
          </a:p>
        </p:txBody>
      </p:sp>
      <p:sp>
        <p:nvSpPr>
          <p:cNvPr id="4" name="Retângulo 3"/>
          <p:cNvSpPr/>
          <p:nvPr/>
        </p:nvSpPr>
        <p:spPr>
          <a:xfrm>
            <a:off x="1403648" y="2132856"/>
            <a:ext cx="2592288" cy="108012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/>
              <a:t>Probabilidade de ocorrência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4860032" y="2132856"/>
            <a:ext cx="2880320" cy="1080120"/>
          </a:xfrm>
          <a:prstGeom prst="rect">
            <a:avLst/>
          </a:prstGeom>
          <a:solidFill>
            <a:srgbClr val="773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/>
              <a:t>Frequência, chance, possibilidade</a:t>
            </a:r>
            <a:endParaRPr lang="pt-BR" sz="2800" dirty="0"/>
          </a:p>
        </p:txBody>
      </p:sp>
      <p:sp>
        <p:nvSpPr>
          <p:cNvPr id="6" name="Retângulo 5"/>
          <p:cNvSpPr/>
          <p:nvPr/>
        </p:nvSpPr>
        <p:spPr>
          <a:xfrm>
            <a:off x="1403648" y="3429000"/>
            <a:ext cx="2592288" cy="115212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 smtClean="0"/>
              <a:t>Impacto</a:t>
            </a:r>
            <a:endParaRPr lang="pt-BR" sz="4000" dirty="0"/>
          </a:p>
        </p:txBody>
      </p:sp>
      <p:sp>
        <p:nvSpPr>
          <p:cNvPr id="7" name="Retângulo 6"/>
          <p:cNvSpPr/>
          <p:nvPr/>
        </p:nvSpPr>
        <p:spPr>
          <a:xfrm>
            <a:off x="4860032" y="3429000"/>
            <a:ext cx="2880320" cy="115212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Efeito que o risco pode trazer para a contratação</a:t>
            </a:r>
            <a:endParaRPr lang="pt-BR" sz="2400" b="1" dirty="0"/>
          </a:p>
        </p:txBody>
      </p:sp>
      <p:sp>
        <p:nvSpPr>
          <p:cNvPr id="8" name="Seta para a direita 7"/>
          <p:cNvSpPr/>
          <p:nvPr/>
        </p:nvSpPr>
        <p:spPr>
          <a:xfrm>
            <a:off x="4067944" y="2542038"/>
            <a:ext cx="79208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>
            <a:off x="4049849" y="3618732"/>
            <a:ext cx="79208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397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AVALIAR O RISCO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dirty="0" smtClean="0"/>
              <a:t>A IN 05 e a IN 01 não trouxeram um parâmetro para avaliar a probabilidade e os impactos</a:t>
            </a:r>
            <a:endParaRPr lang="pt-BR" sz="3600" dirty="0"/>
          </a:p>
        </p:txBody>
      </p:sp>
      <p:pic>
        <p:nvPicPr>
          <p:cNvPr id="4" name="Imagem 3" descr="https://ocorporatives.files.wordpress.com/2011/09/nao-sei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56992"/>
            <a:ext cx="6264696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225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O APETITE A RISCO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2800" dirty="0"/>
              <a:t>A priorização define quais riscos merecem ser tratados, dependendo do </a:t>
            </a:r>
            <a:r>
              <a:rPr lang="pt-BR" sz="2800" dirty="0" smtClean="0"/>
              <a:t>APETITE A </a:t>
            </a:r>
            <a:r>
              <a:rPr lang="pt-BR" sz="2800" dirty="0"/>
              <a:t>RISCO da organização</a:t>
            </a:r>
            <a:r>
              <a:rPr lang="pt-BR" sz="2800" dirty="0" smtClean="0"/>
              <a:t>.</a:t>
            </a:r>
          </a:p>
          <a:p>
            <a:pPr marL="0" indent="0" algn="ctr">
              <a:buNone/>
            </a:pPr>
            <a:r>
              <a:rPr lang="pt-BR" sz="2800" dirty="0" smtClean="0"/>
              <a:t> É </a:t>
            </a:r>
            <a:r>
              <a:rPr lang="pt-BR" sz="2800" dirty="0"/>
              <a:t>a quantidade de </a:t>
            </a:r>
            <a:r>
              <a:rPr lang="pt-BR" sz="2800" dirty="0" smtClean="0"/>
              <a:t>risco que </a:t>
            </a:r>
            <a:r>
              <a:rPr lang="pt-BR" sz="2800" dirty="0"/>
              <a:t>a entidade se dispõe a </a:t>
            </a:r>
            <a:r>
              <a:rPr lang="pt-BR" sz="2800" dirty="0" smtClean="0"/>
              <a:t>aceitar</a:t>
            </a:r>
          </a:p>
          <a:p>
            <a:pPr marL="0" indent="0" algn="ctr">
              <a:buNone/>
            </a:pPr>
            <a:endParaRPr lang="pt-BR" dirty="0"/>
          </a:p>
        </p:txBody>
      </p:sp>
      <p:pic>
        <p:nvPicPr>
          <p:cNvPr id="4" name="Imagem 3" descr="https://media.licdn.com/mpr/mpr/AAEAAQAAAAAAAAOqAAAAJGRmMWEzZmVlLTc0OGYtNDk0Ni04ZTdiLTVlZmRjNjBiMzg2NQ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73016"/>
            <a:ext cx="6840760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3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764704"/>
            <a:ext cx="7924800" cy="4950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err="1" smtClean="0"/>
              <a:t>Riscos</a:t>
            </a:r>
            <a:r>
              <a:rPr lang="en-US" sz="4000" dirty="0" smtClean="0"/>
              <a:t> (</a:t>
            </a:r>
            <a:r>
              <a:rPr lang="en-US" sz="4000" dirty="0" err="1" smtClean="0"/>
              <a:t>absolutamente</a:t>
            </a:r>
            <a:r>
              <a:rPr lang="en-US" sz="4000" dirty="0" smtClean="0"/>
              <a:t>) </a:t>
            </a:r>
            <a:r>
              <a:rPr lang="en-US" sz="4000" dirty="0" err="1" smtClean="0"/>
              <a:t>inaceitáveis</a:t>
            </a: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Art. 25, III e IV (IN05)</a:t>
            </a:r>
          </a:p>
          <a:p>
            <a:pPr marL="0" indent="0" algn="ctr">
              <a:buNone/>
            </a:pPr>
            <a:r>
              <a:rPr lang="en-US" sz="4000" dirty="0" smtClean="0"/>
              <a:t>Art. 8°, III e IV (IN 01)</a:t>
            </a:r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96952"/>
            <a:ext cx="5688632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87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ESCALA QUANTITATIVA DE PROBABILIDADE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(MODELO: </a:t>
            </a:r>
            <a:r>
              <a:rPr lang="pt-BR" dirty="0" err="1" smtClean="0">
                <a:solidFill>
                  <a:schemeClr val="tx2"/>
                </a:solidFill>
              </a:rPr>
              <a:t>Tst</a:t>
            </a:r>
            <a:r>
              <a:rPr lang="pt-BR" dirty="0" smtClean="0">
                <a:solidFill>
                  <a:schemeClr val="tx2"/>
                </a:solidFill>
              </a:rPr>
              <a:t>)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4" name="Espaço Reservado para Conteúdo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98" y="1600200"/>
            <a:ext cx="7264404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39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tx2"/>
                </a:solidFill>
              </a:rPr>
              <a:t>Escala Qualitativa de </a:t>
            </a:r>
            <a:r>
              <a:rPr lang="pt-BR" dirty="0" smtClean="0">
                <a:solidFill>
                  <a:schemeClr val="tx2"/>
                </a:solidFill>
              </a:rPr>
              <a:t>Probabilidade</a:t>
            </a:r>
            <a:br>
              <a:rPr lang="pt-BR" dirty="0" smtClean="0">
                <a:solidFill>
                  <a:schemeClr val="tx2"/>
                </a:solidFill>
              </a:rPr>
            </a:b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755576" y="1844824"/>
            <a:ext cx="7924800" cy="4248472"/>
          </a:xfrm>
        </p:spPr>
        <p:txBody>
          <a:bodyPr>
            <a:normAutofit fontScale="92500" lnSpcReduction="20000"/>
          </a:bodyPr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r>
              <a:rPr lang="pt-BR" dirty="0" err="1" smtClean="0"/>
              <a:t>Kleberson</a:t>
            </a:r>
            <a:r>
              <a:rPr lang="pt-BR" dirty="0" smtClean="0"/>
              <a:t> </a:t>
            </a:r>
            <a:r>
              <a:rPr lang="pt-BR" dirty="0"/>
              <a:t>Souza | Franklin Brasil. Como gerenciar riscos na Administração Pública - Estudo Prático em </a:t>
            </a:r>
            <a:r>
              <a:rPr lang="pt-BR" dirty="0" smtClean="0"/>
              <a:t>Licitações. </a:t>
            </a:r>
            <a:r>
              <a:rPr lang="pt-BR" dirty="0"/>
              <a:t>Curitiba: Editora Negócios Públicos do Brasil, 2017, p. 110.</a:t>
            </a:r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412776"/>
            <a:ext cx="7488833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36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5796"/>
            <a:ext cx="7924800" cy="780685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   GESTÃO DOS CONTRATOS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4000" dirty="0" smtClean="0"/>
              <a:t>Procedimento: Planejamento e seleção do fornecedor </a:t>
            </a:r>
          </a:p>
          <a:p>
            <a:pPr marL="0" indent="0" algn="just">
              <a:buNone/>
            </a:pPr>
            <a:r>
              <a:rPr lang="pt-BR" sz="4000" dirty="0" smtClean="0"/>
              <a:t>A gestão do contrato, e os eventos que se sucederem, serão regidos pela nova Instrução Normativa.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04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chemeClr val="tx2"/>
                </a:solidFill>
              </a:rPr>
              <a:t>Escala Qualitativa de </a:t>
            </a:r>
            <a:r>
              <a:rPr lang="pt-BR" dirty="0" smtClean="0">
                <a:solidFill>
                  <a:schemeClr val="tx2"/>
                </a:solidFill>
              </a:rPr>
              <a:t>Impacto</a:t>
            </a:r>
            <a:br>
              <a:rPr lang="pt-BR" dirty="0" smtClean="0">
                <a:solidFill>
                  <a:schemeClr val="tx2"/>
                </a:solidFill>
              </a:rPr>
            </a:b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349080"/>
          </a:xfrm>
        </p:spPr>
        <p:txBody>
          <a:bodyPr>
            <a:normAutofit/>
          </a:bodyPr>
          <a:lstStyle/>
          <a:p>
            <a:pPr lvl="0">
              <a:buClr>
                <a:srgbClr val="DC9E1F"/>
              </a:buClr>
            </a:pPr>
            <a:endParaRPr lang="pt-BR" sz="1600" dirty="0" smtClean="0">
              <a:solidFill>
                <a:srgbClr val="FFFFFF"/>
              </a:solidFill>
            </a:endParaRPr>
          </a:p>
          <a:p>
            <a:pPr lvl="0">
              <a:buClr>
                <a:srgbClr val="DC9E1F"/>
              </a:buClr>
            </a:pPr>
            <a:endParaRPr lang="pt-BR" sz="1600" dirty="0">
              <a:solidFill>
                <a:srgbClr val="FFFFFF"/>
              </a:solidFill>
            </a:endParaRPr>
          </a:p>
          <a:p>
            <a:pPr lvl="0">
              <a:buClr>
                <a:srgbClr val="DC9E1F"/>
              </a:buClr>
            </a:pPr>
            <a:endParaRPr lang="pt-BR" sz="1600" dirty="0" smtClean="0">
              <a:solidFill>
                <a:srgbClr val="FFFFFF"/>
              </a:solidFill>
            </a:endParaRPr>
          </a:p>
          <a:p>
            <a:pPr lvl="0">
              <a:buClr>
                <a:srgbClr val="DC9E1F"/>
              </a:buClr>
            </a:pPr>
            <a:endParaRPr lang="pt-BR" sz="1600" dirty="0">
              <a:solidFill>
                <a:srgbClr val="FFFFFF"/>
              </a:solidFill>
            </a:endParaRPr>
          </a:p>
          <a:p>
            <a:pPr lvl="0">
              <a:buClr>
                <a:srgbClr val="DC9E1F"/>
              </a:buClr>
            </a:pPr>
            <a:endParaRPr lang="pt-BR" sz="1600" dirty="0" smtClean="0">
              <a:solidFill>
                <a:srgbClr val="FFFFFF"/>
              </a:solidFill>
            </a:endParaRPr>
          </a:p>
          <a:p>
            <a:pPr lvl="0">
              <a:buClr>
                <a:srgbClr val="DC9E1F"/>
              </a:buClr>
            </a:pPr>
            <a:endParaRPr lang="pt-BR" sz="1600" dirty="0">
              <a:solidFill>
                <a:srgbClr val="FFFFFF"/>
              </a:solidFill>
            </a:endParaRPr>
          </a:p>
          <a:p>
            <a:pPr lvl="0">
              <a:buClr>
                <a:srgbClr val="DC9E1F"/>
              </a:buClr>
            </a:pPr>
            <a:endParaRPr lang="pt-BR" sz="1600" dirty="0" smtClean="0">
              <a:solidFill>
                <a:srgbClr val="FFFFFF"/>
              </a:solidFill>
            </a:endParaRPr>
          </a:p>
          <a:p>
            <a:pPr lvl="0">
              <a:buClr>
                <a:srgbClr val="DC9E1F"/>
              </a:buClr>
            </a:pPr>
            <a:endParaRPr lang="pt-BR" sz="1600" dirty="0">
              <a:solidFill>
                <a:srgbClr val="FFFFFF"/>
              </a:solidFill>
            </a:endParaRPr>
          </a:p>
          <a:p>
            <a:pPr lvl="0">
              <a:buClr>
                <a:srgbClr val="DC9E1F"/>
              </a:buClr>
            </a:pPr>
            <a:endParaRPr lang="pt-BR" sz="1600" dirty="0" smtClean="0">
              <a:solidFill>
                <a:srgbClr val="FFFFFF"/>
              </a:solidFill>
            </a:endParaRPr>
          </a:p>
          <a:p>
            <a:pPr lvl="0">
              <a:buClr>
                <a:srgbClr val="DC9E1F"/>
              </a:buClr>
            </a:pPr>
            <a:endParaRPr lang="pt-BR" sz="1600" dirty="0">
              <a:solidFill>
                <a:srgbClr val="FFFFFF"/>
              </a:solidFill>
            </a:endParaRPr>
          </a:p>
          <a:p>
            <a:pPr lvl="0">
              <a:buClr>
                <a:srgbClr val="DC9E1F"/>
              </a:buClr>
            </a:pPr>
            <a:r>
              <a:rPr lang="pt-BR" sz="1600" dirty="0" err="1" smtClean="0">
                <a:solidFill>
                  <a:srgbClr val="FFFFFF"/>
                </a:solidFill>
              </a:rPr>
              <a:t>Kleberson</a:t>
            </a:r>
            <a:r>
              <a:rPr lang="pt-BR" sz="1600" dirty="0" smtClean="0">
                <a:solidFill>
                  <a:srgbClr val="FFFFFF"/>
                </a:solidFill>
              </a:rPr>
              <a:t> </a:t>
            </a:r>
            <a:r>
              <a:rPr lang="pt-BR" sz="1600" dirty="0">
                <a:solidFill>
                  <a:srgbClr val="FFFFFF"/>
                </a:solidFill>
              </a:rPr>
              <a:t>Souza | Franklin Brasil. Como gerenciar riscos na Administração Pública - Estudo Prático em </a:t>
            </a:r>
            <a:r>
              <a:rPr lang="pt-BR" sz="1600" dirty="0" smtClean="0">
                <a:solidFill>
                  <a:srgbClr val="FFFFFF"/>
                </a:solidFill>
              </a:rPr>
              <a:t>Licitações. </a:t>
            </a:r>
            <a:r>
              <a:rPr lang="pt-BR" sz="1600" dirty="0">
                <a:solidFill>
                  <a:srgbClr val="FFFFFF"/>
                </a:solidFill>
              </a:rPr>
              <a:t>Curitiba: Editora Negócios Públicos do Brasil, 2017, p. </a:t>
            </a:r>
            <a:r>
              <a:rPr lang="pt-BR" sz="1600" dirty="0" smtClean="0">
                <a:solidFill>
                  <a:srgbClr val="FFFFFF"/>
                </a:solidFill>
              </a:rPr>
              <a:t>111.</a:t>
            </a:r>
            <a:endParaRPr lang="pt-BR" sz="1600" dirty="0">
              <a:solidFill>
                <a:srgbClr val="FFFFFF"/>
              </a:solidFill>
            </a:endParaRPr>
          </a:p>
          <a:p>
            <a:endParaRPr lang="pt-BR" dirty="0"/>
          </a:p>
        </p:txBody>
      </p:sp>
      <p:pic>
        <p:nvPicPr>
          <p:cNvPr id="8" name="Imagem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776864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08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/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NÍVEL DE IMPACTO X PROBABILIDADE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4" name="Espaço Reservado para Conteúdo 3"/>
          <p:cNvPicPr>
            <a:picLocks noGrp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27280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00200"/>
            <a:ext cx="7416824" cy="46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90204434"/>
              </p:ext>
            </p:extLst>
          </p:nvPr>
        </p:nvGraphicFramePr>
        <p:xfrm>
          <a:off x="1043608" y="2132858"/>
          <a:ext cx="7560840" cy="27363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208"/>
                <a:gridCol w="5526072"/>
                <a:gridCol w="162560"/>
              </a:tblGrid>
              <a:tr h="58176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Risco 01</a:t>
                      </a:r>
                      <a:endParaRPr lang="pt-B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 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772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Probabilidade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( ) Baixa                    </a:t>
                      </a:r>
                      <a:r>
                        <a:rPr lang="pt-BR" sz="2400" dirty="0" smtClean="0">
                          <a:effectLst/>
                        </a:rPr>
                        <a:t>(x)  </a:t>
                      </a:r>
                      <a:r>
                        <a:rPr lang="pt-BR" sz="2400" dirty="0">
                          <a:effectLst/>
                        </a:rPr>
                        <a:t>Média              ( ) Alta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0772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Impacto</a:t>
                      </a:r>
                      <a:endParaRPr lang="pt-B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( ) Baixa                    ( ) Média               </a:t>
                      </a:r>
                      <a:r>
                        <a:rPr lang="pt-BR" sz="2400" dirty="0" smtClean="0">
                          <a:effectLst/>
                        </a:rPr>
                        <a:t>(x) </a:t>
                      </a:r>
                      <a:r>
                        <a:rPr lang="pt-BR" sz="2400" dirty="0">
                          <a:effectLst/>
                        </a:rPr>
                        <a:t>Alta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85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TRATAMENTO do risco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09600" y="1340768"/>
            <a:ext cx="7924800" cy="437423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t-BR" sz="4000" dirty="0" smtClean="0"/>
              <a:t> </a:t>
            </a:r>
          </a:p>
          <a:p>
            <a:pPr marL="0" indent="0" algn="ctr">
              <a:buNone/>
            </a:pPr>
            <a:r>
              <a:rPr lang="pt-BR" sz="4200" dirty="0" smtClean="0"/>
              <a:t>Após </a:t>
            </a:r>
            <a:r>
              <a:rPr lang="pt-BR" sz="4200" dirty="0"/>
              <a:t>avaliar os riscos importantes, a organização </a:t>
            </a:r>
            <a:r>
              <a:rPr lang="pt-BR" sz="4200" dirty="0" smtClean="0"/>
              <a:t>determina de </a:t>
            </a:r>
            <a:r>
              <a:rPr lang="pt-BR" sz="4200" dirty="0"/>
              <a:t>que forma responderá a estes</a:t>
            </a:r>
          </a:p>
          <a:p>
            <a:pPr marL="0" indent="0" algn="just">
              <a:buNone/>
            </a:pPr>
            <a:endParaRPr lang="pt-BR" sz="3900" dirty="0" smtClean="0"/>
          </a:p>
          <a:p>
            <a:endParaRPr lang="pt-BR" sz="2000" dirty="0" smtClean="0"/>
          </a:p>
          <a:p>
            <a:pPr>
              <a:buNone/>
            </a:pPr>
            <a:r>
              <a:rPr lang="pt-BR" b="1" dirty="0" smtClean="0"/>
              <a:t> </a:t>
            </a:r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Formas de Resposta ao risco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11560" y="1340768"/>
            <a:ext cx="7924800" cy="4374232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pt-BR" sz="4000" dirty="0" smtClean="0"/>
              <a:t> </a:t>
            </a:r>
          </a:p>
          <a:p>
            <a:pPr marL="0" indent="0" algn="just">
              <a:buNone/>
            </a:pPr>
            <a:endParaRPr lang="pt-BR" sz="7600" dirty="0"/>
          </a:p>
          <a:p>
            <a:pPr marL="0" indent="0" algn="just">
              <a:buNone/>
            </a:pPr>
            <a:endParaRPr lang="pt-BR" sz="3900" dirty="0" smtClean="0"/>
          </a:p>
          <a:p>
            <a:pPr marL="0" indent="0" algn="just">
              <a:buNone/>
            </a:pPr>
            <a:endParaRPr lang="pt-BR" sz="7000" dirty="0" smtClean="0"/>
          </a:p>
          <a:p>
            <a:pPr marL="0" indent="0" algn="just">
              <a:buNone/>
            </a:pPr>
            <a:endParaRPr lang="pt-BR" sz="7000" dirty="0"/>
          </a:p>
          <a:p>
            <a:pPr marL="0" indent="0" algn="just">
              <a:buNone/>
            </a:pPr>
            <a:endParaRPr lang="pt-BR" sz="3900" dirty="0"/>
          </a:p>
          <a:p>
            <a:pPr marL="0" indent="0" algn="just">
              <a:buNone/>
            </a:pPr>
            <a:endParaRPr lang="pt-BR" sz="7000" dirty="0" smtClean="0"/>
          </a:p>
          <a:p>
            <a:pPr marL="0" indent="0" algn="just">
              <a:buNone/>
            </a:pPr>
            <a:endParaRPr lang="pt-BR" sz="7000" dirty="0"/>
          </a:p>
          <a:p>
            <a:pPr marL="0" indent="0" algn="just">
              <a:buNone/>
            </a:pPr>
            <a:endParaRPr lang="pt-BR" sz="3900" dirty="0"/>
          </a:p>
          <a:p>
            <a:pPr marL="0" indent="0" algn="just">
              <a:buNone/>
            </a:pPr>
            <a:endParaRPr lang="pt-BR" sz="6200" dirty="0" smtClean="0"/>
          </a:p>
          <a:p>
            <a:pPr marL="0" indent="0" algn="just">
              <a:buNone/>
            </a:pPr>
            <a:endParaRPr lang="pt-BR" sz="3900" dirty="0"/>
          </a:p>
          <a:p>
            <a:pPr marL="0" indent="0" algn="just">
              <a:buNone/>
            </a:pPr>
            <a:endParaRPr lang="pt-BR" sz="3900" dirty="0" smtClean="0"/>
          </a:p>
          <a:p>
            <a:endParaRPr lang="pt-BR" sz="2000" dirty="0" smtClean="0"/>
          </a:p>
          <a:p>
            <a:pPr>
              <a:buNone/>
            </a:pPr>
            <a:r>
              <a:rPr lang="pt-BR" b="1" dirty="0" smtClean="0"/>
              <a:t> 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4" name="Imagem 3" descr="http://dineroconencuestas.org/wp-content/uploads/2013/08/no-hacer-encuestas-300x3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12776"/>
            <a:ext cx="316835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1403648" y="2996952"/>
            <a:ext cx="2376264" cy="16561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dirty="0" smtClean="0"/>
              <a:t>Evitar</a:t>
            </a: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20214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Formas de Resposta ao risco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11560" y="1340768"/>
            <a:ext cx="7924800" cy="4374232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pt-BR" sz="4000" dirty="0" smtClean="0"/>
              <a:t> </a:t>
            </a:r>
          </a:p>
          <a:p>
            <a:pPr marL="0" indent="0" algn="just">
              <a:buNone/>
            </a:pPr>
            <a:endParaRPr lang="pt-BR" sz="7600" dirty="0"/>
          </a:p>
          <a:p>
            <a:pPr marL="0" indent="0" algn="just">
              <a:buNone/>
            </a:pPr>
            <a:endParaRPr lang="pt-BR" sz="3900" dirty="0" smtClean="0"/>
          </a:p>
          <a:p>
            <a:pPr marL="0" indent="0" algn="just">
              <a:buNone/>
            </a:pPr>
            <a:endParaRPr lang="pt-BR" sz="7000" dirty="0" smtClean="0"/>
          </a:p>
          <a:p>
            <a:pPr marL="0" indent="0" algn="just">
              <a:buNone/>
            </a:pPr>
            <a:endParaRPr lang="pt-BR" sz="7000" dirty="0"/>
          </a:p>
          <a:p>
            <a:pPr marL="0" indent="0" algn="just">
              <a:buNone/>
            </a:pPr>
            <a:endParaRPr lang="pt-BR" sz="3900" dirty="0"/>
          </a:p>
          <a:p>
            <a:pPr marL="0" indent="0" algn="just">
              <a:buNone/>
            </a:pPr>
            <a:endParaRPr lang="pt-BR" sz="7000" dirty="0" smtClean="0"/>
          </a:p>
          <a:p>
            <a:pPr marL="0" indent="0" algn="just">
              <a:buNone/>
            </a:pPr>
            <a:endParaRPr lang="pt-BR" sz="7000" dirty="0"/>
          </a:p>
          <a:p>
            <a:pPr marL="0" indent="0" algn="just">
              <a:buNone/>
            </a:pPr>
            <a:endParaRPr lang="pt-BR" sz="3900" dirty="0"/>
          </a:p>
          <a:p>
            <a:pPr marL="0" indent="0" algn="just">
              <a:buNone/>
            </a:pPr>
            <a:endParaRPr lang="pt-BR" sz="6200" dirty="0" smtClean="0"/>
          </a:p>
          <a:p>
            <a:pPr marL="0" indent="0" algn="just">
              <a:buNone/>
            </a:pPr>
            <a:endParaRPr lang="pt-BR" sz="3900" dirty="0"/>
          </a:p>
          <a:p>
            <a:pPr marL="0" indent="0" algn="just">
              <a:buNone/>
            </a:pPr>
            <a:endParaRPr lang="pt-BR" sz="3900" dirty="0" smtClean="0"/>
          </a:p>
          <a:p>
            <a:endParaRPr lang="pt-BR" sz="2000" dirty="0" smtClean="0"/>
          </a:p>
          <a:p>
            <a:pPr>
              <a:buNone/>
            </a:pPr>
            <a:r>
              <a:rPr lang="pt-BR" b="1" dirty="0" smtClean="0"/>
              <a:t> </a:t>
            </a:r>
          </a:p>
          <a:p>
            <a:pPr>
              <a:buNone/>
            </a:pP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971600" y="2708920"/>
            <a:ext cx="2736304" cy="194421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Reduzir/</a:t>
            </a:r>
          </a:p>
          <a:p>
            <a:pPr algn="ctr"/>
            <a:r>
              <a:rPr lang="pt-BR" sz="3600" dirty="0" smtClean="0"/>
              <a:t>Mitigar</a:t>
            </a:r>
            <a:endParaRPr lang="pt-BR" sz="3200" dirty="0"/>
          </a:p>
        </p:txBody>
      </p:sp>
      <p:pic>
        <p:nvPicPr>
          <p:cNvPr id="9" name="Imagem 8" descr="mitigatio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484784"/>
            <a:ext cx="388843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14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Formas de Resposta ao risco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11560" y="1340768"/>
            <a:ext cx="7924800" cy="4374232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pt-BR" sz="4000" dirty="0" smtClean="0"/>
              <a:t> </a:t>
            </a:r>
          </a:p>
          <a:p>
            <a:pPr marL="0" indent="0" algn="just">
              <a:buNone/>
            </a:pPr>
            <a:endParaRPr lang="pt-BR" sz="7600" dirty="0"/>
          </a:p>
          <a:p>
            <a:pPr marL="0" indent="0" algn="just">
              <a:buNone/>
            </a:pPr>
            <a:endParaRPr lang="pt-BR" sz="3900" dirty="0" smtClean="0"/>
          </a:p>
          <a:p>
            <a:pPr marL="0" indent="0" algn="just">
              <a:buNone/>
            </a:pPr>
            <a:endParaRPr lang="pt-BR" sz="7000" dirty="0" smtClean="0"/>
          </a:p>
          <a:p>
            <a:pPr marL="0" indent="0" algn="just">
              <a:buNone/>
            </a:pPr>
            <a:endParaRPr lang="pt-BR" sz="7000" dirty="0"/>
          </a:p>
          <a:p>
            <a:pPr marL="0" indent="0" algn="just">
              <a:buNone/>
            </a:pPr>
            <a:endParaRPr lang="pt-BR" sz="3900" dirty="0"/>
          </a:p>
          <a:p>
            <a:pPr marL="0" indent="0" algn="just">
              <a:buNone/>
            </a:pPr>
            <a:endParaRPr lang="pt-BR" sz="7000" dirty="0" smtClean="0"/>
          </a:p>
          <a:p>
            <a:pPr marL="0" indent="0" algn="just">
              <a:buNone/>
            </a:pPr>
            <a:endParaRPr lang="pt-BR" sz="7000" dirty="0"/>
          </a:p>
          <a:p>
            <a:pPr marL="0" indent="0" algn="just">
              <a:buNone/>
            </a:pPr>
            <a:endParaRPr lang="pt-BR" sz="3900" dirty="0"/>
          </a:p>
          <a:p>
            <a:pPr marL="0" indent="0" algn="just">
              <a:buNone/>
            </a:pPr>
            <a:endParaRPr lang="pt-BR" sz="6200" dirty="0" smtClean="0"/>
          </a:p>
          <a:p>
            <a:pPr marL="0" indent="0" algn="just">
              <a:buNone/>
            </a:pPr>
            <a:endParaRPr lang="pt-BR" sz="3900" dirty="0"/>
          </a:p>
          <a:p>
            <a:pPr marL="0" indent="0" algn="just">
              <a:buNone/>
            </a:pPr>
            <a:endParaRPr lang="pt-BR" sz="3900" dirty="0" smtClean="0"/>
          </a:p>
          <a:p>
            <a:endParaRPr lang="pt-BR" sz="2000" dirty="0" smtClean="0"/>
          </a:p>
          <a:p>
            <a:pPr>
              <a:buNone/>
            </a:pPr>
            <a:r>
              <a:rPr lang="pt-BR" b="1" dirty="0" smtClean="0"/>
              <a:t> </a:t>
            </a:r>
          </a:p>
          <a:p>
            <a:pPr>
              <a:buNone/>
            </a:pP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259632" y="2708920"/>
            <a:ext cx="2376264" cy="158417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Compartilhar</a:t>
            </a:r>
            <a:endParaRPr lang="pt-BR" dirty="0"/>
          </a:p>
        </p:txBody>
      </p:sp>
      <p:pic>
        <p:nvPicPr>
          <p:cNvPr id="10" name="Imagem 9" descr="http://1.bp.blogspot.com/-efSQLyYi_5Q/TkApRVOTolI/AAAAAAAAAic/YsjceYn38bQ/s1600/00tarefa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412776"/>
            <a:ext cx="36004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14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Formas de Resposta ao risco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11560" y="1340768"/>
            <a:ext cx="7924800" cy="4374232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pt-BR" sz="4000" dirty="0" smtClean="0"/>
              <a:t> </a:t>
            </a:r>
          </a:p>
          <a:p>
            <a:pPr marL="0" indent="0" algn="just">
              <a:buNone/>
            </a:pPr>
            <a:endParaRPr lang="pt-BR" sz="7600" dirty="0"/>
          </a:p>
          <a:p>
            <a:pPr marL="0" indent="0" algn="just">
              <a:buNone/>
            </a:pPr>
            <a:endParaRPr lang="pt-BR" sz="3900" dirty="0" smtClean="0"/>
          </a:p>
          <a:p>
            <a:pPr marL="0" indent="0" algn="just">
              <a:buNone/>
            </a:pPr>
            <a:endParaRPr lang="pt-BR" sz="7000" dirty="0" smtClean="0"/>
          </a:p>
          <a:p>
            <a:pPr marL="0" indent="0" algn="just">
              <a:buNone/>
            </a:pPr>
            <a:endParaRPr lang="pt-BR" sz="7000" dirty="0"/>
          </a:p>
          <a:p>
            <a:pPr marL="0" indent="0" algn="just">
              <a:buNone/>
            </a:pPr>
            <a:endParaRPr lang="pt-BR" sz="3900" dirty="0"/>
          </a:p>
          <a:p>
            <a:pPr marL="0" indent="0" algn="just">
              <a:buNone/>
            </a:pPr>
            <a:endParaRPr lang="pt-BR" sz="7000" dirty="0" smtClean="0"/>
          </a:p>
          <a:p>
            <a:pPr marL="0" indent="0" algn="just">
              <a:buNone/>
            </a:pPr>
            <a:endParaRPr lang="pt-BR" sz="7000" dirty="0"/>
          </a:p>
          <a:p>
            <a:pPr marL="0" indent="0" algn="just">
              <a:buNone/>
            </a:pPr>
            <a:endParaRPr lang="pt-BR" sz="3900" dirty="0"/>
          </a:p>
          <a:p>
            <a:pPr marL="0" indent="0" algn="just">
              <a:buNone/>
            </a:pPr>
            <a:endParaRPr lang="pt-BR" sz="6200" dirty="0" smtClean="0"/>
          </a:p>
          <a:p>
            <a:pPr marL="0" indent="0" algn="just">
              <a:buNone/>
            </a:pPr>
            <a:endParaRPr lang="pt-BR" sz="3900" dirty="0"/>
          </a:p>
          <a:p>
            <a:pPr marL="0" indent="0" algn="just">
              <a:buNone/>
            </a:pPr>
            <a:endParaRPr lang="pt-BR" sz="3900" dirty="0" smtClean="0"/>
          </a:p>
          <a:p>
            <a:endParaRPr lang="pt-BR" sz="2000" dirty="0" smtClean="0"/>
          </a:p>
          <a:p>
            <a:pPr>
              <a:buNone/>
            </a:pPr>
            <a:r>
              <a:rPr lang="pt-BR" b="1" dirty="0" smtClean="0"/>
              <a:t> </a:t>
            </a:r>
          </a:p>
          <a:p>
            <a:pPr>
              <a:buNone/>
            </a:pP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1187624" y="2924944"/>
            <a:ext cx="2376264" cy="158417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 smtClean="0"/>
              <a:t>Aceitar</a:t>
            </a:r>
            <a:endParaRPr lang="pt-BR" dirty="0"/>
          </a:p>
        </p:txBody>
      </p:sp>
      <p:pic>
        <p:nvPicPr>
          <p:cNvPr id="10" name="Imagem 9" descr="https://i1.wp.com/wallysou.com/wp-content/uploads/2010/12/missao-impossivel1.jpg?resize=350%2C2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628800"/>
            <a:ext cx="360040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14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GERENTE DOS RISCOS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800" dirty="0" smtClean="0"/>
              <a:t>Os </a:t>
            </a:r>
            <a:r>
              <a:rPr lang="pt-BR" sz="2800" dirty="0"/>
              <a:t>riscos identificados e priorizados para tratamento devem ser atribuídos a pessoas que têm responsabilidade e </a:t>
            </a:r>
            <a:r>
              <a:rPr lang="pt-BR" sz="2800" dirty="0" smtClean="0"/>
              <a:t>autoridade </a:t>
            </a:r>
            <a:r>
              <a:rPr lang="pt-BR" sz="2800" dirty="0"/>
              <a:t>para </a:t>
            </a:r>
            <a:r>
              <a:rPr lang="pt-BR" sz="2800" dirty="0" smtClean="0"/>
              <a:t>gerenciá-los.</a:t>
            </a:r>
          </a:p>
          <a:p>
            <a:pPr marL="0" indent="0" algn="ctr">
              <a:buNone/>
            </a:pPr>
            <a:endParaRPr lang="pt-BR" sz="2800" dirty="0"/>
          </a:p>
        </p:txBody>
      </p:sp>
      <p:pic>
        <p:nvPicPr>
          <p:cNvPr id="4" name="Imagem 3" descr="http://4.bp.blogspot.com/_QGLytaobtH0/TPBfTtomEEI/AAAAAAAAAhY/dde5nmzaUk4/s1600/3827973607_d4c90a0940_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96952"/>
            <a:ext cx="4536504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732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FASES DO PROCESSO DE CONTRATAÇÃO PÚBLICA – ART. 19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>
              <a:buNone/>
            </a:pPr>
            <a:endParaRPr lang="pt-BR" sz="2800" dirty="0" smtClean="0"/>
          </a:p>
          <a:p>
            <a:endParaRPr lang="pt-BR" sz="2800" dirty="0" smtClean="0"/>
          </a:p>
          <a:p>
            <a:endParaRPr lang="pt-BR" sz="2800" dirty="0" smtClean="0"/>
          </a:p>
          <a:p>
            <a:endParaRPr lang="pt-BR" sz="2800" dirty="0" smtClean="0"/>
          </a:p>
          <a:p>
            <a:pPr>
              <a:buNone/>
            </a:pPr>
            <a:r>
              <a:rPr lang="pt-BR" sz="2800" dirty="0" smtClean="0"/>
              <a:t> </a:t>
            </a:r>
          </a:p>
          <a:p>
            <a:endParaRPr lang="pt-BR" sz="2800" dirty="0" smtClean="0"/>
          </a:p>
          <a:p>
            <a:pPr marL="0" indent="0" algn="just">
              <a:buNone/>
            </a:pPr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1115616" y="1844824"/>
            <a:ext cx="6912768" cy="79208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Planejamento </a:t>
            </a:r>
            <a:endParaRPr lang="pt-BR" sz="3600" dirty="0"/>
          </a:p>
        </p:txBody>
      </p:sp>
      <p:sp>
        <p:nvSpPr>
          <p:cNvPr id="5" name="Retângulo 4"/>
          <p:cNvSpPr/>
          <p:nvPr/>
        </p:nvSpPr>
        <p:spPr>
          <a:xfrm>
            <a:off x="1043608" y="3068960"/>
            <a:ext cx="6912768" cy="7920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 smtClean="0"/>
              <a:t>Seleção do fornecedor </a:t>
            </a:r>
            <a:endParaRPr lang="pt-BR" sz="3600" dirty="0"/>
          </a:p>
        </p:txBody>
      </p:sp>
      <p:sp>
        <p:nvSpPr>
          <p:cNvPr id="6" name="Retângulo 5"/>
          <p:cNvSpPr/>
          <p:nvPr/>
        </p:nvSpPr>
        <p:spPr>
          <a:xfrm>
            <a:off x="1115616" y="4293096"/>
            <a:ext cx="6912768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 smtClean="0"/>
              <a:t>Gestão do Contrato</a:t>
            </a:r>
            <a:endParaRPr lang="pt-BR" sz="4000" dirty="0"/>
          </a:p>
        </p:txBody>
      </p:sp>
      <p:cxnSp>
        <p:nvCxnSpPr>
          <p:cNvPr id="8" name="Conector de seta reta 7"/>
          <p:cNvCxnSpPr/>
          <p:nvPr/>
        </p:nvCxnSpPr>
        <p:spPr>
          <a:xfrm>
            <a:off x="3707904" y="2636912"/>
            <a:ext cx="93610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>
            <a:off x="3635896" y="3861048"/>
            <a:ext cx="100811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44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84246357"/>
              </p:ext>
            </p:extLst>
          </p:nvPr>
        </p:nvGraphicFramePr>
        <p:xfrm>
          <a:off x="611560" y="1628800"/>
          <a:ext cx="7920880" cy="41365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9328"/>
                <a:gridCol w="4790648"/>
                <a:gridCol w="2640904"/>
              </a:tblGrid>
              <a:tr h="559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Id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Ação Preventiva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Responsável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56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1</a:t>
                      </a:r>
                      <a:endParaRPr lang="pt-B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Mitigar. Determinar a demonstração da viabilidade econômica da licitante, com a apresentação do plano de recuperação homologado judicialmente.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Fulano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94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Id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Ação de Contingência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Responsável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57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1</a:t>
                      </a:r>
                      <a:endParaRPr lang="pt-B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effectLst/>
                        </a:rPr>
                        <a:t>Contratação </a:t>
                      </a:r>
                      <a:r>
                        <a:rPr lang="pt-BR" sz="2400" dirty="0">
                          <a:effectLst/>
                        </a:rPr>
                        <a:t>pelo remanescente. Adoção da conta vinculada para evitar responsabilização trabalhista.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Beltrano</a:t>
                      </a:r>
                      <a:endParaRPr lang="pt-BR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47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3493380"/>
              </p:ext>
            </p:extLst>
          </p:nvPr>
        </p:nvGraphicFramePr>
        <p:xfrm>
          <a:off x="1979712" y="3861048"/>
          <a:ext cx="6120680" cy="2736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117"/>
                <a:gridCol w="3701864"/>
                <a:gridCol w="2040699"/>
              </a:tblGrid>
              <a:tr h="329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Id</a:t>
                      </a: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Ação Preventiva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Responsável</a:t>
                      </a: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868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1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Mitigar. Determinar a demonstração da viabilidade econômica da licitante, com a apresentação do plano de recuperação homologado judicialmente.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Fulano</a:t>
                      </a: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Id</a:t>
                      </a: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Ação de Contingência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Responsável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901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1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</a:rPr>
                        <a:t>Contratação </a:t>
                      </a:r>
                      <a:r>
                        <a:rPr lang="pt-BR" sz="1600" dirty="0">
                          <a:effectLst/>
                        </a:rPr>
                        <a:t>pelo remanescente. Adoção da conta vinculada para evitar responsabilização trabalhista.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Beltrano</a:t>
                      </a:r>
                      <a:endParaRPr lang="pt-B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3041921"/>
              </p:ext>
            </p:extLst>
          </p:nvPr>
        </p:nvGraphicFramePr>
        <p:xfrm>
          <a:off x="1979712" y="2204864"/>
          <a:ext cx="6120680" cy="164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40"/>
                <a:gridCol w="5760640"/>
              </a:tblGrid>
              <a:tr h="216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ID</a:t>
                      </a:r>
                      <a:endParaRPr lang="pt-B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DANO (Causa /</a:t>
                      </a:r>
                      <a:r>
                        <a:rPr lang="pt-BR" sz="1400" dirty="0" smtClean="0">
                          <a:effectLst/>
                        </a:rPr>
                        <a:t>Evento/Consequência)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23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#1</a:t>
                      </a:r>
                      <a:endParaRPr lang="pt-BR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Participação</a:t>
                      </a:r>
                      <a:r>
                        <a:rPr lang="pt-BR" sz="1600" b="1" baseline="0" dirty="0" smtClean="0">
                          <a:effectLst/>
                        </a:rPr>
                        <a:t> de empresas em recuperação judicial, considerando a situação econômica do país </a:t>
                      </a:r>
                      <a:r>
                        <a:rPr lang="pt-BR" sz="1600" b="1" dirty="0" smtClean="0">
                          <a:effectLst/>
                        </a:rPr>
                        <a:t>(</a:t>
                      </a:r>
                      <a:r>
                        <a:rPr lang="pt-BR" sz="1600" b="1" dirty="0" smtClean="0">
                          <a:solidFill>
                            <a:srgbClr val="C00000"/>
                          </a:solidFill>
                          <a:effectLst/>
                        </a:rPr>
                        <a:t>Causa</a:t>
                      </a:r>
                      <a:r>
                        <a:rPr lang="pt-BR" sz="1600" b="1" dirty="0">
                          <a:effectLst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</a:rPr>
                        <a:t>Gera </a:t>
                      </a:r>
                      <a:r>
                        <a:rPr lang="pt-BR" sz="1600" b="1" dirty="0" smtClean="0">
                          <a:effectLst/>
                        </a:rPr>
                        <a:t>possibilidade de falência</a:t>
                      </a:r>
                      <a:r>
                        <a:rPr lang="pt-BR" sz="1600" b="1" baseline="0" dirty="0" smtClean="0">
                          <a:effectLst/>
                        </a:rPr>
                        <a:t> no curso do contrato</a:t>
                      </a:r>
                      <a:r>
                        <a:rPr lang="pt-BR" sz="1600" b="1" dirty="0" smtClean="0">
                          <a:effectLst/>
                        </a:rPr>
                        <a:t>. </a:t>
                      </a:r>
                      <a:r>
                        <a:rPr lang="pt-BR" sz="1600" b="1" dirty="0">
                          <a:effectLst/>
                        </a:rPr>
                        <a:t>(</a:t>
                      </a:r>
                      <a:r>
                        <a:rPr lang="pt-BR" sz="1600" b="1" dirty="0" smtClean="0">
                          <a:solidFill>
                            <a:srgbClr val="C00000"/>
                          </a:solidFill>
                          <a:effectLst/>
                        </a:rPr>
                        <a:t>Evento</a:t>
                      </a:r>
                      <a:r>
                        <a:rPr lang="pt-BR" sz="1600" b="1" dirty="0" smtClean="0">
                          <a:effectLst/>
                        </a:rPr>
                        <a:t>)</a:t>
                      </a:r>
                      <a:endParaRPr lang="pt-BR" sz="16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</a:rPr>
                        <a:t>Interrupção</a:t>
                      </a:r>
                      <a:r>
                        <a:rPr lang="pt-BR" sz="1600" b="1" baseline="0" dirty="0" smtClean="0">
                          <a:effectLst/>
                        </a:rPr>
                        <a:t> da prestação do serviço, com responsabilização trabalhista </a:t>
                      </a:r>
                      <a:r>
                        <a:rPr lang="pt-BR" sz="1600" b="1" dirty="0" smtClean="0">
                          <a:effectLst/>
                        </a:rPr>
                        <a:t>(</a:t>
                      </a:r>
                      <a:r>
                        <a:rPr lang="pt-BR" sz="1600" b="1" dirty="0" smtClean="0">
                          <a:solidFill>
                            <a:srgbClr val="C00000"/>
                          </a:solidFill>
                          <a:effectLst/>
                        </a:rPr>
                        <a:t>Consequência</a:t>
                      </a:r>
                      <a:r>
                        <a:rPr lang="pt-BR" sz="1600" b="1" dirty="0">
                          <a:effectLst/>
                        </a:rPr>
                        <a:t>)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384392"/>
              </p:ext>
            </p:extLst>
          </p:nvPr>
        </p:nvGraphicFramePr>
        <p:xfrm>
          <a:off x="1979712" y="764704"/>
          <a:ext cx="6120680" cy="13967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7481"/>
                <a:gridCol w="4449531"/>
                <a:gridCol w="163668"/>
              </a:tblGrid>
              <a:tr h="29696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Risco 01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 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9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Probabilidade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( ) Baixa                    </a:t>
                      </a:r>
                      <a:r>
                        <a:rPr lang="pt-BR" sz="1400" dirty="0" smtClean="0">
                          <a:effectLst/>
                        </a:rPr>
                        <a:t>(x)  </a:t>
                      </a:r>
                      <a:r>
                        <a:rPr lang="pt-BR" sz="1400" dirty="0">
                          <a:effectLst/>
                        </a:rPr>
                        <a:t>Média              ( ) Alta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49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Impacto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( ) Baixa                    ( ) Média               </a:t>
                      </a:r>
                      <a:r>
                        <a:rPr lang="pt-BR" sz="1400" dirty="0" smtClean="0">
                          <a:effectLst/>
                        </a:rPr>
                        <a:t>(x) </a:t>
                      </a:r>
                      <a:r>
                        <a:rPr lang="pt-BR" sz="1400" dirty="0">
                          <a:effectLst/>
                        </a:rPr>
                        <a:t>Alta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5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TERMO DE REFERÊNCIA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 PROJETO BÁSICO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>
              <a:buNone/>
            </a:pPr>
            <a:r>
              <a:rPr lang="pt-BR" sz="4400" dirty="0" smtClean="0"/>
              <a:t>O Termo de Referência e o projeto básico consolidam o Planejamento da Contratação</a:t>
            </a:r>
          </a:p>
          <a:p>
            <a:endParaRPr lang="en-US" dirty="0"/>
          </a:p>
        </p:txBody>
      </p:sp>
      <p:pic>
        <p:nvPicPr>
          <p:cNvPr id="4" name="Imagem 3" descr="http://godigitalny.com.br/wp-content/uploads/2015/06/Screen-Shot-2015-06-06-at-12.48.12-AM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645024"/>
            <a:ext cx="648072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66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TERMO DE REFERÊNCIA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 PROJETO BÁSICO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4400" dirty="0" smtClean="0"/>
              <a:t>Utilização dos modelos da Advocacia Geral da União</a:t>
            </a:r>
            <a:endParaRPr lang="pt-BR" sz="4400" dirty="0"/>
          </a:p>
        </p:txBody>
      </p:sp>
      <p:pic>
        <p:nvPicPr>
          <p:cNvPr id="5" name="Imagem 4" descr="AG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068960"/>
            <a:ext cx="54006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66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GRANDE RESPONSABILIDADE DA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ADVOCACIA-GERAL DA UNIÃO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" r="40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95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TERMO DE REFERÊNCIA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 PROJETO BÁSICO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4400" dirty="0" smtClean="0"/>
              <a:t>Quem deve elaborar?</a:t>
            </a:r>
          </a:p>
          <a:p>
            <a:pPr algn="ctr">
              <a:buNone/>
            </a:pPr>
            <a:endParaRPr lang="pt-BR" sz="4400" dirty="0" smtClean="0"/>
          </a:p>
          <a:p>
            <a:pPr algn="ctr">
              <a:buNone/>
            </a:pPr>
            <a:endParaRPr lang="pt-BR" sz="4400" dirty="0"/>
          </a:p>
        </p:txBody>
      </p:sp>
      <p:pic>
        <p:nvPicPr>
          <p:cNvPr id="6" name="Imagem 5" descr="Imagem relacionad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348880"/>
            <a:ext cx="417646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66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TERMO DE REFERÊNCIA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 PROJETO BÁSICO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4400" dirty="0" smtClean="0"/>
              <a:t>Melhor solução: IN 04/2014</a:t>
            </a:r>
          </a:p>
          <a:p>
            <a:pPr algn="ctr">
              <a:buNone/>
            </a:pPr>
            <a:r>
              <a:rPr lang="pt-BR" sz="4400" dirty="0" smtClean="0"/>
              <a:t>Equipe de Estudos Preliminares</a:t>
            </a:r>
          </a:p>
          <a:p>
            <a:pPr algn="ctr">
              <a:buNone/>
            </a:pPr>
            <a:endParaRPr lang="pt-BR" sz="4400" dirty="0" smtClean="0"/>
          </a:p>
          <a:p>
            <a:pPr algn="ctr">
              <a:buNone/>
            </a:pPr>
            <a:endParaRPr lang="pt-BR" sz="4400" dirty="0" smtClean="0"/>
          </a:p>
          <a:p>
            <a:pPr algn="ctr">
              <a:buNone/>
            </a:pPr>
            <a:endParaRPr lang="pt-BR" sz="4400" dirty="0"/>
          </a:p>
        </p:txBody>
      </p:sp>
      <p:pic>
        <p:nvPicPr>
          <p:cNvPr id="4098" name="Picture 2" descr="http://4.bp.blogspot.com/-nxi1ZM_F7VU/VUwSTffke0I/AAAAAAAAACg/4DUUSyqAtUk/s1600/grume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140968"/>
            <a:ext cx="4762500" cy="3171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66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TERMO DE REFERÊNCIA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 PROJETO BÁSICO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4400" dirty="0" smtClean="0"/>
              <a:t> Não houve inovação substancial em relação à IN 02</a:t>
            </a:r>
          </a:p>
          <a:p>
            <a:pPr algn="ctr">
              <a:buNone/>
            </a:pPr>
            <a:endParaRPr lang="pt-BR" sz="4400" dirty="0" smtClean="0"/>
          </a:p>
          <a:p>
            <a:pPr algn="ctr">
              <a:buNone/>
            </a:pPr>
            <a:endParaRPr lang="pt-BR" sz="4400" dirty="0" smtClean="0"/>
          </a:p>
          <a:p>
            <a:pPr algn="ctr">
              <a:buNone/>
            </a:pPr>
            <a:endParaRPr lang="pt-BR" sz="4400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96952"/>
            <a:ext cx="6336704" cy="334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4" descr="http://s2.glbimg.com/-9dbvBC17KUobMokfQOLoHkr6to=/s.glbimg.com/et/gs/f/original/2015/07/03/deborah_secco_e_fernanda_freitas_foto_fredericorozari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996952"/>
            <a:ext cx="655272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66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DC9E1F"/>
                </a:solidFill>
              </a:rPr>
              <a:t>EXCEÇÕES </a:t>
            </a:r>
            <a:endParaRPr lang="en-US" dirty="0">
              <a:solidFill>
                <a:srgbClr val="DC9E1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2800" dirty="0"/>
              <a:t>CONTRATAÇÕES DE PEQUENO </a:t>
            </a:r>
            <a:r>
              <a:rPr lang="pt-BR" sz="2800" dirty="0" smtClean="0"/>
              <a:t>VALOR (</a:t>
            </a:r>
            <a:r>
              <a:rPr lang="pt-BR" sz="2800" dirty="0"/>
              <a:t>art. 24, </a:t>
            </a:r>
            <a:r>
              <a:rPr lang="pt-BR" sz="2800" dirty="0" err="1"/>
              <a:t>I</a:t>
            </a:r>
            <a:r>
              <a:rPr lang="pt-BR" sz="2800" dirty="0"/>
              <a:t> e II, Lei 8666</a:t>
            </a:r>
            <a:r>
              <a:rPr lang="pt-BR" sz="2800" dirty="0" smtClean="0"/>
              <a:t>)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smtClean="0"/>
              <a:t>Não é necessário elaborar: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smtClean="0"/>
              <a:t>Estudos preliminares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smtClean="0"/>
              <a:t>Gerenciamento de risco (fase de planejamento)</a:t>
            </a:r>
            <a:endParaRPr lang="pt-BR" sz="3200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05064"/>
            <a:ext cx="6912768" cy="2214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64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DC9E1F"/>
                </a:solidFill>
              </a:rPr>
              <a:t>EXCEÇÕES </a:t>
            </a:r>
            <a:endParaRPr lang="en-US" dirty="0">
              <a:solidFill>
                <a:srgbClr val="DC9E1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2800" dirty="0"/>
              <a:t>CONTRATAÇÕES </a:t>
            </a:r>
            <a:r>
              <a:rPr lang="pt-BR" sz="2800" dirty="0" smtClean="0"/>
              <a:t>EMERGENCIAIS (</a:t>
            </a:r>
            <a:r>
              <a:rPr lang="pt-BR" sz="2800" dirty="0"/>
              <a:t>art. 24, </a:t>
            </a:r>
            <a:r>
              <a:rPr lang="pt-BR" sz="2800" dirty="0" smtClean="0"/>
              <a:t>IV, </a:t>
            </a:r>
            <a:r>
              <a:rPr lang="pt-BR" sz="2800" dirty="0"/>
              <a:t>Lei 8666</a:t>
            </a:r>
            <a:r>
              <a:rPr lang="pt-BR" sz="2800" dirty="0" smtClean="0"/>
              <a:t>)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smtClean="0"/>
              <a:t>Não é necessário elaborar: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smtClean="0"/>
              <a:t>Estudos preliminares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smtClean="0"/>
              <a:t>Gerenciamento de risco (fase de planejamento)</a:t>
            </a:r>
            <a:endParaRPr lang="pt-BR" sz="3200" dirty="0"/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17032"/>
            <a:ext cx="7128792" cy="2755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2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DC9E1F"/>
                </a:solidFill>
              </a:rPr>
              <a:t>Entendimento</a:t>
            </a:r>
            <a:r>
              <a:rPr lang="en-US" dirty="0" smtClean="0">
                <a:solidFill>
                  <a:srgbClr val="DC9E1F"/>
                </a:solidFill>
              </a:rPr>
              <a:t> da </a:t>
            </a:r>
            <a:r>
              <a:rPr lang="en-US" dirty="0" err="1" smtClean="0">
                <a:solidFill>
                  <a:srgbClr val="DC9E1F"/>
                </a:solidFill>
              </a:rPr>
              <a:t>agu</a:t>
            </a:r>
            <a:r>
              <a:rPr lang="en-US" dirty="0" smtClean="0">
                <a:solidFill>
                  <a:srgbClr val="DC9E1F"/>
                </a:solidFill>
              </a:rPr>
              <a:t> </a:t>
            </a:r>
            <a:r>
              <a:rPr lang="en-US" dirty="0" err="1" smtClean="0">
                <a:solidFill>
                  <a:srgbClr val="DC9E1F"/>
                </a:solidFill>
              </a:rPr>
              <a:t>sobre</a:t>
            </a:r>
            <a:r>
              <a:rPr lang="en-US" dirty="0" smtClean="0">
                <a:solidFill>
                  <a:srgbClr val="DC9E1F"/>
                </a:solidFill>
              </a:rPr>
              <a:t> a </a:t>
            </a:r>
            <a:br>
              <a:rPr lang="en-US" dirty="0" smtClean="0">
                <a:solidFill>
                  <a:srgbClr val="DC9E1F"/>
                </a:solidFill>
              </a:rPr>
            </a:br>
            <a:r>
              <a:rPr lang="en-US" dirty="0" err="1" smtClean="0">
                <a:solidFill>
                  <a:srgbClr val="DC9E1F"/>
                </a:solidFill>
              </a:rPr>
              <a:t>vigência</a:t>
            </a:r>
            <a:r>
              <a:rPr lang="en-US" dirty="0" smtClean="0">
                <a:solidFill>
                  <a:srgbClr val="DC9E1F"/>
                </a:solidFill>
              </a:rPr>
              <a:t> da in 05</a:t>
            </a:r>
            <a:endParaRPr lang="en-US" dirty="0">
              <a:solidFill>
                <a:srgbClr val="DC9E1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421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dirty="0"/>
              <a:t>PARECER </a:t>
            </a:r>
            <a:r>
              <a:rPr lang="pt-BR" sz="3200" dirty="0" err="1"/>
              <a:t>n</a:t>
            </a:r>
            <a:r>
              <a:rPr lang="pt-BR" sz="3200" dirty="0"/>
              <a:t>. 00006/2017/CPLC/PGF/AGU</a:t>
            </a:r>
          </a:p>
          <a:p>
            <a:pPr lvl="0" algn="just">
              <a:buClr>
                <a:srgbClr val="DC9E1F"/>
              </a:buClr>
            </a:pPr>
            <a:r>
              <a:rPr lang="pt-BR" sz="3400" dirty="0">
                <a:solidFill>
                  <a:srgbClr val="FFFFFF"/>
                </a:solidFill>
              </a:rPr>
              <a:t>FASE INTERNA: NÃO SE APLICA ANTES DE 25 DE SETEMBRO DE 2017</a:t>
            </a:r>
          </a:p>
          <a:p>
            <a:pPr algn="just"/>
            <a:r>
              <a:rPr lang="pt-BR" sz="3400" dirty="0" smtClean="0"/>
              <a:t>GESTÃO/FISCALIZAÇÃO: APLICA-SE A CONTAR DE 25 DE SETEMBRO DE 2017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DC9E1F"/>
                </a:solidFill>
              </a:rPr>
              <a:t>EXCEÇÕES </a:t>
            </a:r>
            <a:endParaRPr lang="en-US" dirty="0">
              <a:solidFill>
                <a:srgbClr val="DC9E1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2800" dirty="0" smtClean="0"/>
              <a:t>CONTRATAÇÃO DO REMANESCENTE (</a:t>
            </a:r>
            <a:r>
              <a:rPr lang="pt-BR" sz="2800" dirty="0"/>
              <a:t>art. 24, </a:t>
            </a:r>
            <a:r>
              <a:rPr lang="pt-BR" sz="2800" dirty="0" smtClean="0"/>
              <a:t>XI)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smtClean="0"/>
              <a:t>Não é necessário elaborar: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smtClean="0"/>
              <a:t>Estudos preliminares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smtClean="0"/>
              <a:t>Gerenciamento de risco (fase de planejamento)</a:t>
            </a:r>
            <a:endParaRPr lang="pt-BR" sz="3200" dirty="0"/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45024"/>
            <a:ext cx="6624736" cy="2287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80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DC9E1F"/>
                </a:solidFill>
              </a:rPr>
              <a:t>EXCEÇÕES </a:t>
            </a:r>
            <a:endParaRPr lang="en-US" dirty="0">
              <a:solidFill>
                <a:srgbClr val="DC9E1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2800" dirty="0" smtClean="0"/>
              <a:t>RENOVAÇÃO/PRORROGAÇÃO (</a:t>
            </a:r>
            <a:r>
              <a:rPr lang="pt-BR" sz="2800" dirty="0"/>
              <a:t>art. </a:t>
            </a:r>
            <a:r>
              <a:rPr lang="pt-BR" sz="2800" dirty="0" smtClean="0"/>
              <a:t>57, II, IV)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smtClean="0"/>
              <a:t>Não é necessário elaborar: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smtClean="0"/>
              <a:t>Estudos preliminares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smtClean="0"/>
              <a:t>Gerenciamento de risco (fase de planejamento)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smtClean="0"/>
              <a:t>Termo de referência</a:t>
            </a:r>
            <a:endParaRPr lang="pt-BR" sz="3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4149080"/>
            <a:ext cx="691276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8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79248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QUESTÕES PONTUAIS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dirty="0" smtClean="0"/>
              <a:t>Terceirizações ilícitas (objeto) - art. 9º</a:t>
            </a:r>
          </a:p>
          <a:p>
            <a:pPr marL="0" indent="0" algn="ctr">
              <a:buNone/>
            </a:pPr>
            <a:r>
              <a:rPr lang="pt-BR" sz="4000" dirty="0" smtClean="0"/>
              <a:t>Tomada </a:t>
            </a:r>
            <a:r>
              <a:rPr lang="pt-BR" sz="4000" dirty="0"/>
              <a:t>de </a:t>
            </a:r>
            <a:r>
              <a:rPr lang="pt-BR" sz="4000" dirty="0" smtClean="0"/>
              <a:t>decisão ou posicionamento </a:t>
            </a:r>
            <a:r>
              <a:rPr lang="pt-BR" sz="4000" dirty="0"/>
              <a:t>institucional </a:t>
            </a:r>
            <a:endParaRPr lang="pt-BR" sz="4000" dirty="0" smtClean="0"/>
          </a:p>
          <a:p>
            <a:pPr marL="0" indent="0" algn="ctr">
              <a:buNone/>
            </a:pPr>
            <a:r>
              <a:rPr lang="x-none" sz="4000" dirty="0" smtClean="0"/>
              <a:t> </a:t>
            </a:r>
            <a:endParaRPr lang="pt-PT" sz="4000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45024"/>
            <a:ext cx="6840760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89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79248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QUESTÕES PONTUAIS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196752"/>
            <a:ext cx="7924800" cy="451824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 smtClean="0"/>
              <a:t>Terceirizações ilícitas (objeto) - art. 9º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 smtClean="0"/>
              <a:t>Atividades estratégicas: risco ao </a:t>
            </a:r>
            <a:r>
              <a:rPr lang="pt-BR" sz="4000" dirty="0"/>
              <a:t>controle de processos e de conhecimentos e </a:t>
            </a:r>
            <a:r>
              <a:rPr lang="pt-BR" sz="4000" dirty="0" smtClean="0"/>
              <a:t>de tecnologias </a:t>
            </a:r>
            <a:r>
              <a:rPr lang="x-none" sz="4000" dirty="0" smtClean="0"/>
              <a:t> </a:t>
            </a:r>
            <a:endParaRPr lang="pt-PT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3717032"/>
            <a:ext cx="6192688" cy="256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79248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QUESTÕES PONTUAIS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196752"/>
            <a:ext cx="7924800" cy="451824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 smtClean="0"/>
              <a:t>Terceirizações ilícitas (objeto) - art. 9º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/>
              <a:t>P</a:t>
            </a:r>
            <a:r>
              <a:rPr lang="pt-BR" sz="4000" dirty="0" smtClean="0"/>
              <a:t>oder </a:t>
            </a:r>
            <a:r>
              <a:rPr lang="pt-BR" sz="4000" dirty="0"/>
              <a:t>de polícia, de regulação, de outorga de serviços públicos e de aplicação de sanção </a:t>
            </a:r>
            <a:endParaRPr lang="pt-BR" sz="4000" dirty="0" smtClean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89040"/>
            <a:ext cx="6336704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2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79248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QUESTÕES PONTUAIS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196752"/>
            <a:ext cx="7924800" cy="451824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 smtClean="0"/>
              <a:t>Terceirizações ilícitas (objeto) - art. 9º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 smtClean="0"/>
              <a:t>Atividades </a:t>
            </a:r>
            <a:r>
              <a:rPr lang="pt-BR" sz="4000" dirty="0"/>
              <a:t>inerentes às categorias </a:t>
            </a:r>
            <a:r>
              <a:rPr lang="pt-BR" sz="4000" dirty="0" smtClean="0"/>
              <a:t>funcionais (salvo quando a lei permitir ou se </a:t>
            </a:r>
            <a:r>
              <a:rPr lang="pt-BR" sz="4000" dirty="0"/>
              <a:t>tratar de cargo </a:t>
            </a:r>
            <a:r>
              <a:rPr lang="pt-BR" sz="4000" dirty="0" smtClean="0"/>
              <a:t>extinto)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17032"/>
            <a:ext cx="7128792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50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79248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QUESTÕES PONTUAIS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dirty="0" smtClean="0"/>
              <a:t>Participação de cooperativas</a:t>
            </a:r>
            <a:r>
              <a:rPr lang="pt-PT" sz="4000" dirty="0" smtClean="0"/>
              <a:t> </a:t>
            </a:r>
            <a:endParaRPr lang="pt-PT" sz="40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0888"/>
            <a:ext cx="5976664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3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79248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QUESTÕES PONTUAIS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dirty="0" smtClean="0"/>
              <a:t>Participação de cooperativas</a:t>
            </a:r>
          </a:p>
          <a:p>
            <a:pPr marL="0" indent="0" algn="ctr">
              <a:buNone/>
            </a:pPr>
            <a:r>
              <a:rPr lang="pt-BR" sz="4000" dirty="0" smtClean="0"/>
              <a:t>Vedação à contratação quando envolver dedicação exclusiva de mão de obra</a:t>
            </a:r>
            <a:r>
              <a:rPr lang="pt-PT" sz="4000" dirty="0" smtClean="0"/>
              <a:t> </a:t>
            </a:r>
            <a:endParaRPr lang="pt-PT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645024"/>
            <a:ext cx="73448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SUGESTÕES BIBLIOGRÁFICAS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" name="Content Placeholder 9"/>
          <p:cNvPicPr>
            <a:picLocks noGrp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-6747"/>
          <a:stretch/>
        </p:blipFill>
        <p:spPr bwMode="auto">
          <a:xfrm>
            <a:off x="609600" y="1600200"/>
            <a:ext cx="7924800" cy="4922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5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SUGESTÕES BIBLIOGRÁFICAS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/>
          <a:srcRect l="-7845" t="-764" r="-11114" b="-764"/>
          <a:stretch/>
        </p:blipFill>
        <p:spPr>
          <a:xfrm>
            <a:off x="539552" y="1454727"/>
            <a:ext cx="7924800" cy="4606637"/>
          </a:xfrm>
        </p:spPr>
      </p:pic>
    </p:spTree>
    <p:extLst>
      <p:ext uri="{BB962C8B-B14F-4D97-AF65-F5344CB8AC3E}">
        <p14:creationId xmlns:p14="http://schemas.microsoft.com/office/powerpoint/2010/main" val="180041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DC9E1F"/>
                </a:solidFill>
              </a:rPr>
              <a:t>É</a:t>
            </a:r>
            <a:r>
              <a:rPr lang="en-US" dirty="0" smtClean="0">
                <a:solidFill>
                  <a:srgbClr val="DC9E1F"/>
                </a:solidFill>
              </a:rPr>
              <a:t> NECESSÁRIO ADITIVO PARA GERENCIAR CONTRATOS </a:t>
            </a:r>
            <a:r>
              <a:rPr lang="en-US" dirty="0" err="1" smtClean="0">
                <a:solidFill>
                  <a:srgbClr val="DC9E1F"/>
                </a:solidFill>
              </a:rPr>
              <a:t>À</a:t>
            </a:r>
            <a:r>
              <a:rPr lang="en-US" dirty="0" smtClean="0">
                <a:solidFill>
                  <a:srgbClr val="DC9E1F"/>
                </a:solidFill>
              </a:rPr>
              <a:t> LUZ DA IN 05?</a:t>
            </a:r>
            <a:endParaRPr lang="en-US" dirty="0">
              <a:solidFill>
                <a:srgbClr val="DC9E1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dirty="0" smtClean="0"/>
              <a:t>Cláusulas exorbitantes</a:t>
            </a:r>
          </a:p>
          <a:p>
            <a:pPr marL="0" indent="0" algn="ctr">
              <a:buNone/>
            </a:pPr>
            <a:r>
              <a:rPr lang="pt-BR" sz="4400" dirty="0" smtClean="0"/>
              <a:t>A Gestão do contrato decorre da Lei e não da vontade das partes.</a:t>
            </a:r>
          </a:p>
          <a:p>
            <a:pPr marL="0" indent="0" algn="ctr">
              <a:buNone/>
            </a:pPr>
            <a:r>
              <a:rPr lang="pt-BR" sz="4400" dirty="0" smtClean="0"/>
              <a:t>Não é necessário, mas é recomendável.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223119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SUGESTÕES BIBLIOGRÁFICAS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/>
          <a:srcRect t="3355" b="225"/>
          <a:stretch/>
        </p:blipFill>
        <p:spPr>
          <a:xfrm>
            <a:off x="609600" y="1350819"/>
            <a:ext cx="7924800" cy="4976090"/>
          </a:xfrm>
        </p:spPr>
      </p:pic>
    </p:spTree>
    <p:extLst>
      <p:ext uri="{BB962C8B-B14F-4D97-AF65-F5344CB8AC3E}">
        <p14:creationId xmlns:p14="http://schemas.microsoft.com/office/powerpoint/2010/main" val="140179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SUGESTÕES BIBLIOGRÁFICAS</a:t>
            </a:r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71" t="-102" r="-16923" b="-3101"/>
          <a:stretch/>
        </p:blipFill>
        <p:spPr bwMode="auto">
          <a:xfrm>
            <a:off x="496455" y="1600199"/>
            <a:ext cx="8037945" cy="4611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9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06090"/>
          </a:xfrm>
        </p:spPr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MATERIAL DE CONSULTA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pt-BR" sz="4000" dirty="0" smtClean="0"/>
              <a:t> </a:t>
            </a:r>
            <a:endParaRPr lang="pt-BR" sz="4000" dirty="0"/>
          </a:p>
          <a:p>
            <a:pPr algn="just"/>
            <a:endParaRPr lang="pt-BR" sz="4000" dirty="0"/>
          </a:p>
          <a:p>
            <a:pPr algn="just"/>
            <a:endParaRPr lang="pt-BR" sz="4000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408712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683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err="1">
                <a:solidFill>
                  <a:schemeClr val="tx2"/>
                </a:solidFill>
              </a:rPr>
              <a:t>academia.edu</a:t>
            </a:r>
            <a:r>
              <a:rPr lang="en-US" sz="3200" dirty="0">
                <a:solidFill>
                  <a:schemeClr val="tx2"/>
                </a:solidFill>
              </a:rPr>
              <a:t/>
            </a:r>
            <a:br>
              <a:rPr lang="en-US" sz="3200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" b="623"/>
          <a:stretch/>
        </p:blipFill>
        <p:spPr bwMode="auto">
          <a:xfrm>
            <a:off x="609600" y="1327727"/>
            <a:ext cx="7924800" cy="4652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4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" b="848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823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800" dirty="0" smtClean="0"/>
              <a:t>OBRIGADO</a:t>
            </a:r>
          </a:p>
          <a:p>
            <a:pPr marL="0" indent="0" algn="ctr">
              <a:buNone/>
            </a:pPr>
            <a:r>
              <a:rPr lang="pt-BR" sz="3600" dirty="0" smtClean="0"/>
              <a:t>diego.gusmao@agu.gov.br</a:t>
            </a:r>
          </a:p>
        </p:txBody>
      </p:sp>
    </p:spTree>
    <p:extLst>
      <p:ext uri="{BB962C8B-B14F-4D97-AF65-F5344CB8AC3E}">
        <p14:creationId xmlns:p14="http://schemas.microsoft.com/office/powerpoint/2010/main" val="44081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Vigência da in 01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dirty="0" smtClean="0"/>
              <a:t>Data da Publicação (art. 19)</a:t>
            </a:r>
          </a:p>
          <a:p>
            <a:pPr marL="0" indent="0" algn="ctr">
              <a:buNone/>
            </a:pPr>
            <a:r>
              <a:rPr lang="pt-BR" sz="4000" dirty="0" smtClean="0"/>
              <a:t>DOU 02 DE ABRIL DE 2018</a:t>
            </a:r>
          </a:p>
          <a:p>
            <a:pPr marL="0" indent="0" algn="ctr">
              <a:buNone/>
            </a:pPr>
            <a:r>
              <a:rPr lang="pt-BR" sz="4000" dirty="0" smtClean="0"/>
              <a:t>A elaboração do Plano Anual de Contratações é facultativo em 2018 </a:t>
            </a:r>
          </a:p>
          <a:p>
            <a:pPr marL="0" indent="0" algn="ctr">
              <a:buNone/>
            </a:pPr>
            <a:r>
              <a:rPr lang="pt-BR" sz="4000" dirty="0" smtClean="0"/>
              <a:t>Obrigatório a partir de 2019 (art. 15)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411987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ÂMBITO DE APLICAÇÃO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DA IN 05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4000" dirty="0" smtClean="0"/>
              <a:t>Disciplina a contratação de serviços</a:t>
            </a:r>
          </a:p>
          <a:p>
            <a:pPr algn="ctr">
              <a:buNone/>
            </a:pPr>
            <a:r>
              <a:rPr lang="pt-BR" sz="4000" dirty="0" smtClean="0"/>
              <a:t>(art. 1º)</a:t>
            </a:r>
          </a:p>
          <a:p>
            <a:pPr algn="ctr">
              <a:buNone/>
            </a:pPr>
            <a:endParaRPr lang="pt-BR" sz="4000" dirty="0"/>
          </a:p>
        </p:txBody>
      </p:sp>
      <p:pic>
        <p:nvPicPr>
          <p:cNvPr id="4" name="Imagem 3" descr="http://www.dino.com.br/DinoImages/22b16dbf-0720-4f2a-b5a6-e367b7744abc.jpg?quality=100&amp;width=770&amp;height=400&amp;bgColor=37353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284984"/>
            <a:ext cx="612068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ÂMBITO DE APLICAÇÃO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DA IN 05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4000" dirty="0" smtClean="0"/>
              <a:t>O que são serviços?</a:t>
            </a:r>
          </a:p>
          <a:p>
            <a:pPr algn="ctr">
              <a:buNone/>
            </a:pPr>
            <a:r>
              <a:rPr lang="pt-BR" sz="4000" dirty="0" smtClean="0"/>
              <a:t>Conceito na Lei 8666 - Art. 6º, II</a:t>
            </a:r>
          </a:p>
          <a:p>
            <a:pPr algn="ctr">
              <a:buNone/>
            </a:pPr>
            <a:r>
              <a:rPr lang="pt-BR" sz="4000" dirty="0" smtClean="0"/>
              <a:t>“toda atividade destinada a obter determinada utilidade de interesse para a Administração”</a:t>
            </a:r>
            <a:endParaRPr lang="pt-BR" sz="4000" dirty="0"/>
          </a:p>
        </p:txBody>
      </p:sp>
      <p:pic>
        <p:nvPicPr>
          <p:cNvPr id="5" name="Imagem 4" descr="http://www.hrinasia.com/wp-content/uploads/2016/07/emoticon-in-professional-emails.jpg?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509120"/>
            <a:ext cx="1445322" cy="132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 smtClean="0"/>
              <a:t>ROTEIRO APRESENTAÇÃO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 fontScale="25000" lnSpcReduction="20000"/>
          </a:bodyPr>
          <a:lstStyle/>
          <a:p>
            <a:pPr>
              <a:buNone/>
            </a:pPr>
            <a:r>
              <a:rPr lang="pt-BR" sz="4000" dirty="0" smtClean="0"/>
              <a:t> </a:t>
            </a:r>
          </a:p>
          <a:p>
            <a:r>
              <a:rPr lang="pt-BR" sz="7400" dirty="0" smtClean="0"/>
              <a:t>1. PANORAMA </a:t>
            </a:r>
          </a:p>
          <a:p>
            <a:r>
              <a:rPr lang="pt-BR" sz="7400" dirty="0" smtClean="0"/>
              <a:t>2. ORIGEM DAS INSTRUÇÕES NORMATIVAS 01/2018 E 05/2015</a:t>
            </a:r>
          </a:p>
          <a:p>
            <a:r>
              <a:rPr lang="pt-BR" sz="7400" dirty="0" smtClean="0"/>
              <a:t>3. FASE DE PLANEJAMENTO</a:t>
            </a:r>
          </a:p>
          <a:p>
            <a:r>
              <a:rPr lang="pt-BR" sz="7400" dirty="0" smtClean="0"/>
              <a:t>3.1 PLANO ANUAL DE CONTRATAÇÕES</a:t>
            </a:r>
          </a:p>
          <a:p>
            <a:r>
              <a:rPr lang="pt-BR" sz="7400" dirty="0" smtClean="0"/>
              <a:t>3.2 DIFERENÇA ENTRE NECESSIDADE X DEMANDA X SOLUÇÃO</a:t>
            </a:r>
          </a:p>
          <a:p>
            <a:r>
              <a:rPr lang="pt-BR" sz="7400" dirty="0" smtClean="0"/>
              <a:t>3.3 FORMALIZAÇÃO DA DEMANDA</a:t>
            </a:r>
          </a:p>
          <a:p>
            <a:r>
              <a:rPr lang="pt-BR" sz="7400" dirty="0" smtClean="0"/>
              <a:t>3.4 DESIGNAÇÃO DA EQUIPE DE PLANEJAMENTO DA CONTRATAÇÃO</a:t>
            </a:r>
          </a:p>
          <a:p>
            <a:r>
              <a:rPr lang="pt-BR" sz="7400" dirty="0" smtClean="0"/>
              <a:t>3.5 ESTUDOS PRELIMARES</a:t>
            </a:r>
          </a:p>
          <a:p>
            <a:r>
              <a:rPr lang="pt-BR" sz="7400" dirty="0" smtClean="0"/>
              <a:t>3.6 GERENCIAMENTO </a:t>
            </a:r>
            <a:r>
              <a:rPr lang="pt-BR" sz="7400" dirty="0"/>
              <a:t>DE RISCOS</a:t>
            </a:r>
            <a:r>
              <a:rPr lang="pt-BR" sz="7400" dirty="0" smtClean="0"/>
              <a:t>.</a:t>
            </a:r>
          </a:p>
          <a:p>
            <a:r>
              <a:rPr lang="pt-BR" sz="7400" dirty="0" smtClean="0"/>
              <a:t>3.7 </a:t>
            </a:r>
            <a:r>
              <a:rPr lang="pt-BR" sz="7400" dirty="0"/>
              <a:t>PROJETO BÁSICO/TERMO DE </a:t>
            </a:r>
            <a:r>
              <a:rPr lang="pt-BR" sz="7400" dirty="0" smtClean="0"/>
              <a:t>REFERÊNCIA</a:t>
            </a:r>
          </a:p>
          <a:p>
            <a:r>
              <a:rPr lang="pt-BR" sz="7400" dirty="0" smtClean="0"/>
              <a:t>3.8 QUESTÕES PONTUAIS</a:t>
            </a:r>
          </a:p>
          <a:p>
            <a:pPr algn="just"/>
            <a:endParaRPr lang="pt-BR" sz="4000" dirty="0"/>
          </a:p>
          <a:p>
            <a:pPr algn="just"/>
            <a:endParaRPr lang="pt-BR" sz="4000" dirty="0"/>
          </a:p>
          <a:p>
            <a:pPr algn="just"/>
            <a:endParaRPr lang="pt-BR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993900" y="297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77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ÂMBITO DE APLICAÇÃO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DA IN 05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4000" dirty="0" smtClean="0"/>
              <a:t>Exemplos da Lei</a:t>
            </a:r>
          </a:p>
          <a:p>
            <a:pPr algn="ctr">
              <a:buNone/>
            </a:pPr>
            <a:endParaRPr lang="pt-BR" sz="4000" dirty="0"/>
          </a:p>
        </p:txBody>
      </p:sp>
      <p:pic>
        <p:nvPicPr>
          <p:cNvPr id="6" name="Imagem 5" descr="http://www.sintecdemolicoes.com.br/Demolicao-de-sobrad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348880"/>
            <a:ext cx="216024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rc_mi" descr="Resultado de imagem para conserto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348880"/>
            <a:ext cx="203652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rc_mi" descr="Imagem relacionad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1" y="2348880"/>
            <a:ext cx="24482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ÂMBITO DE APLICAÇÃO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DA IN 05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pt-BR" sz="4000" dirty="0" smtClean="0"/>
          </a:p>
          <a:p>
            <a:pPr algn="ctr">
              <a:buNone/>
            </a:pPr>
            <a:r>
              <a:rPr lang="pt-BR" sz="7200" dirty="0" smtClean="0"/>
              <a:t>Obrigação de fazer</a:t>
            </a:r>
          </a:p>
          <a:p>
            <a:pPr algn="ctr">
              <a:buNone/>
            </a:pPr>
            <a:endParaRPr lang="pt-BR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ÂMBITO DE APLICAÇÃO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DA IN 05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sz="7200" dirty="0" smtClean="0"/>
              <a:t>TCU</a:t>
            </a:r>
          </a:p>
          <a:p>
            <a:pPr algn="ctr">
              <a:buNone/>
            </a:pPr>
            <a:r>
              <a:rPr lang="pt-BR" sz="7200"/>
              <a:t>Acórdão </a:t>
            </a:r>
            <a:r>
              <a:rPr lang="pt-BR" sz="7200" smtClean="0"/>
              <a:t>719/2018-P</a:t>
            </a:r>
            <a:endParaRPr lang="pt-BR" sz="7200" dirty="0"/>
          </a:p>
          <a:p>
            <a:pPr algn="ctr">
              <a:buNone/>
            </a:pPr>
            <a:r>
              <a:rPr lang="pt-BR" sz="7200" dirty="0" smtClean="0"/>
              <a:t>Não se aplica a obras</a:t>
            </a:r>
          </a:p>
          <a:p>
            <a:pPr algn="ctr">
              <a:buNone/>
            </a:pP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9967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ÂMBITO DE APLICAÇÃO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DA IN 01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sz="7200" dirty="0" smtClean="0"/>
              <a:t>Planejamento para todos os tipos de contratação</a:t>
            </a:r>
            <a:endParaRPr lang="pt-BR" sz="7200" dirty="0"/>
          </a:p>
          <a:p>
            <a:pPr algn="ctr">
              <a:buNone/>
            </a:pP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86978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PANORAMA DAS INOVAÇÕES DA INSTRUÇÃO NORMATIVA N. 05/2017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83568" y="1700808"/>
            <a:ext cx="7924800" cy="453650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5400" dirty="0" smtClean="0"/>
              <a:t>As </a:t>
            </a:r>
            <a:r>
              <a:rPr lang="pt-BR" sz="5400" dirty="0" err="1" smtClean="0"/>
              <a:t>INs</a:t>
            </a:r>
            <a:r>
              <a:rPr lang="pt-BR" sz="5400" dirty="0" smtClean="0"/>
              <a:t> 05 e 01 trouxeram uma </a:t>
            </a:r>
          </a:p>
          <a:p>
            <a:pPr marL="0" indent="0" algn="ctr">
              <a:buNone/>
            </a:pPr>
            <a:r>
              <a:rPr lang="pt-BR" sz="5400" dirty="0" smtClean="0"/>
              <a:t>mudança de paradigma.</a:t>
            </a:r>
          </a:p>
          <a:p>
            <a:pPr algn="just"/>
            <a:endParaRPr lang="pt-BR" sz="11200" dirty="0"/>
          </a:p>
          <a:p>
            <a:pPr marL="0" indent="0" algn="just">
              <a:buNone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57117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FOCO NO PLANEJAMENTO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marL="0" lvl="0" indent="0" algn="just">
              <a:buNone/>
            </a:pPr>
            <a:r>
              <a:rPr lang="pt-BR" sz="3200" dirty="0" smtClean="0"/>
              <a:t> </a:t>
            </a:r>
            <a:endParaRPr lang="pt-BR" sz="3200" dirty="0"/>
          </a:p>
        </p:txBody>
      </p:sp>
      <p:pic>
        <p:nvPicPr>
          <p:cNvPr id="4" name="Imagem 3" descr="planejamento da construçã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628800"/>
            <a:ext cx="568863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139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APLICAÇÃO COORDENADA DAS DUAS INSTRUÇÕES NORMATIVAS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dirty="0" smtClean="0"/>
              <a:t>Necessidade de aplicação conjunta da IN 01 com a IN 05</a:t>
            </a:r>
          </a:p>
          <a:p>
            <a:pPr marL="0" indent="0" algn="ctr">
              <a:buNone/>
            </a:pPr>
            <a:endParaRPr lang="pt-BR" sz="4000" dirty="0"/>
          </a:p>
        </p:txBody>
      </p:sp>
      <p:pic>
        <p:nvPicPr>
          <p:cNvPr id="4" name="Imagem 3" descr="Imagem relacionad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24944"/>
            <a:ext cx="4680520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09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PLANEJAMENTO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IN 01 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smtClean="0"/>
              <a:t> Planejamento em nível macro </a:t>
            </a:r>
          </a:p>
          <a:p>
            <a:pPr algn="ctr">
              <a:buNone/>
            </a:pPr>
            <a:endParaRPr lang="pt-BR" sz="3200" dirty="0" smtClean="0"/>
          </a:p>
          <a:p>
            <a:pPr algn="ctr">
              <a:buNone/>
            </a:pPr>
            <a:endParaRPr lang="pt-BR" sz="3200" dirty="0" smtClean="0"/>
          </a:p>
        </p:txBody>
      </p:sp>
      <p:pic>
        <p:nvPicPr>
          <p:cNvPr id="5" name="irc_mi" descr="Imagem relacionad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108200"/>
            <a:ext cx="6336704" cy="376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PLANEJAMENTO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IN 01 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3200" dirty="0" smtClean="0"/>
              <a:t>O planejamento conterá todos os itens que a UASG pretende contratar no exercício seguinte</a:t>
            </a:r>
          </a:p>
          <a:p>
            <a:pPr algn="ctr">
              <a:buNone/>
            </a:pPr>
            <a:r>
              <a:rPr lang="pt-BR" sz="3200" dirty="0" smtClean="0"/>
              <a:t>(art. 3º)</a:t>
            </a:r>
          </a:p>
          <a:p>
            <a:pPr algn="ctr">
              <a:buNone/>
            </a:pPr>
            <a:endParaRPr lang="pt-BR" sz="3200" dirty="0" smtClean="0"/>
          </a:p>
        </p:txBody>
      </p:sp>
      <p:pic>
        <p:nvPicPr>
          <p:cNvPr id="6" name="irc_mi" descr="Resultado de imagem para pilhas de processo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284984"/>
            <a:ext cx="648072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PLANEJAMENTO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IN 01 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t-BR" sz="4000" dirty="0" smtClean="0"/>
              <a:t>PLANO ANUAL DE CONTRATAÇÃO</a:t>
            </a:r>
          </a:p>
          <a:p>
            <a:pPr algn="just">
              <a:buNone/>
            </a:pPr>
            <a:r>
              <a:rPr lang="pt-BR" sz="4000" dirty="0" smtClean="0"/>
              <a:t>1.  É um instrumento de governança</a:t>
            </a:r>
          </a:p>
          <a:p>
            <a:pPr algn="just">
              <a:buNone/>
            </a:pPr>
            <a:r>
              <a:rPr lang="pt-BR" sz="4000" dirty="0" smtClean="0"/>
              <a:t>2. Serve para subsidiar a proposta orçamentária</a:t>
            </a:r>
          </a:p>
          <a:p>
            <a:pPr algn="just">
              <a:buNone/>
            </a:pPr>
            <a:r>
              <a:rPr lang="pt-BR" sz="4000" dirty="0" smtClean="0"/>
              <a:t>3. Alerta o mercado das futuras contratações governamentais</a:t>
            </a:r>
          </a:p>
          <a:p>
            <a:pPr>
              <a:buNone/>
            </a:pPr>
            <a:endParaRPr lang="pt-BR" sz="3200" dirty="0" smtClean="0"/>
          </a:p>
          <a:p>
            <a:pPr>
              <a:buNone/>
            </a:pPr>
            <a:endParaRPr lang="pt-BR" sz="3200" dirty="0" smtClean="0"/>
          </a:p>
          <a:p>
            <a:pPr algn="ctr">
              <a:buNone/>
            </a:pPr>
            <a:endParaRPr lang="pt-BR" sz="3200" dirty="0" smtClean="0"/>
          </a:p>
        </p:txBody>
      </p:sp>
    </p:spTree>
    <p:extLst>
      <p:ext uri="{BB962C8B-B14F-4D97-AF65-F5344CB8AC3E}">
        <p14:creationId xmlns:p14="http://schemas.microsoft.com/office/powerpoint/2010/main" val="1965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OBJETIVO DO PROCESSO DE 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CONTRATAÇÃO PÚBLICA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2800" dirty="0" smtClean="0"/>
              <a:t> </a:t>
            </a:r>
          </a:p>
          <a:p>
            <a:pPr marL="0" indent="0" algn="ctr">
              <a:buNone/>
            </a:pPr>
            <a:endParaRPr lang="pt-BR" sz="6000" dirty="0" smtClean="0"/>
          </a:p>
          <a:p>
            <a:pPr marL="0" indent="0" algn="ctr">
              <a:buNone/>
            </a:pPr>
            <a:endParaRPr lang="pt-BR" sz="6000" dirty="0" smtClean="0"/>
          </a:p>
          <a:p>
            <a:pPr algn="just"/>
            <a:endParaRPr lang="pt-BR" sz="2800" dirty="0" smtClean="0"/>
          </a:p>
          <a:p>
            <a:pPr algn="just"/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1115616" y="1772816"/>
            <a:ext cx="6912768" cy="1224136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smtClean="0"/>
              <a:t>atender à necessidade da administração pública</a:t>
            </a:r>
          </a:p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107165" y="3284984"/>
            <a:ext cx="6912768" cy="100811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 </a:t>
            </a:r>
          </a:p>
          <a:p>
            <a:pPr algn="ctr"/>
            <a:r>
              <a:rPr lang="pt-BR" sz="3200" dirty="0" smtClean="0"/>
              <a:t>garantir a isonomia dos interessados</a:t>
            </a:r>
          </a:p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115616" y="4581128"/>
            <a:ext cx="6912768" cy="10081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 </a:t>
            </a:r>
          </a:p>
          <a:p>
            <a:pPr algn="ctr"/>
            <a:r>
              <a:rPr lang="pt-BR" sz="3200" dirty="0" smtClean="0"/>
              <a:t>gerar o desenvolvimento social sustentável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81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PLANO ANUAL DE CONTRATAÇÃO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dirty="0" smtClean="0"/>
              <a:t>Consolida toda a estratégia da contratação do órgão para o ano seguinte</a:t>
            </a:r>
            <a:endParaRPr lang="pt-BR" sz="3600" dirty="0"/>
          </a:p>
        </p:txBody>
      </p:sp>
      <p:pic>
        <p:nvPicPr>
          <p:cNvPr id="4" name="irc_mi" descr="Resultado de imagem para napoleon bugs bunny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924944"/>
            <a:ext cx="626469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rc_mi" descr="Imagem relacionad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780928"/>
            <a:ext cx="6264696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413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PLANO ANUAL DE CONTRATAÇÃO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t-BR" sz="3600" dirty="0" smtClean="0"/>
              <a:t>Deve conter todos os itens que o órgão pretende contratar – art. 5º IN 01/2018</a:t>
            </a:r>
          </a:p>
          <a:p>
            <a:pPr marL="0" indent="0" algn="just">
              <a:buNone/>
            </a:pPr>
            <a:r>
              <a:rPr lang="pt-BR" sz="3600" dirty="0"/>
              <a:t> a quantidade estimada; </a:t>
            </a:r>
            <a:endParaRPr lang="pt-BR" sz="3600" dirty="0" smtClean="0"/>
          </a:p>
          <a:p>
            <a:pPr marL="0" indent="0" algn="just">
              <a:buNone/>
            </a:pPr>
            <a:r>
              <a:rPr lang="pt-BR" sz="3600" dirty="0" smtClean="0"/>
              <a:t>os </a:t>
            </a:r>
            <a:r>
              <a:rPr lang="pt-BR" sz="3600" dirty="0"/>
              <a:t>valores unitários e totais da contratação do item; </a:t>
            </a:r>
            <a:endParaRPr lang="pt-BR" sz="3600" dirty="0" smtClean="0"/>
          </a:p>
          <a:p>
            <a:pPr marL="0" indent="0" algn="just">
              <a:buNone/>
            </a:pPr>
            <a:r>
              <a:rPr lang="pt-BR" sz="3600" dirty="0" smtClean="0"/>
              <a:t>a </a:t>
            </a:r>
            <a:r>
              <a:rPr lang="pt-BR" sz="3600" dirty="0"/>
              <a:t>data estimada para a necessidade do item</a:t>
            </a:r>
            <a:r>
              <a:rPr lang="pt-BR" sz="3600" dirty="0" smtClean="0"/>
              <a:t>;</a:t>
            </a:r>
          </a:p>
          <a:p>
            <a:pPr marL="0" indent="0" algn="just">
              <a:buNone/>
            </a:pPr>
            <a:r>
              <a:rPr lang="pt-BR" sz="3600" dirty="0" smtClean="0"/>
              <a:t>o </a:t>
            </a:r>
            <a:r>
              <a:rPr lang="pt-BR" sz="3600" dirty="0"/>
              <a:t>grau de prioridade da contratação</a:t>
            </a:r>
            <a:r>
              <a:rPr lang="pt-BR" sz="3600" dirty="0" smtClean="0"/>
              <a:t>;</a:t>
            </a:r>
          </a:p>
          <a:p>
            <a:pPr marL="0" indent="0" algn="just">
              <a:buNone/>
            </a:pPr>
            <a:r>
              <a:rPr lang="pt-BR" sz="3600" dirty="0" smtClean="0"/>
              <a:t>a </a:t>
            </a:r>
            <a:r>
              <a:rPr lang="pt-BR" sz="3600" dirty="0"/>
              <a:t>indicação das informações orçamentárias</a:t>
            </a:r>
          </a:p>
        </p:txBody>
      </p:sp>
    </p:spTree>
    <p:extLst>
      <p:ext uri="{BB962C8B-B14F-4D97-AF65-F5344CB8AC3E}">
        <p14:creationId xmlns:p14="http://schemas.microsoft.com/office/powerpoint/2010/main" val="25730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CRONOGRAMA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PLANO ANUAL DE CONTRATAÇÕES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2800" dirty="0" smtClean="0"/>
              <a:t>Até 1° de abril - Setores requisitantes devem encaminhar ao setor de licitações a lista dos itens que pretendem contratar (art. 10, IN 01)</a:t>
            </a:r>
            <a:endParaRPr lang="pt-BR" sz="2800" dirty="0"/>
          </a:p>
        </p:txBody>
      </p:sp>
      <p:pic>
        <p:nvPicPr>
          <p:cNvPr id="7" name="irc_mi" descr="Imagem relacionad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996952"/>
            <a:ext cx="576064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CRONOGRAMA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PLANO ANUAL DE CONTRATAÇÕES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2800" dirty="0" smtClean="0"/>
              <a:t>De 15 de janeiro a 15 de abril – O setor de licitações deverá registrar no Sistema PGC as demandas encaminhadas pelos requisitantes (art. 11)</a:t>
            </a:r>
          </a:p>
          <a:p>
            <a:pPr algn="ctr">
              <a:buNone/>
            </a:pPr>
            <a:r>
              <a:rPr lang="pt-BR" sz="2800" dirty="0" smtClean="0"/>
              <a:t> </a:t>
            </a:r>
            <a:endParaRPr lang="pt-BR" sz="2800" dirty="0"/>
          </a:p>
        </p:txBody>
      </p:sp>
      <p:pic>
        <p:nvPicPr>
          <p:cNvPr id="8" name="Imagem 7" descr="http://www.vilaboadegoias.com.br/profissoes/fotos/processamento-de-dados-computacao-fotos-imagen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140968"/>
            <a:ext cx="453650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CRONOGRAMA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PLANO ANUAL DE CONTRATAÇÕES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2800" dirty="0" smtClean="0"/>
              <a:t> Até 30 de abril - a autoridade máxima deve aprovar o Plano Anual de Contratações (art. 11, § 1º)</a:t>
            </a:r>
          </a:p>
          <a:p>
            <a:pPr algn="ctr">
              <a:buNone/>
            </a:pPr>
            <a:endParaRPr lang="pt-BR" sz="2800" dirty="0" smtClean="0"/>
          </a:p>
          <a:p>
            <a:pPr algn="ctr">
              <a:buNone/>
            </a:pPr>
            <a:endParaRPr lang="pt-BR" sz="2800" dirty="0"/>
          </a:p>
        </p:txBody>
      </p:sp>
      <p:pic>
        <p:nvPicPr>
          <p:cNvPr id="9" name="irc_mi" descr="Resultado de imagem para chefã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780928"/>
            <a:ext cx="424847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CRONOGRAMA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PLANO ANUAL DE CONTRATAÇÕES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2800" dirty="0" smtClean="0"/>
              <a:t>A autoridade máxima pode reprovar os itens, ou determinar que o setor de licitações promova ajustes, até 30 de abril (art. 11, § 2º)</a:t>
            </a:r>
          </a:p>
          <a:p>
            <a:pPr algn="ctr">
              <a:buNone/>
            </a:pPr>
            <a:endParaRPr lang="pt-BR" sz="2800" dirty="0"/>
          </a:p>
        </p:txBody>
      </p:sp>
      <p:pic>
        <p:nvPicPr>
          <p:cNvPr id="5" name="irc_mi" descr="Resultado de imagem para rejeitad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996952"/>
            <a:ext cx="460851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CRONOGRAMA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PLANO ANUAL DE CONTRATAÇÕES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09600" y="1412776"/>
            <a:ext cx="7924800" cy="430222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sz="2800" dirty="0"/>
              <a:t> O sistema reabre para inclusão, exclusão ou redimensionamento visando a adequação à proposta orçamentária do órgão</a:t>
            </a:r>
          </a:p>
          <a:p>
            <a:pPr algn="ctr">
              <a:buNone/>
            </a:pPr>
            <a:r>
              <a:rPr lang="pt-BR" sz="2800" dirty="0" smtClean="0"/>
              <a:t>1o a 30 de setembro ( 1o período) </a:t>
            </a:r>
          </a:p>
          <a:p>
            <a:pPr algn="ctr">
              <a:buNone/>
            </a:pPr>
            <a:r>
              <a:rPr lang="pt-BR" sz="2800" dirty="0" smtClean="0"/>
              <a:t> 16 a 30 de novembro (2o período) </a:t>
            </a:r>
          </a:p>
          <a:p>
            <a:pPr algn="ctr">
              <a:buNone/>
            </a:pPr>
            <a:endParaRPr lang="pt-BR" sz="2800" dirty="0" smtClean="0"/>
          </a:p>
          <a:p>
            <a:pPr algn="ctr">
              <a:buNone/>
            </a:pPr>
            <a:endParaRPr lang="pt-BR" sz="2800" dirty="0"/>
          </a:p>
        </p:txBody>
      </p:sp>
      <p:pic>
        <p:nvPicPr>
          <p:cNvPr id="4" name="irc_mi" descr="Imagem relacionad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933056"/>
            <a:ext cx="547260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CRONOGRAMA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PLANO ANUAL DE CONTRATAÇÕES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09600" y="1412776"/>
            <a:ext cx="7924800" cy="430222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sz="2800" dirty="0" smtClean="0"/>
              <a:t>Inclusão extemporânea de itens – Art. 13, IN 01 </a:t>
            </a:r>
          </a:p>
          <a:p>
            <a:pPr algn="ctr">
              <a:buNone/>
            </a:pPr>
            <a:r>
              <a:rPr lang="pt-BR" sz="2800" dirty="0" smtClean="0"/>
              <a:t>A autoridade máxima deverá solicitar ao MPDG, justificadamente, a abertura do Sistema PGC </a:t>
            </a:r>
          </a:p>
          <a:p>
            <a:pPr algn="ctr">
              <a:buNone/>
            </a:pPr>
            <a:endParaRPr lang="pt-BR" sz="2800" dirty="0" smtClean="0"/>
          </a:p>
          <a:p>
            <a:pPr algn="ctr">
              <a:buNone/>
            </a:pPr>
            <a:endParaRPr lang="pt-BR" sz="2800" dirty="0"/>
          </a:p>
        </p:txBody>
      </p:sp>
      <p:pic>
        <p:nvPicPr>
          <p:cNvPr id="5" name="irc_mi" descr="Resultado de imagem para correndo  atrás do ônibu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140968"/>
            <a:ext cx="460851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pt-BR" sz="2800" dirty="0" smtClean="0"/>
              <a:t> </a:t>
            </a:r>
            <a:endParaRPr lang="pt-BR" sz="2800" dirty="0"/>
          </a:p>
          <a:p>
            <a:pPr algn="just"/>
            <a:endParaRPr lang="pt-BR" sz="2800" dirty="0"/>
          </a:p>
        </p:txBody>
      </p:sp>
      <p:pic>
        <p:nvPicPr>
          <p:cNvPr id="6" name="Imagem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A1C3621D-8AB0-4855-932A-9D160585734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60" y="332656"/>
            <a:ext cx="777686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5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PLANEJAMENTO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IN 05 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smtClean="0"/>
              <a:t> Planejamento relativo à contratação propriamente dita</a:t>
            </a:r>
          </a:p>
          <a:p>
            <a:pPr algn="ctr">
              <a:buNone/>
            </a:pPr>
            <a:endParaRPr lang="pt-BR" sz="3200" dirty="0" smtClean="0"/>
          </a:p>
          <a:p>
            <a:pPr algn="ctr">
              <a:buNone/>
            </a:pPr>
            <a:endParaRPr lang="pt-BR" sz="3200" dirty="0" smtClean="0"/>
          </a:p>
        </p:txBody>
      </p:sp>
      <p:pic>
        <p:nvPicPr>
          <p:cNvPr id="4" name="Imagem 3" descr="Resultado de imagem para negociaÃ§Ã£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24944"/>
            <a:ext cx="5184575" cy="2959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PANORAMA DAS INOVAÇÕES </a:t>
            </a:r>
            <a:r>
              <a:rPr lang="pt-BR" dirty="0" err="1" smtClean="0">
                <a:solidFill>
                  <a:schemeClr val="tx2"/>
                </a:solidFill>
              </a:rPr>
              <a:t>DAs</a:t>
            </a:r>
            <a:r>
              <a:rPr lang="pt-BR" dirty="0" smtClean="0">
                <a:solidFill>
                  <a:schemeClr val="tx2"/>
                </a:solidFill>
              </a:rPr>
              <a:t> </a:t>
            </a:r>
            <a:r>
              <a:rPr lang="pt-BR" dirty="0" err="1" smtClean="0">
                <a:solidFill>
                  <a:schemeClr val="tx2"/>
                </a:solidFill>
              </a:rPr>
              <a:t>INSTRUÇões</a:t>
            </a:r>
            <a:r>
              <a:rPr lang="pt-BR" dirty="0" smtClean="0">
                <a:solidFill>
                  <a:schemeClr val="tx2"/>
                </a:solidFill>
              </a:rPr>
              <a:t> </a:t>
            </a:r>
            <a:r>
              <a:rPr lang="pt-BR" dirty="0" err="1" smtClean="0">
                <a:solidFill>
                  <a:schemeClr val="tx2"/>
                </a:solidFill>
              </a:rPr>
              <a:t>NORMATIVAs</a:t>
            </a:r>
            <a:r>
              <a:rPr lang="pt-BR" dirty="0" smtClean="0">
                <a:solidFill>
                  <a:schemeClr val="tx2"/>
                </a:solidFill>
              </a:rPr>
              <a:t> N. 05/2017 e 01/2018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83568" y="1700808"/>
            <a:ext cx="7924800" cy="453650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5400" dirty="0" smtClean="0"/>
              <a:t> 	</a:t>
            </a:r>
          </a:p>
          <a:p>
            <a:pPr marL="0" indent="0" algn="ctr">
              <a:buNone/>
            </a:pPr>
            <a:r>
              <a:rPr lang="pt-BR" sz="5400" dirty="0" smtClean="0"/>
              <a:t>Qual a origem das </a:t>
            </a:r>
            <a:r>
              <a:rPr lang="pt-BR" sz="5400" dirty="0" err="1" smtClean="0"/>
              <a:t>INs</a:t>
            </a:r>
            <a:r>
              <a:rPr lang="pt-BR" sz="5400" dirty="0" smtClean="0"/>
              <a:t>?</a:t>
            </a:r>
          </a:p>
          <a:p>
            <a:pPr marL="0" indent="0" algn="ctr">
              <a:buNone/>
            </a:pPr>
            <a:r>
              <a:rPr lang="pt-BR" sz="5400" dirty="0" smtClean="0"/>
              <a:t> </a:t>
            </a:r>
          </a:p>
          <a:p>
            <a:pPr marL="0" indent="0" algn="ctr">
              <a:buNone/>
            </a:pPr>
            <a:endParaRPr lang="pt-BR" sz="5400" dirty="0" smtClean="0"/>
          </a:p>
          <a:p>
            <a:pPr marL="0" indent="0" algn="just">
              <a:buNone/>
            </a:pPr>
            <a:endParaRPr lang="pt-BR" sz="11200" dirty="0"/>
          </a:p>
          <a:p>
            <a:pPr marL="0" indent="0" algn="just">
              <a:buNone/>
            </a:pPr>
            <a:endParaRPr lang="pt-BR" sz="2800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08920"/>
            <a:ext cx="6264696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04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b="1" dirty="0" smtClean="0"/>
              <a:t>Na </a:t>
            </a:r>
            <a:r>
              <a:rPr lang="pt-BR" sz="4000" b="1" dirty="0"/>
              <a:t>fase de Planejamento </a:t>
            </a:r>
            <a:r>
              <a:rPr lang="pt-BR" sz="4000" b="1" dirty="0" smtClean="0"/>
              <a:t>é feita a estratégia da contratação</a:t>
            </a:r>
            <a:endParaRPr lang="pt-BR" sz="4000" b="1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40968"/>
            <a:ext cx="7344816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91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b="1" dirty="0"/>
              <a:t>N</a:t>
            </a:r>
            <a:r>
              <a:rPr lang="pt-BR" sz="3600" b="1" dirty="0" smtClean="0"/>
              <a:t>as </a:t>
            </a:r>
            <a:r>
              <a:rPr lang="pt-BR" sz="3600" b="1" dirty="0"/>
              <a:t>fases de Seleção do Fornecedor e de Gestão do Contrato </a:t>
            </a:r>
            <a:r>
              <a:rPr lang="pt-BR" sz="3600" b="1" dirty="0" smtClean="0"/>
              <a:t>é executada a estratégia traçada no planejamento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56992"/>
            <a:ext cx="6912768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34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PANORAMA do processo de contratação pública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pt-BR" sz="2800" dirty="0" smtClean="0"/>
              <a:t> </a:t>
            </a:r>
            <a:endParaRPr lang="pt-BR" sz="2800" dirty="0"/>
          </a:p>
          <a:p>
            <a:pPr algn="just"/>
            <a:endParaRPr lang="pt-BR" sz="2800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064896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368800" y="6197600"/>
            <a:ext cx="4728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FONTE: RISCOS E CONTROLES DAS AQUISIÇÕES </a:t>
            </a:r>
          </a:p>
          <a:p>
            <a:r>
              <a:rPr lang="en-US" dirty="0" smtClean="0"/>
              <a:t>LOGÍSTICAS - TCU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55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FASE DO PLANEJAMENTO DA CONTRATAÇÃO</a:t>
            </a:r>
            <a:br>
              <a:rPr lang="pt-BR" dirty="0" smtClean="0">
                <a:solidFill>
                  <a:schemeClr val="tx2"/>
                </a:solidFill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t="4732" b="4732"/>
          <a:stretch>
            <a:fillRect/>
          </a:stretch>
        </p:blipFill>
        <p:spPr>
          <a:xfrm>
            <a:off x="611560" y="1556792"/>
            <a:ext cx="7924800" cy="4114800"/>
          </a:xfrm>
        </p:spPr>
      </p:pic>
      <p:sp>
        <p:nvSpPr>
          <p:cNvPr id="6" name="TextBox 5"/>
          <p:cNvSpPr txBox="1"/>
          <p:nvPr/>
        </p:nvSpPr>
        <p:spPr>
          <a:xfrm>
            <a:off x="4470400" y="5981700"/>
            <a:ext cx="4339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FONTE: RISCOS E CONTROLE DA AQUISIÇÃO</a:t>
            </a:r>
          </a:p>
          <a:p>
            <a:r>
              <a:rPr lang="en-US" dirty="0" smtClean="0"/>
              <a:t>TCU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74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DC9E1F"/>
                </a:solidFill>
              </a:rPr>
              <a:t>Foco</a:t>
            </a:r>
            <a:r>
              <a:rPr lang="en-US" dirty="0" smtClean="0">
                <a:solidFill>
                  <a:srgbClr val="DC9E1F"/>
                </a:solidFill>
              </a:rPr>
              <a:t> no </a:t>
            </a:r>
            <a:r>
              <a:rPr lang="en-US" dirty="0" err="1" smtClean="0">
                <a:solidFill>
                  <a:srgbClr val="DC9E1F"/>
                </a:solidFill>
              </a:rPr>
              <a:t>planejamento</a:t>
            </a:r>
            <a:endParaRPr lang="en-US" dirty="0">
              <a:solidFill>
                <a:srgbClr val="DC9E1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3200" dirty="0" smtClean="0"/>
              <a:t>As </a:t>
            </a:r>
            <a:r>
              <a:rPr lang="pt-BR" sz="3200" dirty="0" err="1" smtClean="0"/>
              <a:t>INs</a:t>
            </a:r>
            <a:r>
              <a:rPr lang="pt-BR" sz="3200" dirty="0" smtClean="0"/>
              <a:t> suprimiram uma </a:t>
            </a:r>
            <a:r>
              <a:rPr lang="pt-BR" sz="3200" dirty="0"/>
              <a:t>grave lacuna </a:t>
            </a:r>
            <a:r>
              <a:rPr lang="pt-BR" sz="3200" dirty="0" smtClean="0"/>
              <a:t>legislativa. </a:t>
            </a:r>
          </a:p>
          <a:p>
            <a:pPr marL="0" indent="0" algn="ctr">
              <a:buNone/>
            </a:pPr>
            <a:r>
              <a:rPr lang="pt-BR" sz="3200" dirty="0" smtClean="0"/>
              <a:t>Antes não </a:t>
            </a:r>
            <a:r>
              <a:rPr lang="pt-BR" sz="3200" dirty="0"/>
              <a:t>havia preocupação com a fase de planejamento.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84984"/>
            <a:ext cx="7056784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6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OBJETIVOS DO PLANEJAMENTO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endParaRPr lang="pt-BR" sz="2800" dirty="0" smtClean="0"/>
          </a:p>
          <a:p>
            <a:endParaRPr lang="pt-BR" sz="2800" dirty="0" smtClean="0"/>
          </a:p>
          <a:p>
            <a:endParaRPr lang="pt-BR" sz="2800" dirty="0" smtClean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1115616" y="1844824"/>
            <a:ext cx="3456384" cy="720080"/>
          </a:xfrm>
          <a:prstGeom prst="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smtClean="0"/>
          </a:p>
          <a:p>
            <a:pPr algn="ctr"/>
            <a:r>
              <a:rPr lang="pt-BR" sz="2400" dirty="0" smtClean="0"/>
              <a:t>Identificar a necessidade</a:t>
            </a:r>
          </a:p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2339752" y="2708920"/>
            <a:ext cx="3456384" cy="792088"/>
          </a:xfrm>
          <a:prstGeom prst="rect">
            <a:avLst/>
          </a:prstGeom>
          <a:solidFill>
            <a:srgbClr val="0000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 </a:t>
            </a:r>
          </a:p>
          <a:p>
            <a:pPr algn="ctr"/>
            <a:r>
              <a:rPr lang="pt-BR" sz="2400" dirty="0" smtClean="0"/>
              <a:t>Definir integralmente o encargo do particular</a:t>
            </a:r>
          </a:p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3563888" y="3645024"/>
            <a:ext cx="3456384" cy="792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 </a:t>
            </a:r>
          </a:p>
          <a:p>
            <a:pPr algn="ctr"/>
            <a:r>
              <a:rPr lang="pt-BR" sz="2800" dirty="0" smtClean="0"/>
              <a:t>Reduzir riscos </a:t>
            </a:r>
          </a:p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4283968" y="4509120"/>
            <a:ext cx="3456384" cy="792088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 </a:t>
            </a:r>
          </a:p>
          <a:p>
            <a:pPr algn="ctr"/>
            <a:r>
              <a:rPr lang="pt-BR" sz="2400" dirty="0" smtClean="0"/>
              <a:t>Fixar as regras da disputa entre os fornecedores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185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PLANEJAMENTO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11560" y="1556792"/>
            <a:ext cx="7924800" cy="4114800"/>
          </a:xfrm>
        </p:spPr>
        <p:txBody>
          <a:bodyPr anchor="ctr">
            <a:normAutofit fontScale="25000" lnSpcReduction="20000"/>
          </a:bodyPr>
          <a:lstStyle/>
          <a:p>
            <a:pPr algn="just"/>
            <a:endParaRPr lang="pt-BR" sz="2800" dirty="0" smtClean="0"/>
          </a:p>
          <a:p>
            <a:pPr algn="just"/>
            <a:endParaRPr lang="pt-BR" sz="2800" b="1" dirty="0" smtClean="0"/>
          </a:p>
          <a:p>
            <a:pPr algn="ctr"/>
            <a:endParaRPr lang="pt-BR" sz="3800" b="1" dirty="0" smtClean="0"/>
          </a:p>
          <a:p>
            <a:pPr algn="ctr">
              <a:buNone/>
            </a:pPr>
            <a:r>
              <a:rPr lang="pt-BR" sz="14400" b="1" dirty="0" smtClean="0"/>
              <a:t>O planejamento é a realidade que consta no processo, e não na cabeça de quem planeja a contratação</a:t>
            </a:r>
            <a:r>
              <a:rPr lang="pt-BR" sz="14400" dirty="0" smtClean="0"/>
              <a:t>.</a:t>
            </a:r>
          </a:p>
          <a:p>
            <a:pPr algn="ctr">
              <a:buNone/>
            </a:pPr>
            <a:endParaRPr lang="pt-BR" sz="14400" dirty="0"/>
          </a:p>
          <a:p>
            <a:pPr algn="ctr">
              <a:buNone/>
            </a:pPr>
            <a:endParaRPr lang="pt-BR" sz="14400" dirty="0" smtClean="0"/>
          </a:p>
          <a:p>
            <a:pPr algn="ctr">
              <a:buNone/>
            </a:pPr>
            <a:endParaRPr lang="pt-BR" sz="14400" dirty="0" smtClean="0"/>
          </a:p>
          <a:p>
            <a:pPr algn="ctr"/>
            <a:endParaRPr lang="pt-BR" sz="11200" dirty="0" smtClean="0"/>
          </a:p>
          <a:p>
            <a:pPr algn="ctr"/>
            <a:endParaRPr lang="pt-BR" sz="3800" dirty="0" smtClean="0"/>
          </a:p>
          <a:p>
            <a:pPr algn="ctr">
              <a:buNone/>
            </a:pPr>
            <a:r>
              <a:rPr lang="pt-BR" sz="3800" dirty="0" smtClean="0"/>
              <a:t> </a:t>
            </a:r>
            <a:endParaRPr lang="pt-BR" sz="2800" dirty="0" smtClean="0"/>
          </a:p>
          <a:p>
            <a:pPr algn="just">
              <a:buNone/>
            </a:pPr>
            <a:endParaRPr lang="pt-BR" sz="2800" dirty="0" smtClean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  <p:pic>
        <p:nvPicPr>
          <p:cNvPr id="4" name="Imagem 3" descr="C:\Users\INSS\Downloads\FullSizeRe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924944"/>
            <a:ext cx="460851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18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3600" b="1" dirty="0" smtClean="0">
                <a:solidFill>
                  <a:srgbClr val="FFFFFF"/>
                </a:solidFill>
              </a:rPr>
              <a:t>Planejar </a:t>
            </a:r>
            <a:r>
              <a:rPr lang="pt-BR" sz="3600" b="1" dirty="0">
                <a:solidFill>
                  <a:srgbClr val="FFFFFF"/>
                </a:solidFill>
              </a:rPr>
              <a:t>é tirar de dentro da cabeça a solução e colocá-la no </a:t>
            </a:r>
            <a:r>
              <a:rPr lang="pt-BR" sz="3600" b="1" dirty="0" smtClean="0">
                <a:solidFill>
                  <a:srgbClr val="FFFFFF"/>
                </a:solidFill>
              </a:rPr>
              <a:t>papel.</a:t>
            </a:r>
            <a:endParaRPr lang="pt-BR" dirty="0"/>
          </a:p>
        </p:txBody>
      </p:sp>
      <p:pic>
        <p:nvPicPr>
          <p:cNvPr id="4" name="Imagem 3" descr="http://1.bp.blogspot.com/-6lbxqxDDjfk/T1XcCOhS0hI/AAAAAAAAAOA/sj0TBoSFGl8/s1600/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852936"/>
            <a:ext cx="4752528" cy="30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6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 </a:t>
            </a:r>
            <a:r>
              <a:rPr lang="pt-BR" dirty="0" smtClean="0">
                <a:solidFill>
                  <a:schemeClr val="tx2"/>
                </a:solidFill>
              </a:rPr>
              <a:t>PLANEJAMENTO</a:t>
            </a:r>
            <a:br>
              <a:rPr lang="pt-BR" dirty="0" smtClean="0">
                <a:solidFill>
                  <a:schemeClr val="tx2"/>
                </a:solidFill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467544" y="1556792"/>
            <a:ext cx="79248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pt-BR" sz="4400" b="1" dirty="0" smtClean="0"/>
              <a:t>O planejamento é a fase na qual as perguntas estão à procura de respostas.</a:t>
            </a:r>
          </a:p>
          <a:p>
            <a:pPr algn="ctr">
              <a:buFontTx/>
              <a:buChar char="•"/>
            </a:pPr>
            <a:endParaRPr lang="pt-BR" sz="4400" b="1" dirty="0"/>
          </a:p>
          <a:p>
            <a:pPr algn="ctr">
              <a:buFontTx/>
              <a:buChar char="•"/>
            </a:pPr>
            <a:endParaRPr lang="pt-BR" sz="4400" b="1" dirty="0" smtClean="0"/>
          </a:p>
          <a:p>
            <a:pPr marL="0" indent="0" algn="ctr">
              <a:buNone/>
            </a:pPr>
            <a:endParaRPr lang="pt-BR" sz="4400" b="1" dirty="0" smtClean="0"/>
          </a:p>
          <a:p>
            <a:pPr algn="ctr"/>
            <a:endParaRPr lang="pt-BR" sz="5400" dirty="0" smtClean="0"/>
          </a:p>
          <a:p>
            <a:endParaRPr lang="pt-BR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45024"/>
            <a:ext cx="6480720" cy="27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FERRAMENTA PARA O PLANEJAMENTO 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4" name="Espaço Reservado para Conteúdo 3" descr="http://4.bp.blogspot.com/-B3CbDa4OK1E/VI5029qo3ZI/AAAAAAAACnU/oVyQ_r0TD8k/s1600/metodologia-5W2H.jpg"/>
          <p:cNvPicPr>
            <a:picLocks noGrp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628800"/>
            <a:ext cx="619268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PANORAMA DAS INOVAÇÕES DAS INSTRUÇÃO NORMATIVAS N. 05/2017 E 01/2018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83568" y="1700808"/>
            <a:ext cx="7924800" cy="4536504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sz="5400" dirty="0" smtClean="0"/>
              <a:t> 	</a:t>
            </a:r>
          </a:p>
          <a:p>
            <a:pPr marL="0" indent="0" algn="ctr">
              <a:buNone/>
            </a:pPr>
            <a:r>
              <a:rPr lang="pt-BR" sz="5400" dirty="0" smtClean="0"/>
              <a:t> </a:t>
            </a:r>
          </a:p>
          <a:p>
            <a:pPr marL="0" indent="0" algn="ctr">
              <a:buNone/>
            </a:pPr>
            <a:r>
              <a:rPr lang="pt-BR" sz="5400" dirty="0" smtClean="0"/>
              <a:t>Orientações do TCU</a:t>
            </a:r>
          </a:p>
          <a:p>
            <a:pPr marL="0" indent="0" algn="ctr">
              <a:buNone/>
            </a:pPr>
            <a:r>
              <a:rPr lang="pt-BR" sz="5400" smtClean="0"/>
              <a:t>Acórdão 2622/2015-P</a:t>
            </a:r>
            <a:endParaRPr lang="pt-BR" sz="5400" dirty="0" smtClean="0"/>
          </a:p>
          <a:p>
            <a:pPr marL="0" indent="0" algn="ctr">
              <a:buNone/>
            </a:pPr>
            <a:r>
              <a:rPr lang="pt-BR" sz="5400" dirty="0" smtClean="0"/>
              <a:t>Acórdão 2353/2016-P</a:t>
            </a:r>
          </a:p>
          <a:p>
            <a:pPr marL="0" indent="0" algn="ctr">
              <a:buNone/>
            </a:pPr>
            <a:endParaRPr lang="pt-BR" sz="5400" dirty="0" smtClean="0"/>
          </a:p>
          <a:p>
            <a:pPr marL="0" indent="0" algn="ctr">
              <a:buNone/>
            </a:pPr>
            <a:endParaRPr lang="pt-BR" sz="5400" dirty="0" smtClean="0"/>
          </a:p>
          <a:p>
            <a:pPr marL="0" indent="0" algn="just">
              <a:buNone/>
            </a:pPr>
            <a:endParaRPr lang="pt-BR" sz="11200" dirty="0"/>
          </a:p>
          <a:p>
            <a:pPr marL="0" indent="0" algn="just">
              <a:buNone/>
            </a:pPr>
            <a:endParaRPr lang="pt-BR" sz="2800" dirty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05064"/>
            <a:ext cx="2679700" cy="267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484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FERRAMENTA PARA O PLANEJAMENTO 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pt-BR" sz="2400" dirty="0" smtClean="0"/>
              <a:t>Perguntas a serem respondidas </a:t>
            </a:r>
          </a:p>
          <a:p>
            <a:r>
              <a:rPr lang="pt-BR" sz="2400" b="1" dirty="0" err="1" smtClean="0"/>
              <a:t>What</a:t>
            </a:r>
            <a:r>
              <a:rPr lang="pt-BR" sz="2400" b="1" dirty="0" smtClean="0"/>
              <a:t> (o quê?):  objeto da contratação</a:t>
            </a:r>
          </a:p>
          <a:p>
            <a:r>
              <a:rPr lang="pt-BR" sz="2400" b="1" dirty="0" smtClean="0"/>
              <a:t>Who (quem?): contratante ou contratado</a:t>
            </a:r>
          </a:p>
          <a:p>
            <a:r>
              <a:rPr lang="pt-BR" sz="2400" b="1" dirty="0" err="1" smtClean="0"/>
              <a:t>Why</a:t>
            </a:r>
            <a:r>
              <a:rPr lang="pt-BR" sz="2400" b="1" dirty="0" smtClean="0"/>
              <a:t> (por quê?): necessidade </a:t>
            </a:r>
          </a:p>
          <a:p>
            <a:r>
              <a:rPr lang="en-US" sz="2400" b="1" dirty="0" smtClean="0"/>
              <a:t>Where (</a:t>
            </a:r>
            <a:r>
              <a:rPr lang="en-US" sz="2400" b="1" dirty="0" err="1" smtClean="0"/>
              <a:t>onde</a:t>
            </a:r>
            <a:r>
              <a:rPr lang="en-US" sz="2400" b="1" dirty="0" smtClean="0"/>
              <a:t>?): local da </a:t>
            </a:r>
            <a:r>
              <a:rPr lang="en-US" sz="2400" b="1" dirty="0" err="1" smtClean="0"/>
              <a:t>prestação</a:t>
            </a:r>
            <a:r>
              <a:rPr lang="en-US" sz="2400" b="1" dirty="0" smtClean="0"/>
              <a:t> do </a:t>
            </a:r>
            <a:r>
              <a:rPr lang="en-US" sz="2400" b="1" dirty="0" err="1" smtClean="0"/>
              <a:t>serviço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entrega</a:t>
            </a:r>
            <a:r>
              <a:rPr lang="en-US" sz="2400" b="1" dirty="0" smtClean="0"/>
              <a:t> do </a:t>
            </a:r>
            <a:r>
              <a:rPr lang="en-US" sz="2400" b="1" dirty="0" err="1" smtClean="0"/>
              <a:t>objeto</a:t>
            </a:r>
            <a:endParaRPr lang="pt-BR" sz="2400" b="1" dirty="0" smtClean="0"/>
          </a:p>
          <a:p>
            <a:r>
              <a:rPr lang="en-US" sz="2400" b="1" dirty="0" smtClean="0"/>
              <a:t>When (</a:t>
            </a:r>
            <a:r>
              <a:rPr lang="en-US" sz="2400" b="1" dirty="0" err="1" smtClean="0"/>
              <a:t>quando</a:t>
            </a:r>
            <a:r>
              <a:rPr lang="en-US" sz="2400" b="1" dirty="0" smtClean="0"/>
              <a:t>?): </a:t>
            </a:r>
            <a:r>
              <a:rPr lang="en-US" sz="2400" b="1" dirty="0" err="1" smtClean="0"/>
              <a:t>duração</a:t>
            </a:r>
            <a:r>
              <a:rPr lang="en-US" sz="2400" b="1" dirty="0" smtClean="0"/>
              <a:t> do </a:t>
            </a:r>
            <a:r>
              <a:rPr lang="en-US" sz="2400" b="1" dirty="0" err="1" smtClean="0"/>
              <a:t>contrato</a:t>
            </a:r>
            <a:endParaRPr lang="pt-BR" sz="2400" b="1" dirty="0" smtClean="0"/>
          </a:p>
          <a:p>
            <a:r>
              <a:rPr lang="en-US" sz="2400" b="1" dirty="0" smtClean="0"/>
              <a:t>How (</a:t>
            </a:r>
            <a:r>
              <a:rPr lang="en-US" sz="2400" b="1" dirty="0" err="1" smtClean="0"/>
              <a:t>como</a:t>
            </a:r>
            <a:r>
              <a:rPr lang="en-US" sz="2400" b="1" dirty="0" smtClean="0"/>
              <a:t>?): forma de </a:t>
            </a:r>
            <a:r>
              <a:rPr lang="en-US" sz="2400" b="1" dirty="0" err="1" smtClean="0"/>
              <a:t>prestação</a:t>
            </a:r>
            <a:r>
              <a:rPr lang="en-US" sz="2400" b="1" dirty="0" smtClean="0"/>
              <a:t> do </a:t>
            </a:r>
            <a:r>
              <a:rPr lang="en-US" sz="2400" b="1" dirty="0" err="1" smtClean="0"/>
              <a:t>serviço</a:t>
            </a:r>
            <a:endParaRPr lang="pt-BR" sz="2400" b="1" dirty="0" smtClean="0"/>
          </a:p>
          <a:p>
            <a:r>
              <a:rPr lang="en-US" sz="2400" b="1" dirty="0" smtClean="0"/>
              <a:t>How Much (</a:t>
            </a:r>
            <a:r>
              <a:rPr lang="en-US" sz="2400" b="1" dirty="0" err="1" smtClean="0"/>
              <a:t>quanto</a:t>
            </a:r>
            <a:r>
              <a:rPr lang="en-US" sz="2400" b="1" dirty="0" smtClean="0"/>
              <a:t>?): </a:t>
            </a:r>
            <a:r>
              <a:rPr lang="en-US" sz="2400" b="1" dirty="0" err="1" smtClean="0"/>
              <a:t>implicação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orçamentária</a:t>
            </a:r>
            <a:endParaRPr lang="pt-BR" sz="2400" b="1" dirty="0" smtClean="0"/>
          </a:p>
          <a:p>
            <a:endParaRPr lang="pt-BR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850106"/>
          </a:xfrm>
        </p:spPr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NECESSIDADE X DEMANDA X SOLUÇÃO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573596" y="1587624"/>
            <a:ext cx="7924800" cy="4114800"/>
          </a:xfrm>
        </p:spPr>
        <p:txBody>
          <a:bodyPr anchor="ctr">
            <a:normAutofit/>
          </a:bodyPr>
          <a:lstStyle/>
          <a:p>
            <a:endParaRPr lang="pt-BR" sz="2800" dirty="0" smtClean="0"/>
          </a:p>
          <a:p>
            <a:endParaRPr lang="pt-BR" sz="2800" dirty="0" smtClean="0"/>
          </a:p>
          <a:p>
            <a:endParaRPr lang="pt-BR" sz="2800" dirty="0" smtClean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1043608" y="1916832"/>
            <a:ext cx="3096344" cy="72008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smtClean="0"/>
          </a:p>
          <a:p>
            <a:pPr algn="ctr"/>
            <a:r>
              <a:rPr lang="pt-BR" sz="2800" dirty="0" smtClean="0"/>
              <a:t>Necessidade</a:t>
            </a:r>
          </a:p>
          <a:p>
            <a:pPr algn="ctr"/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043608" y="3068960"/>
            <a:ext cx="3096344" cy="792088"/>
          </a:xfrm>
          <a:prstGeom prst="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 </a:t>
            </a:r>
          </a:p>
          <a:p>
            <a:pPr algn="ctr"/>
            <a:r>
              <a:rPr lang="pt-BR" sz="3200" dirty="0" smtClean="0"/>
              <a:t>Demanda</a:t>
            </a:r>
          </a:p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043608" y="4221088"/>
            <a:ext cx="3096344" cy="1224136"/>
          </a:xfrm>
          <a:prstGeom prst="rect">
            <a:avLst/>
          </a:prstGeom>
          <a:solidFill>
            <a:srgbClr val="0000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 </a:t>
            </a:r>
          </a:p>
          <a:p>
            <a:pPr algn="ctr"/>
            <a:r>
              <a:rPr lang="pt-BR" sz="3600" dirty="0" smtClean="0"/>
              <a:t>Solução</a:t>
            </a:r>
          </a:p>
          <a:p>
            <a:pPr algn="ctr"/>
            <a:endParaRPr lang="pt-BR" dirty="0"/>
          </a:p>
        </p:txBody>
      </p:sp>
      <p:sp>
        <p:nvSpPr>
          <p:cNvPr id="8" name="Seta para a direita 7"/>
          <p:cNvSpPr/>
          <p:nvPr/>
        </p:nvSpPr>
        <p:spPr>
          <a:xfrm>
            <a:off x="4211960" y="2060848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932040" y="1916832"/>
            <a:ext cx="3096344" cy="720080"/>
          </a:xfrm>
          <a:prstGeom prst="rect">
            <a:avLst/>
          </a:prstGeom>
          <a:solidFill>
            <a:srgbClr val="59A1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smtClean="0"/>
          </a:p>
          <a:p>
            <a:pPr algn="ctr"/>
            <a:r>
              <a:rPr lang="pt-BR" sz="2400" dirty="0" smtClean="0"/>
              <a:t>É um problema que precisa ser resolvido</a:t>
            </a:r>
          </a:p>
          <a:p>
            <a:pPr algn="ctr"/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4932040" y="2996952"/>
            <a:ext cx="3024336" cy="864096"/>
          </a:xfrm>
          <a:prstGeom prst="rect">
            <a:avLst/>
          </a:prstGeom>
          <a:solidFill>
            <a:srgbClr val="C424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smtClean="0"/>
          </a:p>
          <a:p>
            <a:pPr algn="ctr"/>
            <a:r>
              <a:rPr lang="pt-BR" sz="2000" dirty="0" smtClean="0"/>
              <a:t>É a tradução formal do problema em um conjunto de requisitos</a:t>
            </a:r>
          </a:p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4932040" y="4221088"/>
            <a:ext cx="3024336" cy="1224136"/>
          </a:xfrm>
          <a:prstGeom prst="rect">
            <a:avLst/>
          </a:prstGeom>
          <a:solidFill>
            <a:srgbClr val="773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smtClean="0"/>
          </a:p>
          <a:p>
            <a:pPr algn="just"/>
            <a:r>
              <a:rPr lang="pt-BR" sz="2000" dirty="0" smtClean="0"/>
              <a:t>É o conjunto de bens e serviços escolhido para resolver o problema por meio de uma contratação</a:t>
            </a:r>
          </a:p>
          <a:p>
            <a:endParaRPr lang="pt-BR" dirty="0"/>
          </a:p>
        </p:txBody>
      </p:sp>
      <p:sp>
        <p:nvSpPr>
          <p:cNvPr id="12" name="Seta para a direita 11"/>
          <p:cNvSpPr/>
          <p:nvPr/>
        </p:nvSpPr>
        <p:spPr>
          <a:xfrm>
            <a:off x="4211960" y="3284984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>
            <a:off x="4211960" y="4581128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85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IDENTIFICAÇÃO DA NECESSIDADE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/>
            <a:endParaRPr lang="pt-BR" sz="4800" b="1" dirty="0" smtClean="0"/>
          </a:p>
          <a:p>
            <a:pPr algn="just"/>
            <a:endParaRPr lang="pt-BR" sz="4800" b="1" dirty="0" smtClean="0"/>
          </a:p>
          <a:p>
            <a:endParaRPr lang="pt-BR" dirty="0"/>
          </a:p>
        </p:txBody>
      </p:sp>
      <p:sp>
        <p:nvSpPr>
          <p:cNvPr id="4" name="Elipse 3"/>
          <p:cNvSpPr/>
          <p:nvPr/>
        </p:nvSpPr>
        <p:spPr>
          <a:xfrm>
            <a:off x="1763688" y="1556792"/>
            <a:ext cx="6192688" cy="158417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/>
              <a:t>O problema pertence à Administração</a:t>
            </a:r>
          </a:p>
        </p:txBody>
      </p:sp>
      <p:pic>
        <p:nvPicPr>
          <p:cNvPr id="5" name="Imagem 4" descr="C:\Users\INSS\Downloads\FullSizeRender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996952"/>
            <a:ext cx="5400600" cy="242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IDENTIFICAÇÃO DA NECESSIDADE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>
              <a:buNone/>
            </a:pPr>
            <a:r>
              <a:rPr lang="pt-BR" sz="3600" b="1" dirty="0" smtClean="0"/>
              <a:t>    A solução, em regra, está na contratação de particulares que atuam no mercado</a:t>
            </a:r>
            <a:endParaRPr lang="pt-BR" sz="3600" dirty="0" smtClean="0"/>
          </a:p>
          <a:p>
            <a:endParaRPr lang="pt-B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3429000"/>
            <a:ext cx="5472608" cy="2362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IDENTIFICAÇÃO DA NECESSIDADE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6000" dirty="0" smtClean="0"/>
              <a:t>É importante saber o que queremos.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01008"/>
            <a:ext cx="4680520" cy="274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IDENTIFICAÇÃO DA NECESSIDADE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6000" b="1" dirty="0" smtClean="0"/>
              <a:t>O problema antecede a solução</a:t>
            </a:r>
            <a:endParaRPr lang="pt-BR" sz="6000" dirty="0" smtClean="0"/>
          </a:p>
          <a:p>
            <a:pPr marL="0" indent="0" algn="ctr">
              <a:buNone/>
            </a:pPr>
            <a:r>
              <a:rPr lang="pt-BR" sz="6000" b="1" dirty="0" smtClean="0"/>
              <a:t> É a solução que deve se adequar à necessidade, e não o contrário</a:t>
            </a:r>
            <a:r>
              <a:rPr lang="pt-BR" sz="6000" dirty="0" smtClean="0"/>
              <a:t>  </a:t>
            </a:r>
          </a:p>
          <a:p>
            <a:pPr algn="ctr"/>
            <a:endParaRPr lang="pt-BR" sz="60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IDENTIFICAÇÃO DA NECESSIDADE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4000" b="1" dirty="0" smtClean="0"/>
              <a:t>Falha na identificação da necessidade </a:t>
            </a:r>
          </a:p>
          <a:p>
            <a:pPr algn="ctr">
              <a:buNone/>
            </a:pPr>
            <a:r>
              <a:rPr lang="pt-BR" sz="4000" b="1" dirty="0" smtClean="0"/>
              <a:t>=</a:t>
            </a:r>
          </a:p>
          <a:p>
            <a:pPr algn="ctr">
              <a:buNone/>
            </a:pPr>
            <a:r>
              <a:rPr lang="pt-BR" sz="4000" b="1" dirty="0" smtClean="0"/>
              <a:t> má definição da solução </a:t>
            </a:r>
          </a:p>
          <a:p>
            <a:pPr algn="ctr">
              <a:buNone/>
            </a:pPr>
            <a:r>
              <a:rPr lang="pt-BR" sz="4000" b="1" dirty="0" smtClean="0"/>
              <a:t>+</a:t>
            </a:r>
          </a:p>
          <a:p>
            <a:pPr algn="ctr">
              <a:buNone/>
            </a:pPr>
            <a:r>
              <a:rPr lang="pt-BR" sz="4000" b="1" dirty="0" smtClean="0"/>
              <a:t>estimativa inadequada do custo</a:t>
            </a:r>
            <a:endParaRPr lang="pt-BR" sz="4000" dirty="0" smtClean="0"/>
          </a:p>
          <a:p>
            <a:endParaRPr lang="pt-BR" dirty="0"/>
          </a:p>
        </p:txBody>
      </p:sp>
      <p:pic>
        <p:nvPicPr>
          <p:cNvPr id="205826" name="Picture 2" descr="C:\Users\INSS\Documents\pareceres subprocuradoria INSS\bomba-relógio-320858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84784"/>
            <a:ext cx="5328592" cy="362344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Maior problema: 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DEMANDA CONFUSA</a:t>
            </a:r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4" name="Urso do Pica Pau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28800" y="160020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262480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IMPORTÂNCIA DA FORMALIZAÇÃO </a:t>
            </a:r>
            <a:br>
              <a:rPr lang="pt-BR" dirty="0" smtClean="0">
                <a:solidFill>
                  <a:srgbClr val="FFC000"/>
                </a:solidFill>
              </a:rPr>
            </a:br>
            <a:r>
              <a:rPr lang="pt-BR" dirty="0" smtClean="0">
                <a:solidFill>
                  <a:srgbClr val="FFC000"/>
                </a:solidFill>
              </a:rPr>
              <a:t>DA DEMANDA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t-BR" sz="3600" dirty="0" smtClean="0"/>
              <a:t>IN 05</a:t>
            </a:r>
          </a:p>
          <a:p>
            <a:pPr algn="ctr">
              <a:buNone/>
            </a:pPr>
            <a:r>
              <a:rPr lang="pt-BR" sz="3600" dirty="0" smtClean="0"/>
              <a:t>Requisitos do art. 21, I</a:t>
            </a:r>
          </a:p>
          <a:p>
            <a:pPr algn="just">
              <a:buNone/>
            </a:pPr>
            <a:r>
              <a:rPr lang="pt-BR" sz="3600" b="1" dirty="0" smtClean="0"/>
              <a:t>Justificativa precisa </a:t>
            </a:r>
            <a:r>
              <a:rPr lang="pt-BR" sz="3600" dirty="0" smtClean="0"/>
              <a:t>(por quê?)</a:t>
            </a:r>
          </a:p>
          <a:p>
            <a:pPr algn="just">
              <a:buNone/>
            </a:pPr>
            <a:r>
              <a:rPr lang="pt-BR" sz="3600" b="1" dirty="0" smtClean="0"/>
              <a:t>Quantidade a ser contratada </a:t>
            </a:r>
            <a:r>
              <a:rPr lang="pt-BR" sz="3600" dirty="0" smtClean="0"/>
              <a:t>(quanto?)</a:t>
            </a:r>
          </a:p>
          <a:p>
            <a:pPr algn="just">
              <a:buNone/>
            </a:pPr>
            <a:r>
              <a:rPr lang="pt-BR" sz="3600" b="1" dirty="0" smtClean="0"/>
              <a:t>Data de início da prestação </a:t>
            </a:r>
            <a:r>
              <a:rPr lang="pt-BR" sz="3600" dirty="0" smtClean="0"/>
              <a:t>(quando?)</a:t>
            </a:r>
          </a:p>
          <a:p>
            <a:pPr algn="just">
              <a:buNone/>
            </a:pPr>
            <a:r>
              <a:rPr lang="pt-BR" sz="3600" b="1" dirty="0" smtClean="0"/>
              <a:t>Indicação da equipe dos estudos preliminares </a:t>
            </a:r>
            <a:r>
              <a:rPr lang="pt-BR" sz="3600" dirty="0" smtClean="0"/>
              <a:t>(quem?) </a:t>
            </a:r>
            <a:endParaRPr lang="pt-BR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modelo de Documento de formalização da demanda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algn="just"/>
            <a:endParaRPr lang="pt-BR" sz="2800" dirty="0" smtClean="0"/>
          </a:p>
          <a:p>
            <a:pPr marL="0" indent="0" algn="just">
              <a:buNone/>
            </a:pPr>
            <a:r>
              <a:rPr lang="pt-BR" sz="2800" dirty="0" smtClean="0"/>
              <a:t> </a:t>
            </a:r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840760" cy="4752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253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QUESTÃO PRÉVIA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3600" dirty="0" smtClean="0"/>
              <a:t>A PARTIR DE QUANDO DEVEM SER APLICADAS AS INSTRUÇÕES NORMATIVAS?</a:t>
            </a:r>
          </a:p>
          <a:p>
            <a:pPr marL="0" indent="0" algn="ctr">
              <a:buNone/>
            </a:pPr>
            <a:endParaRPr lang="pt-BR" sz="4000" dirty="0" smtClean="0"/>
          </a:p>
          <a:p>
            <a:pPr marL="0" indent="0" algn="just">
              <a:buNone/>
            </a:pPr>
            <a:endParaRPr lang="pt-BR" sz="4000" dirty="0"/>
          </a:p>
          <a:p>
            <a:pPr marL="0" indent="0" algn="just">
              <a:buNone/>
            </a:pPr>
            <a:endParaRPr lang="pt-BR" sz="4000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84984"/>
            <a:ext cx="6048672" cy="2469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06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IN 01 - FORMALIZAÇÃO </a:t>
            </a:r>
            <a:br>
              <a:rPr lang="pt-BR" dirty="0" smtClean="0">
                <a:solidFill>
                  <a:srgbClr val="FFC000"/>
                </a:solidFill>
              </a:rPr>
            </a:br>
            <a:r>
              <a:rPr lang="pt-BR" dirty="0" smtClean="0">
                <a:solidFill>
                  <a:srgbClr val="FFC000"/>
                </a:solidFill>
              </a:rPr>
              <a:t>DA DEMANDA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3600" dirty="0" smtClean="0"/>
              <a:t> </a:t>
            </a:r>
          </a:p>
          <a:p>
            <a:pPr algn="ctr">
              <a:buNone/>
            </a:pPr>
            <a:endParaRPr lang="pt-BR" sz="3600" dirty="0" smtClean="0"/>
          </a:p>
          <a:p>
            <a:pPr algn="just">
              <a:buNone/>
            </a:pPr>
            <a:r>
              <a:rPr lang="pt-BR" sz="3600" b="1" dirty="0" smtClean="0"/>
              <a:t> </a:t>
            </a:r>
            <a:endParaRPr lang="pt-BR" sz="3600" dirty="0"/>
          </a:p>
        </p:txBody>
      </p:sp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7200800" cy="48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IN 01 - FORMALIZAÇÃO </a:t>
            </a:r>
            <a:br>
              <a:rPr lang="pt-BR" dirty="0" smtClean="0">
                <a:solidFill>
                  <a:srgbClr val="FFC000"/>
                </a:solidFill>
              </a:rPr>
            </a:br>
            <a:r>
              <a:rPr lang="pt-BR" dirty="0" smtClean="0">
                <a:solidFill>
                  <a:srgbClr val="FFC000"/>
                </a:solidFill>
              </a:rPr>
              <a:t>DA DEMANDA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3600" dirty="0" smtClean="0"/>
              <a:t> </a:t>
            </a:r>
          </a:p>
          <a:p>
            <a:pPr algn="ctr">
              <a:buNone/>
            </a:pPr>
            <a:endParaRPr lang="pt-BR" sz="3600" dirty="0" smtClean="0"/>
          </a:p>
          <a:p>
            <a:pPr algn="just">
              <a:buNone/>
            </a:pPr>
            <a:r>
              <a:rPr lang="pt-BR" sz="3600" b="1" dirty="0" smtClean="0"/>
              <a:t> </a:t>
            </a:r>
            <a:endParaRPr lang="pt-BR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5112" y="1412776"/>
            <a:ext cx="6537248" cy="460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IMPORTÂNCIA DA FORMALIZAÇÃO </a:t>
            </a:r>
            <a:br>
              <a:rPr lang="pt-BR" dirty="0" smtClean="0">
                <a:solidFill>
                  <a:srgbClr val="FFC000"/>
                </a:solidFill>
              </a:rPr>
            </a:br>
            <a:r>
              <a:rPr lang="pt-BR" dirty="0" smtClean="0">
                <a:solidFill>
                  <a:srgbClr val="FFC000"/>
                </a:solidFill>
              </a:rPr>
              <a:t>DA DEMANDA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3900" dirty="0" smtClean="0"/>
              <a:t> </a:t>
            </a:r>
          </a:p>
          <a:p>
            <a:pPr algn="ctr">
              <a:buNone/>
            </a:pPr>
            <a:r>
              <a:rPr lang="pt-BR" sz="4000" b="1" dirty="0" smtClean="0"/>
              <a:t> A necessidade deve ser descrita de maneira clara e objetiva</a:t>
            </a:r>
          </a:p>
          <a:p>
            <a:pPr algn="ctr">
              <a:buNone/>
            </a:pPr>
            <a:r>
              <a:rPr lang="pt-BR" sz="3600" b="1" dirty="0" smtClean="0"/>
              <a:t>Não se pode confundir o problema com a solução. </a:t>
            </a:r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IMPORTÂNCIA DA FORMALIZAÇÃO </a:t>
            </a:r>
            <a:br>
              <a:rPr lang="pt-BR" dirty="0" smtClean="0">
                <a:solidFill>
                  <a:srgbClr val="FFC000"/>
                </a:solidFill>
              </a:rPr>
            </a:br>
            <a:r>
              <a:rPr lang="pt-BR" dirty="0" smtClean="0">
                <a:solidFill>
                  <a:srgbClr val="FFC000"/>
                </a:solidFill>
              </a:rPr>
              <a:t>DA DEMANDA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>
              <a:buNone/>
            </a:pPr>
            <a:r>
              <a:rPr lang="pt-BR" sz="3600" dirty="0" smtClean="0"/>
              <a:t>    Pelo Documento de Formalização da  Demanda há a descrição do problema </a:t>
            </a:r>
          </a:p>
          <a:p>
            <a:pPr algn="ctr">
              <a:buNone/>
            </a:pPr>
            <a:r>
              <a:rPr lang="pt-BR" sz="3600" dirty="0" smtClean="0"/>
              <a:t>A solução será encontrada no momento dos Estudos Preliminares</a:t>
            </a:r>
            <a:endParaRPr lang="pt-BR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4077072"/>
            <a:ext cx="6480720" cy="2285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E o que é uma justificativa precisa?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>
              <a:buNone/>
            </a:pPr>
            <a:r>
              <a:rPr lang="pt-BR" sz="3600" b="1" dirty="0" smtClean="0"/>
              <a:t>O serviço, a obra ou a compra são a solução, e não o problema em si. </a:t>
            </a:r>
          </a:p>
          <a:p>
            <a:pPr algn="ctr">
              <a:buNone/>
            </a:pPr>
            <a:r>
              <a:rPr lang="pt-BR" sz="3600" b="1" dirty="0" smtClean="0"/>
              <a:t>O problema (necessidade) é a situação fática que precisa ser resolvida por meio do serviço, obra ou compra. </a:t>
            </a:r>
          </a:p>
          <a:p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A DEMANDA DEVE DESCREVER </a:t>
            </a:r>
            <a:br>
              <a:rPr lang="pt-BR" dirty="0" smtClean="0">
                <a:solidFill>
                  <a:srgbClr val="FFC000"/>
                </a:solidFill>
              </a:rPr>
            </a:br>
            <a:r>
              <a:rPr lang="pt-BR" dirty="0" smtClean="0">
                <a:solidFill>
                  <a:srgbClr val="FFC000"/>
                </a:solidFill>
              </a:rPr>
              <a:t>A NECESSIDADE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None/>
            </a:pPr>
            <a:r>
              <a:rPr lang="pt-BR" sz="3200" dirty="0" smtClean="0"/>
              <a:t>       NECESSIDADE                 SOLUÇÃO </a:t>
            </a:r>
          </a:p>
          <a:p>
            <a:endParaRPr lang="pt-BR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3384376" cy="253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4864"/>
            <a:ext cx="3473197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53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TRABALHO EM EQUIPE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>
              <a:buNone/>
            </a:pPr>
            <a:r>
              <a:rPr lang="pt-BR" sz="3600" dirty="0" smtClean="0"/>
              <a:t> </a:t>
            </a:r>
          </a:p>
          <a:p>
            <a:pPr algn="ctr">
              <a:buNone/>
            </a:pPr>
            <a:endParaRPr lang="pt-BR" sz="3600" dirty="0" smtClean="0"/>
          </a:p>
          <a:p>
            <a:pPr algn="ctr">
              <a:buNone/>
            </a:pPr>
            <a:endParaRPr lang="pt-BR" sz="3600" dirty="0" smtClean="0"/>
          </a:p>
          <a:p>
            <a:endParaRPr lang="pt-BR" dirty="0"/>
          </a:p>
        </p:txBody>
      </p:sp>
      <p:pic>
        <p:nvPicPr>
          <p:cNvPr id="4" name="Imagem 3" descr="http://dev.acaosistemas.com.br/wp-content/uploads/2017/03/equip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808"/>
            <a:ext cx="5904656" cy="397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FFC000"/>
                </a:solidFill>
              </a:rPr>
              <a:t> os setores devem saber conversar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>
              <a:buNone/>
            </a:pPr>
            <a:r>
              <a:rPr lang="pt-BR" sz="3200" dirty="0" smtClean="0"/>
              <a:t> </a:t>
            </a:r>
          </a:p>
          <a:p>
            <a:endParaRPr lang="pt-BR" dirty="0"/>
          </a:p>
        </p:txBody>
      </p:sp>
      <p:pic>
        <p:nvPicPr>
          <p:cNvPr id="4" name="Imagem 3" descr="Xícara com café. Foto: Marcos Santos/USP Imagen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822767"/>
            <a:ext cx="5328592" cy="362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ETAPAS DO PLANEJAMENTO: 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COMPOSIÇAO DA EQUIPE DE PLANEJAMENTO DA CONTRATAÇÃO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 fontScale="85000" lnSpcReduction="10000"/>
          </a:bodyPr>
          <a:lstStyle/>
          <a:p>
            <a:pPr algn="just"/>
            <a:endParaRPr lang="pt-BR" sz="2800" dirty="0" smtClean="0"/>
          </a:p>
          <a:p>
            <a:pPr marL="0" indent="0" algn="ctr">
              <a:buNone/>
            </a:pPr>
            <a:endParaRPr lang="pt-BR" sz="3200" b="1" dirty="0" smtClean="0"/>
          </a:p>
          <a:p>
            <a:pPr marL="0" indent="0" algn="ctr">
              <a:buNone/>
            </a:pPr>
            <a:r>
              <a:rPr lang="pt-BR" sz="3200" b="1" dirty="0" smtClean="0"/>
              <a:t>O documento de formalização da demanda será submetido à equipe de Planejamento da Contratação  </a:t>
            </a:r>
          </a:p>
          <a:p>
            <a:pPr marL="0" indent="0" algn="ctr">
              <a:buNone/>
            </a:pPr>
            <a:r>
              <a:rPr lang="pt-BR" sz="3200" b="1" dirty="0" smtClean="0"/>
              <a:t>A equipe será designada pela autoridade responsável pelo setor de licitações do órgão</a:t>
            </a:r>
          </a:p>
          <a:p>
            <a:pPr marL="0" indent="0" algn="ctr">
              <a:buNone/>
            </a:pPr>
            <a:r>
              <a:rPr lang="pt-BR" sz="3200" b="1" dirty="0" smtClean="0"/>
              <a:t>Art. 21, III; art. 22, caput – IN 05/2017</a:t>
            </a:r>
          </a:p>
          <a:p>
            <a:pPr marL="0" indent="0" algn="ctr">
              <a:buNone/>
            </a:pPr>
            <a:r>
              <a:rPr lang="pt-BR" sz="3200" b="1" dirty="0" smtClean="0"/>
              <a:t>Art. 9º, § 4º - IN 01/2017</a:t>
            </a:r>
          </a:p>
          <a:p>
            <a:pPr marL="0" indent="0" algn="ctr">
              <a:buNone/>
            </a:pPr>
            <a:endParaRPr lang="pt-BR" sz="3200" b="1" dirty="0" smtClean="0"/>
          </a:p>
          <a:p>
            <a:pPr marL="0" indent="0" algn="ctr">
              <a:buNone/>
            </a:pPr>
            <a:endParaRPr lang="pt-BR" sz="3200" b="1" dirty="0" smtClean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61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DC9E1F"/>
                </a:solidFill>
              </a:rPr>
              <a:t>Quem</a:t>
            </a:r>
            <a:r>
              <a:rPr lang="en-US" dirty="0" smtClean="0">
                <a:solidFill>
                  <a:srgbClr val="DC9E1F"/>
                </a:solidFill>
              </a:rPr>
              <a:t> </a:t>
            </a:r>
            <a:r>
              <a:rPr lang="en-US" dirty="0" err="1" smtClean="0">
                <a:solidFill>
                  <a:srgbClr val="DC9E1F"/>
                </a:solidFill>
              </a:rPr>
              <a:t>é</a:t>
            </a:r>
            <a:r>
              <a:rPr lang="en-US" dirty="0" smtClean="0">
                <a:solidFill>
                  <a:srgbClr val="DC9E1F"/>
                </a:solidFill>
              </a:rPr>
              <a:t> a </a:t>
            </a:r>
            <a:r>
              <a:rPr lang="en-US" dirty="0" err="1" smtClean="0">
                <a:solidFill>
                  <a:srgbClr val="DC9E1F"/>
                </a:solidFill>
              </a:rPr>
              <a:t>autoridade</a:t>
            </a:r>
            <a:r>
              <a:rPr lang="en-US" dirty="0" smtClean="0">
                <a:solidFill>
                  <a:srgbClr val="DC9E1F"/>
                </a:solidFill>
              </a:rPr>
              <a:t> </a:t>
            </a:r>
            <a:r>
              <a:rPr lang="en-US" dirty="0" err="1" smtClean="0">
                <a:solidFill>
                  <a:srgbClr val="DC9E1F"/>
                </a:solidFill>
              </a:rPr>
              <a:t>responsável</a:t>
            </a:r>
            <a:r>
              <a:rPr lang="en-US" dirty="0" smtClean="0">
                <a:solidFill>
                  <a:srgbClr val="DC9E1F"/>
                </a:solidFill>
              </a:rPr>
              <a:t> </a:t>
            </a:r>
            <a:r>
              <a:rPr lang="en-US" dirty="0" err="1" smtClean="0">
                <a:solidFill>
                  <a:srgbClr val="DC9E1F"/>
                </a:solidFill>
              </a:rPr>
              <a:t>pelo</a:t>
            </a:r>
            <a:r>
              <a:rPr lang="en-US" dirty="0" smtClean="0">
                <a:solidFill>
                  <a:srgbClr val="DC9E1F"/>
                </a:solidFill>
              </a:rPr>
              <a:t> </a:t>
            </a:r>
            <a:r>
              <a:rPr lang="en-US" dirty="0" err="1" smtClean="0">
                <a:solidFill>
                  <a:srgbClr val="DC9E1F"/>
                </a:solidFill>
              </a:rPr>
              <a:t>setor</a:t>
            </a:r>
            <a:r>
              <a:rPr lang="en-US" dirty="0" smtClean="0">
                <a:solidFill>
                  <a:srgbClr val="DC9E1F"/>
                </a:solidFill>
              </a:rPr>
              <a:t> de </a:t>
            </a:r>
            <a:r>
              <a:rPr lang="en-US" dirty="0" err="1" smtClean="0">
                <a:solidFill>
                  <a:srgbClr val="DC9E1F"/>
                </a:solidFill>
              </a:rPr>
              <a:t>licitações</a:t>
            </a:r>
            <a:r>
              <a:rPr lang="en-US" dirty="0" smtClean="0">
                <a:solidFill>
                  <a:srgbClr val="DC9E1F"/>
                </a:solidFill>
              </a:rPr>
              <a:t>?</a:t>
            </a:r>
            <a:endParaRPr lang="en-US" dirty="0">
              <a:solidFill>
                <a:srgbClr val="DC9E1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2800" dirty="0" smtClean="0"/>
              <a:t>É </a:t>
            </a:r>
            <a:r>
              <a:rPr lang="pt-BR" sz="2800" dirty="0"/>
              <a:t>aquela que possui poder de decisão indicada na lei ou regimento interno do órgão ou entidade como responsável pelas licitações, contratos, ou ordenação de </a:t>
            </a:r>
            <a:r>
              <a:rPr lang="pt-BR" sz="2800" dirty="0" smtClean="0"/>
              <a:t>despesas (HIERARQUIA)</a:t>
            </a:r>
          </a:p>
          <a:p>
            <a:pPr marL="0" indent="0" algn="ctr">
              <a:buNone/>
            </a:pPr>
            <a:endParaRPr lang="pt-BR" sz="2800" dirty="0" smtClean="0"/>
          </a:p>
          <a:p>
            <a:pPr marL="0" indent="0" algn="ctr">
              <a:buNone/>
            </a:pPr>
            <a:endParaRPr lang="pt-BR" sz="2800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56992"/>
            <a:ext cx="6840760" cy="2733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04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24800" cy="1575048"/>
          </a:xfrm>
        </p:spPr>
        <p:txBody>
          <a:bodyPr>
            <a:noAutofit/>
          </a:bodyPr>
          <a:lstStyle/>
          <a:p>
            <a:pPr algn="ctr"/>
            <a:r>
              <a:rPr lang="pt-BR" sz="3200" dirty="0" smtClean="0">
                <a:solidFill>
                  <a:schemeClr val="tx2"/>
                </a:solidFill>
              </a:rPr>
              <a:t>PRAZO DE VACATIO LEGIS da IN 05</a:t>
            </a:r>
            <a:endParaRPr lang="pt-BR" sz="3200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467544" y="1412776"/>
            <a:ext cx="8280920" cy="47091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t-BR" sz="2800" dirty="0" smtClean="0"/>
          </a:p>
          <a:p>
            <a:pPr marL="0" indent="0" algn="ctr">
              <a:buNone/>
            </a:pPr>
            <a:r>
              <a:rPr lang="pt-BR" sz="4000" dirty="0" smtClean="0"/>
              <a:t>Art. 75</a:t>
            </a:r>
          </a:p>
          <a:p>
            <a:pPr marL="0" indent="0" algn="ctr">
              <a:buNone/>
            </a:pPr>
            <a:endParaRPr lang="pt-BR" sz="2800" dirty="0"/>
          </a:p>
          <a:p>
            <a:pPr algn="just"/>
            <a:r>
              <a:rPr lang="pt-BR" sz="3200" dirty="0" smtClean="0"/>
              <a:t>Data de publicação no DOU: 26 de maio de 2017</a:t>
            </a:r>
          </a:p>
          <a:p>
            <a:pPr algn="just"/>
            <a:r>
              <a:rPr lang="pt-BR" sz="3200" dirty="0" smtClean="0"/>
              <a:t>Prazo de vacância da norma: 120 dias</a:t>
            </a:r>
          </a:p>
          <a:p>
            <a:pPr algn="just">
              <a:buNone/>
            </a:pPr>
            <a:endParaRPr lang="pt-BR" sz="2800" dirty="0" smtClean="0"/>
          </a:p>
          <a:p>
            <a:pPr algn="just"/>
            <a:endParaRPr lang="pt-BR" sz="2800" dirty="0"/>
          </a:p>
          <a:p>
            <a:pPr algn="just"/>
            <a:endParaRPr lang="pt-BR" sz="2500" dirty="0" smtClean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942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ETAPAS DO PLANEJAMENTO: 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COMPOSIÇAO DA EQUIPE DE PLANEJAMENTO DA CONTRATAÇÃO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 fontScale="70000" lnSpcReduction="20000"/>
          </a:bodyPr>
          <a:lstStyle/>
          <a:p>
            <a:pPr marL="0" indent="0" algn="just">
              <a:buNone/>
            </a:pPr>
            <a:endParaRPr lang="pt-BR" sz="2800" dirty="0" smtClean="0"/>
          </a:p>
          <a:p>
            <a:pPr algn="ctr">
              <a:buNone/>
            </a:pPr>
            <a:r>
              <a:rPr lang="pt-BR" sz="4800" dirty="0" smtClean="0"/>
              <a:t>Quem vai compor a equipe de planejamento?</a:t>
            </a:r>
          </a:p>
          <a:p>
            <a:pPr algn="ctr">
              <a:buNone/>
            </a:pPr>
            <a:r>
              <a:rPr lang="pt-BR" sz="4800" dirty="0"/>
              <a:t>Os integrantes devem ter conhecimentos sobre aspectos técnicos e de uso do objeto, licitações e contratos</a:t>
            </a:r>
          </a:p>
          <a:p>
            <a:pPr algn="ctr">
              <a:buNone/>
            </a:pPr>
            <a:r>
              <a:rPr lang="pt-BR" sz="4800" dirty="0" smtClean="0"/>
              <a:t> Art. 22, §1º (IN 5/2017)</a:t>
            </a:r>
          </a:p>
          <a:p>
            <a:pPr algn="ctr">
              <a:buNone/>
            </a:pPr>
            <a:r>
              <a:rPr lang="pt-BR" sz="4800" dirty="0" smtClean="0"/>
              <a:t>Art. 4º, III (IN 1/2018)</a:t>
            </a:r>
          </a:p>
          <a:p>
            <a:pPr algn="ctr">
              <a:buNone/>
            </a:pPr>
            <a:endParaRPr lang="pt-BR" sz="4000" dirty="0" smtClean="0"/>
          </a:p>
          <a:p>
            <a:pPr algn="ctr">
              <a:buNone/>
            </a:pPr>
            <a:endParaRPr lang="pt-BR" sz="40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ETAPAS DO PLANEJAMENTO: 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COMPOSIÇAO DA EQUIPE DE PLANEJAMENTO DA CONTRATAÇÃO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algn="just"/>
            <a:endParaRPr lang="pt-BR" sz="2800" dirty="0" smtClean="0"/>
          </a:p>
          <a:p>
            <a:pPr algn="ctr">
              <a:buNone/>
            </a:pPr>
            <a:r>
              <a:rPr lang="pt-BR" sz="4000" dirty="0" smtClean="0"/>
              <a:t>Instrução Normativa n. 4/2014</a:t>
            </a:r>
          </a:p>
          <a:p>
            <a:pPr algn="ctr">
              <a:buNone/>
            </a:pPr>
            <a:endParaRPr lang="pt-BR" sz="4000" dirty="0" smtClean="0"/>
          </a:p>
          <a:p>
            <a:pPr algn="just">
              <a:buNone/>
            </a:pPr>
            <a:endParaRPr lang="pt-BR" sz="4000" dirty="0" smtClean="0"/>
          </a:p>
          <a:p>
            <a:pPr algn="ctr">
              <a:buNone/>
            </a:pPr>
            <a:endParaRPr lang="pt-BR" sz="4000" dirty="0" smtClean="0"/>
          </a:p>
          <a:p>
            <a:pPr algn="ctr">
              <a:buNone/>
            </a:pPr>
            <a:endParaRPr lang="pt-BR" sz="4000" dirty="0" smtClean="0"/>
          </a:p>
          <a:p>
            <a:pPr algn="ctr">
              <a:buNone/>
            </a:pPr>
            <a:endParaRPr lang="pt-BR" sz="40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Imagem 4" descr="Imagem relacionad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060848"/>
            <a:ext cx="216024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 descr="Resultado de imagem para gerente desenh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060848"/>
            <a:ext cx="216024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Imagem relacionada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060848"/>
            <a:ext cx="193776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62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ETAPAS DO PLANEJAMENTO: 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COMPOSIÇAO DA EQUIPE DE PLANEJAMENTO DA CONTRATAÇÃO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637112"/>
          </a:xfrm>
        </p:spPr>
        <p:txBody>
          <a:bodyPr anchor="ctr">
            <a:normAutofit fontScale="25000" lnSpcReduction="20000"/>
          </a:bodyPr>
          <a:lstStyle/>
          <a:p>
            <a:pPr algn="just"/>
            <a:endParaRPr lang="pt-BR" sz="2800" dirty="0" smtClean="0"/>
          </a:p>
          <a:p>
            <a:pPr marL="0" indent="0" algn="just">
              <a:buNone/>
            </a:pPr>
            <a:r>
              <a:rPr lang="pt-BR" sz="9600" dirty="0" smtClean="0"/>
              <a:t> </a:t>
            </a:r>
          </a:p>
          <a:p>
            <a:pPr marL="0" indent="0" algn="ctr">
              <a:buNone/>
            </a:pPr>
            <a:endParaRPr lang="pt-BR" sz="9600" dirty="0" smtClean="0"/>
          </a:p>
          <a:p>
            <a:pPr marL="0" indent="0" algn="ctr">
              <a:buNone/>
            </a:pPr>
            <a:r>
              <a:rPr lang="pt-BR" sz="21600" dirty="0" smtClean="0"/>
              <a:t>ATENÇÃO!</a:t>
            </a:r>
          </a:p>
          <a:p>
            <a:pPr marL="0" indent="0" algn="ctr">
              <a:buNone/>
            </a:pPr>
            <a:r>
              <a:rPr lang="pt-BR" sz="16000" dirty="0" smtClean="0"/>
              <a:t>Vedação à designação surpresa.</a:t>
            </a:r>
          </a:p>
          <a:p>
            <a:pPr marL="0" indent="0" algn="ctr">
              <a:buNone/>
            </a:pPr>
            <a:r>
              <a:rPr lang="pt-BR" sz="16000" dirty="0" smtClean="0"/>
              <a:t>Art. 22. § 2º  </a:t>
            </a:r>
          </a:p>
          <a:p>
            <a:pPr marL="0" indent="0" algn="ctr">
              <a:buNone/>
            </a:pPr>
            <a:endParaRPr lang="pt-BR" sz="16000" dirty="0" smtClean="0"/>
          </a:p>
          <a:p>
            <a:pPr marL="0" indent="0" algn="ctr">
              <a:buNone/>
            </a:pPr>
            <a:endParaRPr lang="pt-BR" sz="16000" dirty="0" smtClean="0"/>
          </a:p>
          <a:p>
            <a:pPr marL="0" indent="0" algn="ctr">
              <a:buNone/>
            </a:pPr>
            <a:endParaRPr lang="pt-BR" sz="16000" dirty="0"/>
          </a:p>
          <a:p>
            <a:pPr marL="0" indent="0" algn="just">
              <a:buNone/>
            </a:pPr>
            <a:endParaRPr lang="pt-BR" sz="9600" dirty="0" smtClean="0"/>
          </a:p>
          <a:p>
            <a:pPr marL="0" indent="0" algn="just">
              <a:buNone/>
            </a:pPr>
            <a:endParaRPr lang="pt-BR" sz="9600" dirty="0" smtClean="0"/>
          </a:p>
          <a:p>
            <a:pPr marL="0" indent="0" algn="just">
              <a:buNone/>
            </a:pPr>
            <a:endParaRPr lang="pt-BR" sz="9600" dirty="0" smtClean="0"/>
          </a:p>
          <a:p>
            <a:pPr marL="0" indent="0" algn="just">
              <a:buNone/>
            </a:pPr>
            <a:endParaRPr lang="pt-BR" sz="9600" dirty="0" smtClean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Imagem 4" descr="Resultado de imagem para surpres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429000"/>
            <a:ext cx="547260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20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ETAPAS DO PLANEJAMENTO: 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COMPOSIÇAO DA EQUIPE DE PLANEJAMENTO DA CONTRATAÇÃO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277072"/>
          </a:xfrm>
        </p:spPr>
        <p:txBody>
          <a:bodyPr anchor="ctr">
            <a:normAutofit fontScale="47500" lnSpcReduction="20000"/>
          </a:bodyPr>
          <a:lstStyle/>
          <a:p>
            <a:pPr algn="just"/>
            <a:endParaRPr lang="pt-BR" sz="2800" dirty="0" smtClean="0"/>
          </a:p>
          <a:p>
            <a:pPr marL="0" indent="0" algn="just">
              <a:buNone/>
            </a:pPr>
            <a:r>
              <a:rPr lang="pt-BR" sz="9600" dirty="0" smtClean="0"/>
              <a:t> </a:t>
            </a:r>
          </a:p>
          <a:p>
            <a:pPr marL="0" indent="0" algn="ctr">
              <a:lnSpc>
                <a:spcPct val="120000"/>
              </a:lnSpc>
              <a:spcBef>
                <a:spcPts val="48"/>
              </a:spcBef>
              <a:spcAft>
                <a:spcPts val="0"/>
              </a:spcAft>
              <a:buNone/>
            </a:pPr>
            <a:endParaRPr lang="pt-BR" sz="8600" dirty="0" smtClean="0"/>
          </a:p>
          <a:p>
            <a:pPr marL="0" indent="0" algn="ctr">
              <a:lnSpc>
                <a:spcPct val="120000"/>
              </a:lnSpc>
              <a:spcBef>
                <a:spcPts val="48"/>
              </a:spcBef>
              <a:spcAft>
                <a:spcPts val="0"/>
              </a:spcAft>
              <a:buNone/>
            </a:pPr>
            <a:r>
              <a:rPr lang="pt-BR" sz="8600" dirty="0" smtClean="0"/>
              <a:t>DÚVIDA:</a:t>
            </a:r>
            <a:r>
              <a:rPr lang="pt-BR" sz="10900" dirty="0" smtClean="0"/>
              <a:t> </a:t>
            </a:r>
          </a:p>
          <a:p>
            <a:pPr marL="0" indent="0" algn="ctr">
              <a:lnSpc>
                <a:spcPct val="120000"/>
              </a:lnSpc>
              <a:spcBef>
                <a:spcPts val="48"/>
              </a:spcBef>
              <a:spcAft>
                <a:spcPts val="0"/>
              </a:spcAft>
              <a:buNone/>
            </a:pPr>
            <a:r>
              <a:rPr lang="pt-BR" sz="8700" dirty="0" smtClean="0"/>
              <a:t>Os servidores podem recusar a indicação?</a:t>
            </a:r>
          </a:p>
          <a:p>
            <a:pPr marL="0" indent="0" algn="just">
              <a:buNone/>
            </a:pPr>
            <a:endParaRPr lang="pt-BR" sz="9600" dirty="0" smtClean="0"/>
          </a:p>
          <a:p>
            <a:pPr marL="0" indent="0" algn="just">
              <a:buNone/>
            </a:pPr>
            <a:endParaRPr lang="pt-BR" sz="9600" dirty="0" smtClean="0"/>
          </a:p>
          <a:p>
            <a:pPr marL="0" indent="0" algn="just">
              <a:buNone/>
            </a:pPr>
            <a:endParaRPr lang="pt-BR" sz="9600" dirty="0" smtClean="0"/>
          </a:p>
          <a:p>
            <a:pPr marL="0" indent="0" algn="just">
              <a:buNone/>
            </a:pPr>
            <a:endParaRPr lang="pt-BR" sz="9600" dirty="0" smtClean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17032"/>
            <a:ext cx="6768752" cy="2232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ETAPAS DO PLANEJAMENTO: 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COMPOSIÇAO DA EQUIPE DE PLANEJAMENTO DA CONTRATAÇÃO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 fontScale="47500" lnSpcReduction="20000"/>
          </a:bodyPr>
          <a:lstStyle/>
          <a:p>
            <a:pPr algn="just"/>
            <a:endParaRPr lang="pt-BR" sz="2800" dirty="0" smtClean="0"/>
          </a:p>
          <a:p>
            <a:pPr marL="0" indent="0" algn="just">
              <a:buNone/>
            </a:pPr>
            <a:r>
              <a:rPr lang="pt-BR" sz="9600" dirty="0" smtClean="0"/>
              <a:t> </a:t>
            </a:r>
          </a:p>
          <a:p>
            <a:pPr marL="0" indent="0" algn="ctr">
              <a:buNone/>
            </a:pPr>
            <a:endParaRPr lang="pt-BR" sz="9600" dirty="0" smtClean="0"/>
          </a:p>
          <a:p>
            <a:pPr marL="0" indent="0" algn="ctr">
              <a:spcBef>
                <a:spcPts val="24"/>
              </a:spcBef>
              <a:spcAft>
                <a:spcPts val="0"/>
              </a:spcAft>
              <a:buNone/>
            </a:pPr>
            <a:r>
              <a:rPr lang="pt-BR" sz="12800" dirty="0" smtClean="0"/>
              <a:t>É irrecusável a indicação para gestor ou fiscal.</a:t>
            </a:r>
          </a:p>
          <a:p>
            <a:pPr marL="0" indent="0" algn="ctr">
              <a:spcBef>
                <a:spcPts val="24"/>
              </a:spcBef>
              <a:spcAft>
                <a:spcPts val="0"/>
              </a:spcAft>
              <a:buNone/>
            </a:pPr>
            <a:r>
              <a:rPr lang="pt-BR" sz="12800" dirty="0" smtClean="0"/>
              <a:t>Art</a:t>
            </a:r>
            <a:r>
              <a:rPr lang="pt-BR" sz="12800" dirty="0"/>
              <a:t>. </a:t>
            </a:r>
            <a:r>
              <a:rPr lang="pt-BR" sz="12800" dirty="0" smtClean="0"/>
              <a:t>43</a:t>
            </a:r>
            <a:endParaRPr lang="pt-BR" sz="12800" dirty="0"/>
          </a:p>
          <a:p>
            <a:pPr marL="0" indent="0" algn="just">
              <a:buNone/>
            </a:pPr>
            <a:endParaRPr lang="pt-BR" sz="9600" dirty="0" smtClean="0"/>
          </a:p>
          <a:p>
            <a:pPr marL="0" indent="0" algn="just">
              <a:buNone/>
            </a:pPr>
            <a:endParaRPr lang="pt-BR" sz="9600" dirty="0" smtClean="0"/>
          </a:p>
          <a:p>
            <a:pPr marL="0" indent="0" algn="just">
              <a:buNone/>
            </a:pPr>
            <a:endParaRPr lang="pt-BR" sz="9600" dirty="0" smtClean="0"/>
          </a:p>
          <a:p>
            <a:pPr marL="0" indent="0" algn="just">
              <a:buNone/>
            </a:pPr>
            <a:endParaRPr lang="pt-BR" sz="9600" dirty="0" smtClean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89040"/>
            <a:ext cx="6336704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71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ETAPAS DO PLANEJAMENTO: </a:t>
            </a:r>
            <a:br>
              <a:rPr lang="pt-BR" dirty="0" smtClean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COMPOSIÇAO DA EQUIPE DE PLANEJAMENTO DA CONTRATAÇÃO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 fontScale="47500" lnSpcReduction="20000"/>
          </a:bodyPr>
          <a:lstStyle/>
          <a:p>
            <a:pPr algn="just"/>
            <a:endParaRPr lang="pt-BR" sz="2800" dirty="0" smtClean="0"/>
          </a:p>
          <a:p>
            <a:pPr marL="0" indent="0" algn="just">
              <a:buNone/>
            </a:pPr>
            <a:r>
              <a:rPr lang="pt-BR" sz="9600" dirty="0" smtClean="0"/>
              <a:t> </a:t>
            </a:r>
          </a:p>
          <a:p>
            <a:pPr marL="0" indent="0" algn="ctr">
              <a:buNone/>
            </a:pPr>
            <a:endParaRPr lang="pt-BR" sz="9600" dirty="0" smtClean="0"/>
          </a:p>
          <a:p>
            <a:pPr marL="0" indent="0" algn="ctr">
              <a:buNone/>
            </a:pPr>
            <a:r>
              <a:rPr lang="pt-BR" sz="12800" dirty="0" smtClean="0"/>
              <a:t>Por não ser ordem ilegal, a indicação é irrecusável.</a:t>
            </a:r>
          </a:p>
          <a:p>
            <a:pPr marL="0" indent="0" algn="ctr">
              <a:buNone/>
            </a:pPr>
            <a:endParaRPr lang="pt-BR" sz="12800" dirty="0"/>
          </a:p>
          <a:p>
            <a:pPr marL="0" indent="0" algn="just">
              <a:buNone/>
            </a:pPr>
            <a:endParaRPr lang="pt-BR" sz="9600" dirty="0" smtClean="0"/>
          </a:p>
          <a:p>
            <a:pPr marL="0" indent="0" algn="just">
              <a:buNone/>
            </a:pPr>
            <a:endParaRPr lang="pt-BR" sz="9600" dirty="0" smtClean="0"/>
          </a:p>
          <a:p>
            <a:pPr marL="0" indent="0" algn="just">
              <a:buNone/>
            </a:pPr>
            <a:endParaRPr lang="pt-BR" sz="9600" dirty="0" smtClean="0"/>
          </a:p>
          <a:p>
            <a:pPr marL="0" indent="0" algn="just">
              <a:buNone/>
            </a:pPr>
            <a:endParaRPr lang="pt-BR" sz="9600" dirty="0" smtClean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40968"/>
            <a:ext cx="6480720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44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DEVER DE CAPACITAR OS SERVIDORES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pt-BR" sz="3200" dirty="0" smtClean="0"/>
              <a:t>Caso o servidor não se sinta apto, deve a Administração providenciar a sua capacitação</a:t>
            </a:r>
          </a:p>
          <a:p>
            <a:pPr algn="ctr">
              <a:buNone/>
            </a:pPr>
            <a:r>
              <a:rPr lang="pt-BR" sz="2800" dirty="0" smtClean="0"/>
              <a:t>(art. 43, parágrafo único) </a:t>
            </a:r>
          </a:p>
          <a:p>
            <a:pPr algn="ctr">
              <a:buNone/>
            </a:pPr>
            <a:endParaRPr lang="pt-BR" dirty="0"/>
          </a:p>
        </p:txBody>
      </p:sp>
      <p:pic>
        <p:nvPicPr>
          <p:cNvPr id="4" name="irc_mi" descr="Resultado de imagem para capacitaçã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501008"/>
            <a:ext cx="496855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ESTUDOS PRELIMINARES</a:t>
            </a:r>
            <a:br>
              <a:rPr lang="pt-BR" dirty="0" smtClean="0">
                <a:solidFill>
                  <a:schemeClr val="tx2"/>
                </a:solidFill>
              </a:rPr>
            </a:b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endParaRPr lang="pt-BR" sz="2800" dirty="0" smtClean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 smtClean="0"/>
              <a:t>É chegada a hora de resolver o problema apresentado na demanda.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pt-BR" sz="3600" dirty="0" smtClean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pt-BR" sz="3600" dirty="0" smtClean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pt-BR" sz="9600" dirty="0" smtClean="0"/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52936"/>
            <a:ext cx="5832648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44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 smtClean="0">
                <a:solidFill>
                  <a:srgbClr val="DC9E1F"/>
                </a:solidFill>
              </a:rPr>
              <a:t>PRINCIPAis</a:t>
            </a:r>
            <a:r>
              <a:rPr lang="en-US" dirty="0" smtClean="0">
                <a:solidFill>
                  <a:srgbClr val="DC9E1F"/>
                </a:solidFill>
              </a:rPr>
              <a:t> FUNÇÕES DA EQUIPE DE PLANEJAMENTO</a:t>
            </a:r>
            <a:endParaRPr lang="en-US" dirty="0">
              <a:solidFill>
                <a:srgbClr val="DC9E1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340768"/>
            <a:ext cx="7924800" cy="4374232"/>
          </a:xfrm>
        </p:spPr>
        <p:txBody>
          <a:bodyPr/>
          <a:lstStyle/>
          <a:p>
            <a:pPr marL="742950" indent="-742950" algn="just">
              <a:spcAft>
                <a:spcPts val="0"/>
              </a:spcAft>
              <a:buAutoNum type="arabicPeriod"/>
            </a:pPr>
            <a:r>
              <a:rPr lang="pt-BR" sz="3600" b="1" dirty="0" smtClean="0"/>
              <a:t>Documentar </a:t>
            </a:r>
            <a:r>
              <a:rPr lang="pt-BR" sz="3600" b="1" dirty="0"/>
              <a:t>e provar as </a:t>
            </a:r>
            <a:r>
              <a:rPr lang="pt-BR" sz="3600" b="1" dirty="0" smtClean="0"/>
              <a:t>necessidades</a:t>
            </a:r>
          </a:p>
          <a:p>
            <a:pPr marL="742950" indent="-742950" algn="just">
              <a:spcAft>
                <a:spcPts val="0"/>
              </a:spcAft>
              <a:buAutoNum type="arabicPeriod"/>
            </a:pPr>
            <a:r>
              <a:rPr lang="pt-BR" sz="3600" b="1" dirty="0"/>
              <a:t>T</a:t>
            </a:r>
            <a:r>
              <a:rPr lang="pt-BR" sz="3600" b="1" dirty="0" smtClean="0"/>
              <a:t>raduzi</a:t>
            </a:r>
            <a:r>
              <a:rPr lang="pt-BR" sz="3600" b="1" dirty="0"/>
              <a:t>-las em uma </a:t>
            </a:r>
            <a:r>
              <a:rPr lang="pt-BR" sz="3600" b="1" dirty="0" smtClean="0"/>
              <a:t>demanda</a:t>
            </a:r>
          </a:p>
          <a:p>
            <a:pPr marL="742950" indent="-742950" algn="just">
              <a:spcAft>
                <a:spcPts val="0"/>
              </a:spcAft>
              <a:buAutoNum type="arabicPeriod"/>
            </a:pPr>
            <a:r>
              <a:rPr lang="pt-BR" sz="3600" b="1" dirty="0"/>
              <a:t>E</a:t>
            </a:r>
            <a:r>
              <a:rPr lang="pt-BR" sz="3600" b="1" dirty="0" smtClean="0"/>
              <a:t>ncontrar </a:t>
            </a:r>
            <a:r>
              <a:rPr lang="pt-BR" sz="3600" b="1" dirty="0"/>
              <a:t>no mercado a solução que melhor </a:t>
            </a:r>
            <a:r>
              <a:rPr lang="pt-BR" sz="3600" b="1" dirty="0" smtClean="0"/>
              <a:t>satisfaça as necessidades.</a:t>
            </a:r>
            <a:endParaRPr lang="pt-BR" sz="3600" b="1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89040"/>
            <a:ext cx="7416824" cy="2570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561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DC9E1F"/>
                </a:solidFill>
              </a:rPr>
              <a:t>RESPONSABILIDADE NA MELHOR SOLUÇÃO</a:t>
            </a:r>
            <a:endParaRPr lang="en-US" dirty="0">
              <a:solidFill>
                <a:srgbClr val="DC9E1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3600" b="1" dirty="0"/>
              <a:t>Declarar viável uma contratação requer pesquisa, provas e comparativo fidedigno de que, naquele momento, a melhor escolha era aquela solução, e não, outra.</a:t>
            </a:r>
            <a:br>
              <a:rPr lang="pt-BR" sz="3600" b="1" dirty="0"/>
            </a:br>
            <a:endParaRPr lang="pt-BR" sz="3600" b="1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33056"/>
            <a:ext cx="6840760" cy="249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6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 smtClean="0">
                <a:solidFill>
                  <a:schemeClr val="tx2"/>
                </a:solidFill>
              </a:rPr>
              <a:t>FORMA DE CONTAGEM DE PRAZO DE INÍCIO DE VIGÊNCIA</a:t>
            </a:r>
            <a:endParaRPr lang="pt-BR" sz="3200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 fontScale="32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600" b="1" dirty="0" smtClean="0"/>
              <a:t>LEI COMPLEMENTAR 95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6000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600" b="1" dirty="0" smtClean="0"/>
              <a:t>A contagem do prazo da </a:t>
            </a:r>
            <a:r>
              <a:rPr lang="pt-BR" sz="8600" b="1" u="sng" dirty="0" err="1" smtClean="0"/>
              <a:t>vacatio</a:t>
            </a:r>
            <a:r>
              <a:rPr lang="pt-BR" sz="8600" b="1" u="sng" dirty="0" smtClean="0"/>
              <a:t> legis</a:t>
            </a:r>
            <a:r>
              <a:rPr lang="pt-BR" sz="8600" b="1" dirty="0" smtClean="0"/>
              <a:t> é em dias corridos, com inclusão do de começo e inclusão do de encerramento, computados sábados, domingos e feriados</a:t>
            </a:r>
            <a:endParaRPr lang="pt-BR" sz="111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pt-BR" sz="7200" b="1" dirty="0"/>
          </a:p>
          <a:p>
            <a:pPr algn="just"/>
            <a:endParaRPr lang="pt-BR" sz="3600" dirty="0"/>
          </a:p>
          <a:p>
            <a:pPr marL="0" indent="0" algn="just">
              <a:buNone/>
            </a:pPr>
            <a:endParaRPr lang="pt-BR" sz="3300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911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rgbClr val="DC9E1F"/>
                </a:solidFill>
              </a:rPr>
              <a:t>diretrizes gerais para a elaboração dos Estudos Preliminares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 fontScale="25000" lnSpcReduction="20000"/>
          </a:bodyPr>
          <a:lstStyle/>
          <a:p>
            <a:pPr marL="0" indent="0" algn="ctr">
              <a:buNone/>
            </a:pPr>
            <a:endParaRPr lang="pt-BR" sz="6000" dirty="0" smtClean="0"/>
          </a:p>
          <a:p>
            <a:pPr marL="0" indent="0" algn="ctr">
              <a:buNone/>
            </a:pPr>
            <a:r>
              <a:rPr lang="pt-BR" sz="14400" dirty="0" smtClean="0"/>
              <a:t>ANEXO III ITEM </a:t>
            </a:r>
            <a:r>
              <a:rPr lang="pt-BR" sz="14400" dirty="0"/>
              <a:t>2 </a:t>
            </a:r>
            <a:r>
              <a:rPr lang="pt-BR" sz="14400" dirty="0" smtClean="0"/>
              <a:t>a – IN 05</a:t>
            </a:r>
            <a:endParaRPr lang="pt-BR" sz="14400" dirty="0"/>
          </a:p>
          <a:p>
            <a:pPr marL="0" indent="0" algn="ctr">
              <a:buNone/>
            </a:pPr>
            <a:r>
              <a:rPr lang="pt-BR" sz="14400" dirty="0" smtClean="0"/>
              <a:t>Listar </a:t>
            </a:r>
            <a:r>
              <a:rPr lang="pt-BR" sz="14400" dirty="0"/>
              <a:t>e examinar os normativos que disciplinam os serviços a </a:t>
            </a:r>
            <a:r>
              <a:rPr lang="pt-BR" sz="14400" dirty="0" smtClean="0"/>
              <a:t>serem contratados</a:t>
            </a:r>
            <a:endParaRPr lang="pt-BR" sz="152800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800" b="1" dirty="0" smtClean="0"/>
              <a:t> </a:t>
            </a:r>
            <a:endParaRPr lang="pt-BR" sz="14400" b="1" dirty="0" smtClean="0"/>
          </a:p>
          <a:p>
            <a:pPr marL="0" indent="0" algn="ctr">
              <a:buNone/>
            </a:pPr>
            <a:endParaRPr lang="pt-BR" sz="11200" dirty="0"/>
          </a:p>
          <a:p>
            <a:pPr marL="0" indent="0">
              <a:buNone/>
            </a:pPr>
            <a:endParaRPr lang="pt-BR" sz="11200" dirty="0" smtClean="0"/>
          </a:p>
          <a:p>
            <a:pPr algn="just"/>
            <a:endParaRPr lang="pt-BR" sz="2800" dirty="0" smtClean="0"/>
          </a:p>
          <a:p>
            <a:pPr marL="0" indent="0" algn="just">
              <a:buNone/>
            </a:pPr>
            <a:r>
              <a:rPr lang="pt-BR" sz="9600" dirty="0" smtClean="0"/>
              <a:t> </a:t>
            </a:r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73016"/>
            <a:ext cx="6624736" cy="259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1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rgbClr val="DC9E1F"/>
                </a:solidFill>
              </a:rPr>
              <a:t>diretrizes gerais para a elaboração dos Estudos Preliminares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09600" y="1412776"/>
            <a:ext cx="7924800" cy="4302224"/>
          </a:xfrm>
        </p:spPr>
        <p:txBody>
          <a:bodyPr anchor="ctr">
            <a:normAutofit fontScale="25000" lnSpcReduction="20000"/>
          </a:bodyPr>
          <a:lstStyle/>
          <a:p>
            <a:pPr marL="0" indent="0" algn="ctr">
              <a:buNone/>
            </a:pPr>
            <a:r>
              <a:rPr lang="pt-BR" sz="14400" dirty="0" smtClean="0"/>
              <a:t>ANEXO III ITEM </a:t>
            </a:r>
            <a:r>
              <a:rPr lang="pt-BR" sz="14400" dirty="0"/>
              <a:t>2 </a:t>
            </a:r>
            <a:r>
              <a:rPr lang="pt-BR" sz="14400" dirty="0" smtClean="0"/>
              <a:t>b – IN 05</a:t>
            </a:r>
            <a:endParaRPr lang="pt-BR" sz="14400" dirty="0"/>
          </a:p>
          <a:p>
            <a:pPr marL="0" indent="0" algn="ctr">
              <a:buNone/>
            </a:pPr>
            <a:r>
              <a:rPr lang="pt-BR" sz="11200" dirty="0"/>
              <a:t>  </a:t>
            </a:r>
            <a:r>
              <a:rPr lang="pt-BR" sz="11200" dirty="0" smtClean="0"/>
              <a:t>Analisar os acertos e erros das contratações anteriores</a:t>
            </a:r>
            <a:endParaRPr lang="pt-BR" sz="112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800" b="1" dirty="0" smtClean="0"/>
              <a:t> </a:t>
            </a:r>
            <a:endParaRPr lang="pt-BR" sz="14400" b="1" dirty="0" smtClean="0"/>
          </a:p>
          <a:p>
            <a:pPr marL="0" indent="0" algn="ctr">
              <a:buNone/>
            </a:pPr>
            <a:endParaRPr lang="pt-BR" sz="11200" dirty="0"/>
          </a:p>
          <a:p>
            <a:pPr marL="0" indent="0">
              <a:buNone/>
            </a:pPr>
            <a:endParaRPr lang="pt-BR" sz="11200" dirty="0" smtClean="0"/>
          </a:p>
          <a:p>
            <a:pPr algn="just"/>
            <a:endParaRPr lang="pt-BR" sz="2800" dirty="0" smtClean="0"/>
          </a:p>
          <a:p>
            <a:pPr marL="0" indent="0" algn="just">
              <a:buNone/>
            </a:pPr>
            <a:r>
              <a:rPr lang="pt-BR" sz="9600" dirty="0" smtClean="0"/>
              <a:t> </a:t>
            </a:r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40968"/>
            <a:ext cx="6840760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1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mtClean="0">
                <a:solidFill>
                  <a:srgbClr val="DC9E1F"/>
                </a:solidFill>
              </a:rPr>
              <a:t>diretrizes </a:t>
            </a:r>
            <a:r>
              <a:rPr lang="pt-BR" dirty="0">
                <a:solidFill>
                  <a:srgbClr val="DC9E1F"/>
                </a:solidFill>
              </a:rPr>
              <a:t>gerais para a elaboração dos Estudos Preliminares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09600" y="1412776"/>
            <a:ext cx="7924800" cy="4302224"/>
          </a:xfrm>
        </p:spPr>
        <p:txBody>
          <a:bodyPr anchor="ctr">
            <a:normAutofit fontScale="25000" lnSpcReduction="20000"/>
          </a:bodyPr>
          <a:lstStyle/>
          <a:p>
            <a:pPr marL="0" indent="0" algn="ctr">
              <a:buNone/>
            </a:pPr>
            <a:r>
              <a:rPr lang="pt-BR" sz="14400" dirty="0" smtClean="0"/>
              <a:t>ANEXO III ITEM </a:t>
            </a:r>
            <a:r>
              <a:rPr lang="pt-BR" sz="14400" dirty="0"/>
              <a:t>2 </a:t>
            </a:r>
            <a:r>
              <a:rPr lang="pt-BR" sz="14400" dirty="0" smtClean="0"/>
              <a:t>c – IN 05</a:t>
            </a:r>
            <a:endParaRPr lang="pt-BR" sz="14400" dirty="0"/>
          </a:p>
          <a:p>
            <a:pPr marL="0" indent="0" algn="ctr">
              <a:buNone/>
            </a:pPr>
            <a:r>
              <a:rPr lang="pt-BR" sz="11200" dirty="0"/>
              <a:t>  </a:t>
            </a:r>
            <a:r>
              <a:rPr lang="pt-BR" sz="11200" dirty="0" smtClean="0"/>
              <a:t>Avaliar a necessidade de classificar os estudos, conforme a LAI</a:t>
            </a:r>
            <a:endParaRPr lang="pt-BR" sz="112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800" b="1" dirty="0" smtClean="0"/>
              <a:t> </a:t>
            </a:r>
            <a:endParaRPr lang="pt-BR" sz="14400" b="1" dirty="0" smtClean="0"/>
          </a:p>
          <a:p>
            <a:pPr marL="0" indent="0" algn="ctr">
              <a:buNone/>
            </a:pPr>
            <a:endParaRPr lang="pt-BR" sz="11200" dirty="0"/>
          </a:p>
          <a:p>
            <a:pPr marL="0" indent="0">
              <a:buNone/>
            </a:pPr>
            <a:endParaRPr lang="pt-BR" sz="11200" dirty="0" smtClean="0"/>
          </a:p>
          <a:p>
            <a:pPr algn="just"/>
            <a:endParaRPr lang="pt-BR" sz="2800" dirty="0" smtClean="0"/>
          </a:p>
          <a:p>
            <a:pPr marL="0" indent="0" algn="just">
              <a:buNone/>
            </a:pPr>
            <a:r>
              <a:rPr lang="pt-BR" sz="9600" dirty="0" smtClean="0"/>
              <a:t> </a:t>
            </a:r>
          </a:p>
          <a:p>
            <a:pPr algn="just"/>
            <a:endParaRPr lang="pt-BR" sz="2800" dirty="0"/>
          </a:p>
          <a:p>
            <a:pPr algn="just"/>
            <a:endParaRPr lang="pt-BR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36700" y="347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068960"/>
            <a:ext cx="6552728" cy="30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57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4800" cy="648072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tx2"/>
                </a:solidFill>
              </a:rPr>
              <a:t>CONTEÚDO DOS ESTUDOS </a:t>
            </a:r>
            <a:r>
              <a:rPr lang="pt-BR" dirty="0" smtClean="0">
                <a:solidFill>
                  <a:schemeClr val="tx2"/>
                </a:solidFill>
              </a:rPr>
              <a:t>PRELIMINARES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 fontScale="40000" lnSpcReduction="20000"/>
          </a:bodyPr>
          <a:lstStyle/>
          <a:p>
            <a:pPr marL="0" indent="0" algn="just">
              <a:buNone/>
            </a:pPr>
            <a:endParaRPr lang="pt-BR" sz="11200" dirty="0" smtClean="0"/>
          </a:p>
          <a:p>
            <a:pPr algn="just"/>
            <a:endParaRPr lang="pt-BR" sz="4800" dirty="0" smtClean="0"/>
          </a:p>
          <a:p>
            <a:pPr algn="just"/>
            <a:endParaRPr lang="pt-BR" sz="4800" dirty="0"/>
          </a:p>
          <a:p>
            <a:pPr marL="0" indent="0" algn="just">
              <a:buNone/>
            </a:pPr>
            <a:endParaRPr lang="pt-BR" sz="11200" dirty="0"/>
          </a:p>
          <a:p>
            <a:pPr algn="just"/>
            <a:endParaRPr lang="pt-BR" sz="4800" dirty="0"/>
          </a:p>
          <a:p>
            <a:pPr algn="just"/>
            <a:endParaRPr lang="pt-BR" sz="4800" dirty="0" smtClean="0"/>
          </a:p>
          <a:p>
            <a:endParaRPr lang="pt-BR" sz="4800" dirty="0"/>
          </a:p>
          <a:p>
            <a:pPr algn="just"/>
            <a:endParaRPr lang="pt-BR" sz="4800" dirty="0"/>
          </a:p>
          <a:p>
            <a:pPr marL="0" indent="0" algn="just">
              <a:buNone/>
            </a:pPr>
            <a:r>
              <a:rPr lang="pt-BR" sz="4800" dirty="0" smtClean="0"/>
              <a:t> </a:t>
            </a:r>
            <a:endParaRPr lang="pt-BR" sz="4800" dirty="0"/>
          </a:p>
          <a:p>
            <a:pPr marL="0" indent="0" algn="just">
              <a:buNone/>
            </a:pPr>
            <a:endParaRPr lang="pt-BR" sz="4800" dirty="0"/>
          </a:p>
        </p:txBody>
      </p:sp>
      <p:sp>
        <p:nvSpPr>
          <p:cNvPr id="4" name="Rounded Rectangle 3"/>
          <p:cNvSpPr/>
          <p:nvPr/>
        </p:nvSpPr>
        <p:spPr>
          <a:xfrm>
            <a:off x="1331640" y="1052736"/>
            <a:ext cx="3024336" cy="576064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ELEMENTOS </a:t>
            </a:r>
          </a:p>
          <a:p>
            <a:pPr algn="ctr"/>
            <a:r>
              <a:rPr lang="en-US" dirty="0" smtClean="0"/>
              <a:t>OBRIGATÓRIOS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716016" y="1052736"/>
            <a:ext cx="3024336" cy="576064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ELEMENTOS </a:t>
            </a:r>
          </a:p>
          <a:p>
            <a:pPr algn="ctr"/>
            <a:r>
              <a:rPr lang="en-US" dirty="0" smtClean="0"/>
              <a:t>FACULTATIVOS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99992" y="1412776"/>
            <a:ext cx="72008" cy="45365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331640" y="1700808"/>
            <a:ext cx="3024336" cy="720080"/>
          </a:xfrm>
          <a:prstGeom prst="roundRect">
            <a:avLst/>
          </a:prstGeom>
          <a:solidFill>
            <a:srgbClr val="5F0D1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Necessidade</a:t>
            </a:r>
            <a:r>
              <a:rPr lang="en-US" dirty="0" smtClean="0"/>
              <a:t> da </a:t>
            </a:r>
            <a:r>
              <a:rPr lang="en-US" dirty="0" err="1" smtClean="0"/>
              <a:t>contratação</a:t>
            </a:r>
            <a:endParaRPr lang="en-US" dirty="0" smtClean="0"/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quê</a:t>
            </a:r>
            <a:r>
              <a:rPr lang="en-US" dirty="0" smtClean="0"/>
              <a:t>?)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331640" y="2492896"/>
            <a:ext cx="3024336" cy="720080"/>
          </a:xfrm>
          <a:prstGeom prst="roundRect">
            <a:avLst/>
          </a:prstGeom>
          <a:solidFill>
            <a:srgbClr val="5F0D1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Estimativa</a:t>
            </a:r>
            <a:r>
              <a:rPr lang="en-US" dirty="0" smtClean="0"/>
              <a:t> das </a:t>
            </a:r>
            <a:r>
              <a:rPr lang="en-US" dirty="0" err="1" smtClean="0"/>
              <a:t>quantidades</a:t>
            </a:r>
            <a:endParaRPr lang="en-US" dirty="0" smtClean="0"/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quanto</a:t>
            </a:r>
            <a:r>
              <a:rPr lang="en-US" dirty="0" smtClean="0"/>
              <a:t>?)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331640" y="3284984"/>
            <a:ext cx="3024336" cy="792088"/>
          </a:xfrm>
          <a:prstGeom prst="roundRect">
            <a:avLst/>
          </a:prstGeom>
          <a:solidFill>
            <a:srgbClr val="5F0D1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Estimativas</a:t>
            </a:r>
            <a:r>
              <a:rPr lang="en-US" dirty="0" smtClean="0"/>
              <a:t> de </a:t>
            </a:r>
            <a:r>
              <a:rPr lang="en-US" dirty="0" err="1" smtClean="0"/>
              <a:t>preços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preços</a:t>
            </a:r>
            <a:r>
              <a:rPr lang="en-US" dirty="0" smtClean="0"/>
              <a:t> </a:t>
            </a:r>
            <a:r>
              <a:rPr lang="en-US" dirty="0" err="1" smtClean="0"/>
              <a:t>referenciais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quanto</a:t>
            </a:r>
            <a:r>
              <a:rPr lang="en-US" dirty="0" smtClean="0"/>
              <a:t>?)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331640" y="4149080"/>
            <a:ext cx="3024336" cy="864096"/>
          </a:xfrm>
          <a:prstGeom prst="roundRect">
            <a:avLst/>
          </a:prstGeom>
          <a:solidFill>
            <a:srgbClr val="5F0D1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Justificativas</a:t>
            </a:r>
            <a:r>
              <a:rPr lang="en-US" dirty="0" smtClean="0"/>
              <a:t> para o </a:t>
            </a:r>
            <a:r>
              <a:rPr lang="en-US" dirty="0" err="1" smtClean="0"/>
              <a:t>parcelamento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como</a:t>
            </a:r>
            <a:r>
              <a:rPr lang="en-US" dirty="0" smtClean="0"/>
              <a:t>?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?)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1331640" y="5085184"/>
            <a:ext cx="3024336" cy="864096"/>
          </a:xfrm>
          <a:prstGeom prst="roundRect">
            <a:avLst/>
          </a:prstGeom>
          <a:solidFill>
            <a:srgbClr val="5F0D1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Declaração</a:t>
            </a:r>
            <a:r>
              <a:rPr lang="en-US" dirty="0" smtClean="0"/>
              <a:t> da </a:t>
            </a:r>
            <a:r>
              <a:rPr lang="en-US" dirty="0" err="1" smtClean="0"/>
              <a:t>viabilidade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da </a:t>
            </a:r>
            <a:r>
              <a:rPr lang="en-US" dirty="0" err="1" smtClean="0"/>
              <a:t>contratação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conclusão</a:t>
            </a:r>
            <a:r>
              <a:rPr lang="en-US" dirty="0" smtClean="0"/>
              <a:t> do </a:t>
            </a:r>
            <a:r>
              <a:rPr lang="en-US" dirty="0" err="1" smtClean="0"/>
              <a:t>estudo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4716016" y="1700808"/>
            <a:ext cx="3024336" cy="648072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sz="1600" dirty="0" err="1" smtClean="0"/>
              <a:t>Referência</a:t>
            </a:r>
            <a:r>
              <a:rPr lang="en-US" sz="1600" dirty="0" smtClean="0"/>
              <a:t> a outros </a:t>
            </a:r>
            <a:r>
              <a:rPr lang="en-US" sz="1600" dirty="0" err="1" smtClean="0"/>
              <a:t>instrumentos</a:t>
            </a:r>
            <a:r>
              <a:rPr lang="en-US" sz="1600" dirty="0" smtClean="0"/>
              <a:t> de </a:t>
            </a:r>
            <a:r>
              <a:rPr lang="en-US" sz="1600" dirty="0" err="1" smtClean="0"/>
              <a:t>planejamento</a:t>
            </a:r>
            <a:r>
              <a:rPr lang="en-US" sz="1600" dirty="0" smtClean="0"/>
              <a:t> (</a:t>
            </a:r>
            <a:r>
              <a:rPr lang="en-US" sz="1600" dirty="0" err="1" smtClean="0"/>
              <a:t>por</a:t>
            </a:r>
            <a:r>
              <a:rPr lang="en-US" sz="1600" dirty="0" smtClean="0"/>
              <a:t> </a:t>
            </a:r>
            <a:r>
              <a:rPr lang="en-US" sz="1600" dirty="0" err="1" smtClean="0"/>
              <a:t>quê</a:t>
            </a:r>
            <a:r>
              <a:rPr lang="en-US" sz="1600" dirty="0" smtClean="0"/>
              <a:t>?)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716016" y="2420888"/>
            <a:ext cx="3024336" cy="720080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Requisitos</a:t>
            </a:r>
            <a:r>
              <a:rPr lang="en-US" dirty="0" smtClean="0"/>
              <a:t> da </a:t>
            </a:r>
            <a:r>
              <a:rPr lang="en-US" dirty="0" err="1" smtClean="0"/>
              <a:t>contratação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(o </a:t>
            </a:r>
            <a:r>
              <a:rPr lang="en-US" dirty="0" err="1" smtClean="0"/>
              <a:t>que</a:t>
            </a:r>
            <a:r>
              <a:rPr lang="en-US" dirty="0" smtClean="0"/>
              <a:t>? </a:t>
            </a:r>
            <a:r>
              <a:rPr lang="en-US" dirty="0" err="1" smtClean="0"/>
              <a:t>como</a:t>
            </a:r>
            <a:r>
              <a:rPr lang="en-US" dirty="0" smtClean="0"/>
              <a:t>? </a:t>
            </a:r>
            <a:r>
              <a:rPr lang="en-US" dirty="0" err="1" smtClean="0"/>
              <a:t>quando</a:t>
            </a:r>
            <a:r>
              <a:rPr lang="en-US" dirty="0" smtClean="0"/>
              <a:t>?)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716016" y="3212976"/>
            <a:ext cx="3024336" cy="576064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Levantamento</a:t>
            </a:r>
            <a:r>
              <a:rPr lang="en-US" dirty="0" smtClean="0"/>
              <a:t> de </a:t>
            </a:r>
            <a:r>
              <a:rPr lang="en-US" dirty="0" err="1" smtClean="0"/>
              <a:t>mercado</a:t>
            </a:r>
            <a:r>
              <a:rPr lang="en-US" dirty="0" smtClean="0"/>
              <a:t> (</a:t>
            </a:r>
            <a:r>
              <a:rPr lang="en-US" dirty="0" err="1" smtClean="0"/>
              <a:t>como</a:t>
            </a:r>
            <a:r>
              <a:rPr lang="en-US" dirty="0" smtClean="0"/>
              <a:t>?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quê</a:t>
            </a:r>
            <a:r>
              <a:rPr lang="en-US" dirty="0" smtClean="0"/>
              <a:t>? </a:t>
            </a:r>
            <a:r>
              <a:rPr lang="en-US" dirty="0" err="1" smtClean="0"/>
              <a:t>quanto</a:t>
            </a:r>
            <a:r>
              <a:rPr lang="en-US" dirty="0" smtClean="0"/>
              <a:t>?)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716016" y="3861048"/>
            <a:ext cx="3024336" cy="576064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Descrição</a:t>
            </a:r>
            <a:r>
              <a:rPr lang="en-US" dirty="0" smtClean="0"/>
              <a:t> da </a:t>
            </a:r>
            <a:r>
              <a:rPr lang="en-US" dirty="0" err="1" smtClean="0"/>
              <a:t>solução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um </a:t>
            </a:r>
            <a:r>
              <a:rPr lang="en-US" dirty="0" err="1" smtClean="0"/>
              <a:t>todo</a:t>
            </a:r>
            <a:r>
              <a:rPr lang="en-US" dirty="0" smtClean="0"/>
              <a:t> (o </a:t>
            </a:r>
            <a:r>
              <a:rPr lang="en-US" dirty="0" err="1" smtClean="0"/>
              <a:t>que</a:t>
            </a:r>
            <a:r>
              <a:rPr lang="en-US" dirty="0" smtClean="0"/>
              <a:t>?)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716016" y="4509120"/>
            <a:ext cx="3024336" cy="576064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Demonstrativo</a:t>
            </a:r>
            <a:r>
              <a:rPr lang="en-US" dirty="0" smtClean="0"/>
              <a:t> dos </a:t>
            </a:r>
            <a:r>
              <a:rPr lang="en-US" dirty="0" err="1" smtClean="0"/>
              <a:t>resultados</a:t>
            </a:r>
            <a:r>
              <a:rPr lang="en-US" dirty="0" smtClean="0"/>
              <a:t> </a:t>
            </a:r>
            <a:r>
              <a:rPr lang="en-US" dirty="0" err="1" smtClean="0"/>
              <a:t>pretendidos</a:t>
            </a:r>
            <a:r>
              <a:rPr lang="en-US" dirty="0" smtClean="0"/>
              <a:t> (o </a:t>
            </a:r>
            <a:r>
              <a:rPr lang="en-US" dirty="0" err="1" smtClean="0"/>
              <a:t>que</a:t>
            </a:r>
            <a:r>
              <a:rPr lang="en-US" dirty="0" smtClean="0"/>
              <a:t>? </a:t>
            </a:r>
            <a:r>
              <a:rPr lang="en-US" dirty="0" err="1" smtClean="0"/>
              <a:t>como</a:t>
            </a:r>
            <a:r>
              <a:rPr lang="en-US" dirty="0" smtClean="0"/>
              <a:t>?)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4716016" y="5157192"/>
            <a:ext cx="3024336" cy="720080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Providências</a:t>
            </a:r>
            <a:r>
              <a:rPr lang="en-US" sz="1600" dirty="0" smtClean="0"/>
              <a:t> para </a:t>
            </a:r>
            <a:r>
              <a:rPr lang="en-US" sz="1600" dirty="0" err="1" smtClean="0"/>
              <a:t>adequação</a:t>
            </a:r>
            <a:r>
              <a:rPr lang="en-US" sz="1600" dirty="0" smtClean="0"/>
              <a:t> do </a:t>
            </a:r>
            <a:r>
              <a:rPr lang="en-US" sz="1600" dirty="0" err="1" smtClean="0"/>
              <a:t>ambiente</a:t>
            </a:r>
            <a:r>
              <a:rPr lang="en-US" sz="1600" dirty="0" smtClean="0"/>
              <a:t> do </a:t>
            </a:r>
            <a:r>
              <a:rPr lang="en-US" sz="1600" dirty="0" err="1" smtClean="0"/>
              <a:t>órgão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 smtClean="0"/>
              <a:t>como</a:t>
            </a:r>
            <a:r>
              <a:rPr lang="en-US" sz="1600" dirty="0"/>
              <a:t>?</a:t>
            </a:r>
            <a:r>
              <a:rPr lang="en-US" sz="1600" dirty="0" smtClean="0"/>
              <a:t> </a:t>
            </a:r>
            <a:r>
              <a:rPr lang="en-US" sz="1600" dirty="0" err="1" smtClean="0"/>
              <a:t>onde</a:t>
            </a:r>
            <a:r>
              <a:rPr lang="en-US" sz="1600" dirty="0"/>
              <a:t>?)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16016" y="5949280"/>
            <a:ext cx="3024336" cy="576064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Contratações</a:t>
            </a:r>
            <a:r>
              <a:rPr lang="en-US" dirty="0" smtClean="0"/>
              <a:t> </a:t>
            </a:r>
            <a:r>
              <a:rPr lang="en-US" dirty="0" err="1" smtClean="0"/>
              <a:t>correlatas</a:t>
            </a:r>
            <a:r>
              <a:rPr lang="en-US" dirty="0" smtClean="0"/>
              <a:t> (</a:t>
            </a:r>
            <a:r>
              <a:rPr lang="en-US" dirty="0" err="1" smtClean="0"/>
              <a:t>como</a:t>
            </a:r>
            <a:r>
              <a:rPr lang="en-US" dirty="0" smtClean="0"/>
              <a:t>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27584" y="1484784"/>
            <a:ext cx="3600400" cy="1828800"/>
          </a:xfrm>
          <a:prstGeom prst="roundRect">
            <a:avLst/>
          </a:prstGeom>
          <a:solidFill>
            <a:srgbClr val="5F0D1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sz="3200" dirty="0" err="1" smtClean="0"/>
              <a:t>Necessidade</a:t>
            </a:r>
            <a:r>
              <a:rPr lang="en-US" sz="3200" dirty="0" smtClean="0"/>
              <a:t> da </a:t>
            </a:r>
            <a:r>
              <a:rPr lang="en-US" sz="3200" dirty="0" err="1" smtClean="0"/>
              <a:t>contratação</a:t>
            </a:r>
            <a:endParaRPr lang="en-US" sz="3200" dirty="0" smtClean="0"/>
          </a:p>
          <a:p>
            <a:pPr algn="ctr"/>
            <a:r>
              <a:rPr lang="en-US" sz="3200" dirty="0" smtClean="0"/>
              <a:t>(</a:t>
            </a:r>
            <a:r>
              <a:rPr lang="en-US" sz="3200" dirty="0" err="1" smtClean="0"/>
              <a:t>por</a:t>
            </a:r>
            <a:r>
              <a:rPr lang="en-US" sz="3200" dirty="0" smtClean="0"/>
              <a:t> </a:t>
            </a:r>
            <a:r>
              <a:rPr lang="en-US" sz="3200" dirty="0" err="1" smtClean="0"/>
              <a:t>quê</a:t>
            </a:r>
            <a:r>
              <a:rPr lang="en-US" sz="3200" dirty="0" smtClean="0"/>
              <a:t>?)</a:t>
            </a:r>
            <a:endParaRPr lang="en-US" sz="3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ELEMENTOS </a:t>
            </a:r>
          </a:p>
          <a:p>
            <a:pPr algn="ctr"/>
            <a:r>
              <a:rPr lang="en-US" dirty="0" smtClean="0"/>
              <a:t>OBRIGATÓRIOS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88024" y="1556792"/>
            <a:ext cx="3672408" cy="3746719"/>
          </a:xfrm>
          <a:prstGeom prst="wedgeRoundRectCallout">
            <a:avLst>
              <a:gd name="adj1" fmla="val -58615"/>
              <a:gd name="adj2" fmla="val -11492"/>
              <a:gd name="adj3" fmla="val 16667"/>
            </a:avLst>
          </a:prstGeom>
          <a:solidFill>
            <a:srgbClr val="C4241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ANEXO III DIRETRIZES</a:t>
            </a:r>
          </a:p>
          <a:p>
            <a:pPr algn="just"/>
            <a:r>
              <a:rPr lang="pt-BR" sz="2400" dirty="0"/>
              <a:t> 3.1. Para a identificação da necessidade da contratação: </a:t>
            </a:r>
          </a:p>
          <a:p>
            <a:pPr algn="just"/>
            <a:r>
              <a:rPr lang="pt-BR" sz="2400" dirty="0"/>
              <a:t> a) Atentar que a justificativa da necessidade deve ser fornecida pela unidade requisitante da contratação.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169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27584" y="1556792"/>
            <a:ext cx="3600400" cy="4176464"/>
          </a:xfrm>
          <a:prstGeom prst="roundRect">
            <a:avLst/>
          </a:prstGeom>
          <a:solidFill>
            <a:srgbClr val="5F0D1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algn="ctr"/>
            <a:r>
              <a:rPr lang="en-US" sz="3200" dirty="0" err="1" smtClean="0"/>
              <a:t>Estimativa</a:t>
            </a:r>
            <a:r>
              <a:rPr lang="en-US" sz="3200" dirty="0" smtClean="0"/>
              <a:t> das </a:t>
            </a:r>
            <a:r>
              <a:rPr lang="en-US" sz="3200" dirty="0" err="1" smtClean="0"/>
              <a:t>quantidades</a:t>
            </a:r>
            <a:endParaRPr lang="en-US" sz="3200" dirty="0" smtClean="0"/>
          </a:p>
          <a:p>
            <a:pPr algn="ctr"/>
            <a:r>
              <a:rPr lang="en-US" sz="3200" dirty="0" smtClean="0"/>
              <a:t>(</a:t>
            </a:r>
            <a:r>
              <a:rPr lang="en-US" sz="3200" dirty="0" err="1" smtClean="0"/>
              <a:t>quanto</a:t>
            </a:r>
            <a:r>
              <a:rPr lang="en-US" sz="3200" dirty="0" smtClean="0"/>
              <a:t>?)</a:t>
            </a:r>
          </a:p>
          <a:p>
            <a:pPr algn="ctr"/>
            <a:r>
              <a:rPr lang="pt-BR" sz="2800" dirty="0"/>
              <a:t>É a justificativa das quantidades dos itens da solução a contratar. </a:t>
            </a:r>
            <a:endParaRPr lang="pt-BR" sz="2800" dirty="0" smtClean="0"/>
          </a:p>
          <a:p>
            <a:pPr algn="ctr"/>
            <a:r>
              <a:rPr lang="pt-BR" sz="2800" dirty="0" smtClean="0"/>
              <a:t>Não pode haver falta ou sobra</a:t>
            </a:r>
            <a:endParaRPr lang="en-US" sz="3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ELEMENTOS </a:t>
            </a:r>
          </a:p>
          <a:p>
            <a:pPr algn="ctr"/>
            <a:r>
              <a:rPr lang="en-US" dirty="0" smtClean="0"/>
              <a:t>OBRIGATÓRIOS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88024" y="1556792"/>
            <a:ext cx="3672408" cy="4115157"/>
          </a:xfrm>
          <a:prstGeom prst="wedgeRoundRectCallout">
            <a:avLst>
              <a:gd name="adj1" fmla="val -59558"/>
              <a:gd name="adj2" fmla="val -28546"/>
              <a:gd name="adj3" fmla="val 16667"/>
            </a:avLst>
          </a:prstGeom>
          <a:solidFill>
            <a:srgbClr val="C4241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3.4</a:t>
            </a:r>
            <a:r>
              <a:rPr lang="pt-BR" sz="2400" dirty="0"/>
              <a:t>. Estimativas das quantidades:</a:t>
            </a:r>
          </a:p>
          <a:p>
            <a:r>
              <a:rPr lang="pt-BR" sz="2400" dirty="0"/>
              <a:t> a) </a:t>
            </a:r>
            <a:r>
              <a:rPr lang="pt-BR" sz="2400" dirty="0" smtClean="0"/>
              <a:t>método </a:t>
            </a:r>
            <a:r>
              <a:rPr lang="pt-BR" sz="2400" dirty="0"/>
              <a:t>para </a:t>
            </a:r>
            <a:r>
              <a:rPr lang="pt-BR" sz="2400" dirty="0" smtClean="0"/>
              <a:t>estimar as quantidades a </a:t>
            </a:r>
            <a:r>
              <a:rPr lang="pt-BR" sz="2400" dirty="0"/>
              <a:t>serem contratadas;</a:t>
            </a:r>
          </a:p>
          <a:p>
            <a:r>
              <a:rPr lang="pt-BR" sz="2400" dirty="0"/>
              <a:t> </a:t>
            </a:r>
            <a:r>
              <a:rPr lang="pt-BR" sz="2400" dirty="0" err="1"/>
              <a:t>b</a:t>
            </a:r>
            <a:r>
              <a:rPr lang="pt-BR" sz="2400" dirty="0" smtClean="0"/>
              <a:t>) informações </a:t>
            </a:r>
            <a:r>
              <a:rPr lang="pt-BR" sz="2400" dirty="0"/>
              <a:t>das contratações anteriores, se for o caso;</a:t>
            </a:r>
          </a:p>
          <a:p>
            <a:r>
              <a:rPr lang="pt-BR" sz="2400" dirty="0"/>
              <a:t> </a:t>
            </a:r>
            <a:r>
              <a:rPr lang="pt-BR" sz="2400" dirty="0" err="1"/>
              <a:t>c</a:t>
            </a:r>
            <a:r>
              <a:rPr lang="pt-BR" sz="2400" dirty="0"/>
              <a:t>) </a:t>
            </a:r>
            <a:r>
              <a:rPr lang="pt-BR" sz="2400" dirty="0" smtClean="0"/>
              <a:t>memórias de cálculo;</a:t>
            </a:r>
            <a:endParaRPr lang="pt-BR" sz="2400" dirty="0"/>
          </a:p>
          <a:p>
            <a:r>
              <a:rPr lang="pt-BR" sz="2400" dirty="0"/>
              <a:t> </a:t>
            </a:r>
            <a:r>
              <a:rPr lang="pt-BR" sz="2400" dirty="0" err="1"/>
              <a:t>d</a:t>
            </a:r>
            <a:r>
              <a:rPr lang="pt-BR" sz="2400" dirty="0"/>
              <a:t>) </a:t>
            </a:r>
            <a:r>
              <a:rPr lang="pt-BR" sz="2400" dirty="0" smtClean="0"/>
              <a:t>materiais específicos</a:t>
            </a:r>
            <a:r>
              <a:rPr lang="pt-BR" sz="24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72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b="1538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73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27584" y="1556792"/>
            <a:ext cx="3600400" cy="4464496"/>
          </a:xfrm>
          <a:prstGeom prst="roundRect">
            <a:avLst/>
          </a:prstGeom>
          <a:solidFill>
            <a:srgbClr val="5F0D1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3200" dirty="0" err="1"/>
              <a:t>Estimativas</a:t>
            </a:r>
            <a:r>
              <a:rPr lang="en-US" sz="3200" dirty="0"/>
              <a:t> de </a:t>
            </a:r>
            <a:r>
              <a:rPr lang="en-US" sz="3200" dirty="0" err="1"/>
              <a:t>preços</a:t>
            </a:r>
            <a:r>
              <a:rPr lang="en-US" sz="3200" dirty="0"/>
              <a:t> </a:t>
            </a:r>
            <a:r>
              <a:rPr lang="en-US" sz="3200" dirty="0" err="1"/>
              <a:t>ou</a:t>
            </a:r>
            <a:r>
              <a:rPr lang="en-US" sz="3200" dirty="0"/>
              <a:t> </a:t>
            </a:r>
            <a:r>
              <a:rPr lang="en-US" sz="3200" dirty="0" err="1"/>
              <a:t>preços</a:t>
            </a:r>
            <a:r>
              <a:rPr lang="en-US" sz="3200" dirty="0"/>
              <a:t> </a:t>
            </a:r>
            <a:r>
              <a:rPr lang="en-US" sz="3200" dirty="0" err="1"/>
              <a:t>referenciais</a:t>
            </a:r>
            <a:r>
              <a:rPr lang="en-US" sz="3200" dirty="0"/>
              <a:t> </a:t>
            </a:r>
            <a:endParaRPr lang="en-US" sz="3200" dirty="0" smtClean="0"/>
          </a:p>
          <a:p>
            <a:pPr algn="ctr"/>
            <a:r>
              <a:rPr lang="en-US" sz="3200" dirty="0" smtClean="0"/>
              <a:t>(</a:t>
            </a:r>
            <a:r>
              <a:rPr lang="en-US" sz="3200" dirty="0" err="1"/>
              <a:t>quanto</a:t>
            </a:r>
            <a:r>
              <a:rPr lang="en-US" sz="3200" dirty="0"/>
              <a:t>?</a:t>
            </a:r>
            <a:r>
              <a:rPr lang="en-US" sz="3200" dirty="0" smtClean="0"/>
              <a:t>)</a:t>
            </a:r>
          </a:p>
          <a:p>
            <a:pPr algn="ctr"/>
            <a:r>
              <a:rPr lang="pt-BR" sz="3200" dirty="0"/>
              <a:t>elaboração do orçamento </a:t>
            </a:r>
            <a:r>
              <a:rPr lang="pt-BR" sz="3200" dirty="0" smtClean="0"/>
              <a:t>estimado</a:t>
            </a:r>
            <a:endParaRPr lang="en-US" sz="3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ELEMENTOS </a:t>
            </a:r>
          </a:p>
          <a:p>
            <a:pPr algn="ctr"/>
            <a:r>
              <a:rPr lang="en-US" dirty="0" smtClean="0"/>
              <a:t>OBRIGATÓRIOS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88024" y="1556792"/>
            <a:ext cx="3672408" cy="4476452"/>
          </a:xfrm>
          <a:prstGeom prst="wedgeRoundRectCallout">
            <a:avLst>
              <a:gd name="adj1" fmla="val -59558"/>
              <a:gd name="adj2" fmla="val -28546"/>
              <a:gd name="adj3" fmla="val 16667"/>
            </a:avLst>
          </a:prstGeom>
          <a:solidFill>
            <a:srgbClr val="C4241F"/>
          </a:solidFill>
        </p:spPr>
        <p:txBody>
          <a:bodyPr wrap="square" rtlCol="0">
            <a:spAutoFit/>
          </a:bodyPr>
          <a:lstStyle/>
          <a:p>
            <a:r>
              <a:rPr lang="pt-BR" sz="2400" dirty="0"/>
              <a:t>3.6. Estimativas de preços ou preços referenciais:</a:t>
            </a:r>
          </a:p>
          <a:p>
            <a:r>
              <a:rPr lang="pt-BR" sz="2400" dirty="0"/>
              <a:t> a) Definir e documentar o método para estimativa de preços ou meios de previsão de preços </a:t>
            </a:r>
            <a:r>
              <a:rPr lang="pt-BR" sz="2400" dirty="0" smtClean="0"/>
              <a:t>referenciais (IN 05/2014/ Decreto 7893/2013);</a:t>
            </a:r>
            <a:endParaRPr lang="pt-BR" sz="2400" dirty="0"/>
          </a:p>
          <a:p>
            <a:r>
              <a:rPr lang="pt-BR" sz="2400" dirty="0"/>
              <a:t> </a:t>
            </a:r>
            <a:r>
              <a:rPr lang="pt-BR" sz="2400" dirty="0" err="1"/>
              <a:t>b</a:t>
            </a:r>
            <a:r>
              <a:rPr lang="pt-BR" sz="2400" dirty="0"/>
              <a:t>) Incluir nos autos as memórias de cálculo da estimativa de </a:t>
            </a:r>
            <a:r>
              <a:rPr lang="pt-BR" sz="2400" dirty="0" smtClean="0"/>
              <a:t>preços;</a:t>
            </a:r>
            <a:endParaRPr lang="pt-BR" sz="2400" dirty="0"/>
          </a:p>
        </p:txBody>
      </p:sp>
      <p:sp>
        <p:nvSpPr>
          <p:cNvPr id="10" name="Rectangle 9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671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83568" y="1484784"/>
            <a:ext cx="3600400" cy="4464496"/>
          </a:xfrm>
          <a:prstGeom prst="roundRect">
            <a:avLst/>
          </a:prstGeom>
          <a:solidFill>
            <a:srgbClr val="5F0D1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3200" dirty="0" err="1"/>
              <a:t>Justificativas</a:t>
            </a:r>
            <a:r>
              <a:rPr lang="en-US" sz="3200" dirty="0"/>
              <a:t> para o </a:t>
            </a:r>
            <a:r>
              <a:rPr lang="en-US" sz="3200" dirty="0" err="1"/>
              <a:t>parcelamento</a:t>
            </a:r>
            <a:r>
              <a:rPr lang="en-US" sz="3200" dirty="0"/>
              <a:t> </a:t>
            </a:r>
            <a:r>
              <a:rPr lang="en-US" sz="3200" dirty="0" err="1"/>
              <a:t>ou</a:t>
            </a:r>
            <a:r>
              <a:rPr lang="en-US" sz="3200" dirty="0"/>
              <a:t> </a:t>
            </a:r>
            <a:r>
              <a:rPr lang="en-US" sz="3200" dirty="0" err="1"/>
              <a:t>não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/>
              <a:t>(</a:t>
            </a:r>
            <a:r>
              <a:rPr lang="en-US" sz="3200" dirty="0" err="1"/>
              <a:t>como</a:t>
            </a:r>
            <a:r>
              <a:rPr lang="en-US" sz="3200" dirty="0"/>
              <a:t>? </a:t>
            </a:r>
            <a:r>
              <a:rPr lang="en-US" sz="3200" dirty="0" err="1"/>
              <a:t>por</a:t>
            </a:r>
            <a:r>
              <a:rPr lang="en-US" sz="3200" dirty="0"/>
              <a:t> </a:t>
            </a:r>
            <a:r>
              <a:rPr lang="en-US" sz="3200" dirty="0" err="1"/>
              <a:t>que</a:t>
            </a:r>
            <a:r>
              <a:rPr lang="en-US" sz="3200" dirty="0"/>
              <a:t>?</a:t>
            </a:r>
            <a:r>
              <a:rPr lang="en-US" sz="3200" dirty="0" smtClean="0"/>
              <a:t>)</a:t>
            </a:r>
          </a:p>
          <a:p>
            <a:pPr algn="ctr"/>
            <a:r>
              <a:rPr lang="en-US" sz="3200" dirty="0" err="1" smtClean="0"/>
              <a:t>Súmula</a:t>
            </a:r>
            <a:r>
              <a:rPr lang="en-US" sz="3200" dirty="0" smtClean="0"/>
              <a:t> 247 do TCU</a:t>
            </a:r>
            <a:endParaRPr lang="en-US" sz="3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ELEMENTOS </a:t>
            </a:r>
          </a:p>
          <a:p>
            <a:pPr algn="ctr"/>
            <a:r>
              <a:rPr lang="en-US" dirty="0" smtClean="0"/>
              <a:t>OBRIGATÓRIOS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16016" y="1484784"/>
            <a:ext cx="3888432" cy="5553551"/>
          </a:xfrm>
          <a:prstGeom prst="wedgeRoundRectCallout">
            <a:avLst>
              <a:gd name="adj1" fmla="val -61933"/>
              <a:gd name="adj2" fmla="val -28546"/>
              <a:gd name="adj3" fmla="val 16667"/>
            </a:avLst>
          </a:prstGeom>
          <a:solidFill>
            <a:srgbClr val="C4241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3.8. Justificativas para o parcelamento ou não da solução:</a:t>
            </a:r>
          </a:p>
          <a:p>
            <a:pPr algn="just"/>
            <a:r>
              <a:rPr lang="pt-BR" sz="2400" dirty="0" smtClean="0"/>
              <a:t>a</a:t>
            </a:r>
            <a:r>
              <a:rPr lang="pt-BR" sz="2400" dirty="0"/>
              <a:t>) O parcelamento da solução é a </a:t>
            </a:r>
            <a:r>
              <a:rPr lang="pt-BR" sz="2400" dirty="0" smtClean="0"/>
              <a:t>regra (adjudicação por itens);</a:t>
            </a:r>
            <a:endParaRPr lang="pt-BR" sz="2400" dirty="0"/>
          </a:p>
          <a:p>
            <a:pPr algn="just"/>
            <a:r>
              <a:rPr lang="pt-BR" sz="2400" dirty="0" err="1" smtClean="0"/>
              <a:t>b</a:t>
            </a:r>
            <a:r>
              <a:rPr lang="pt-BR" sz="2400" dirty="0"/>
              <a:t>) </a:t>
            </a:r>
            <a:r>
              <a:rPr lang="pt-BR" sz="2400" dirty="0" smtClean="0"/>
              <a:t>avaliar </a:t>
            </a:r>
            <a:r>
              <a:rPr lang="pt-BR" sz="2400" dirty="0"/>
              <a:t>se o objeto é </a:t>
            </a:r>
            <a:r>
              <a:rPr lang="pt-BR" sz="2400" dirty="0" smtClean="0"/>
              <a:t>divisível:</a:t>
            </a:r>
            <a:endParaRPr lang="pt-BR" sz="2400" dirty="0"/>
          </a:p>
          <a:p>
            <a:pPr algn="just"/>
            <a:r>
              <a:rPr lang="pt-BR" sz="2400" dirty="0" smtClean="0"/>
              <a:t>b</a:t>
            </a:r>
            <a:r>
              <a:rPr lang="pt-BR" sz="2800" dirty="0" smtClean="0"/>
              <a:t>.</a:t>
            </a:r>
            <a:r>
              <a:rPr lang="pt-BR" sz="2400" dirty="0" smtClean="0"/>
              <a:t>1) técnica </a:t>
            </a:r>
            <a:r>
              <a:rPr lang="pt-BR" sz="2400" dirty="0"/>
              <a:t>e economicamente viável; </a:t>
            </a:r>
            <a:endParaRPr lang="pt-BR" sz="2400" dirty="0" smtClean="0"/>
          </a:p>
          <a:p>
            <a:pPr algn="just"/>
            <a:r>
              <a:rPr lang="pt-BR" sz="2400" dirty="0" smtClean="0"/>
              <a:t>b</a:t>
            </a:r>
            <a:r>
              <a:rPr lang="pt-BR" sz="2400" dirty="0"/>
              <a:t>.2) </a:t>
            </a:r>
            <a:r>
              <a:rPr lang="pt-BR" sz="2400" dirty="0" smtClean="0"/>
              <a:t>não </a:t>
            </a:r>
            <a:r>
              <a:rPr lang="pt-BR" sz="2400" dirty="0"/>
              <a:t>haverá perda de escala; e</a:t>
            </a:r>
          </a:p>
          <a:p>
            <a:pPr algn="just"/>
            <a:r>
              <a:rPr lang="pt-BR" sz="2400" dirty="0" smtClean="0"/>
              <a:t>b</a:t>
            </a:r>
            <a:r>
              <a:rPr lang="pt-BR" sz="2400" dirty="0"/>
              <a:t>.3) </a:t>
            </a:r>
            <a:r>
              <a:rPr lang="pt-BR" sz="2400" dirty="0" smtClean="0"/>
              <a:t>melhor </a:t>
            </a:r>
            <a:r>
              <a:rPr lang="pt-BR" sz="2400" dirty="0"/>
              <a:t>aproveitamento do mercado e ampliação da competitividade;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19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83568" y="1700808"/>
            <a:ext cx="3600400" cy="4248472"/>
          </a:xfrm>
          <a:prstGeom prst="roundRect">
            <a:avLst/>
          </a:prstGeom>
          <a:solidFill>
            <a:srgbClr val="5F0D1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4000" dirty="0" err="1"/>
              <a:t>Declaração</a:t>
            </a:r>
            <a:r>
              <a:rPr lang="en-US" sz="4000" dirty="0"/>
              <a:t> da </a:t>
            </a:r>
            <a:r>
              <a:rPr lang="en-US" sz="4000" dirty="0" err="1"/>
              <a:t>viabilidade</a:t>
            </a:r>
            <a:r>
              <a:rPr lang="en-US" sz="4000" dirty="0"/>
              <a:t> </a:t>
            </a:r>
            <a:r>
              <a:rPr lang="en-US" sz="4000" dirty="0" err="1"/>
              <a:t>ou</a:t>
            </a:r>
            <a:r>
              <a:rPr lang="en-US" sz="4000" dirty="0"/>
              <a:t> </a:t>
            </a:r>
            <a:r>
              <a:rPr lang="en-US" sz="4000" dirty="0" err="1"/>
              <a:t>não</a:t>
            </a:r>
            <a:r>
              <a:rPr lang="en-US" sz="4000" dirty="0"/>
              <a:t> da </a:t>
            </a:r>
            <a:r>
              <a:rPr lang="en-US" sz="4000" dirty="0" err="1" smtClean="0"/>
              <a:t>contratação</a:t>
            </a:r>
            <a:endParaRPr lang="en-US" sz="4000" dirty="0" smtClean="0"/>
          </a:p>
          <a:p>
            <a:pPr algn="ctr"/>
            <a:r>
              <a:rPr lang="en-US" sz="4000" dirty="0" smtClean="0"/>
              <a:t> (</a:t>
            </a:r>
            <a:r>
              <a:rPr lang="en-US" sz="4000" dirty="0" err="1"/>
              <a:t>conclusão</a:t>
            </a:r>
            <a:r>
              <a:rPr lang="en-US" sz="4000" dirty="0"/>
              <a:t> do </a:t>
            </a:r>
            <a:r>
              <a:rPr lang="en-US" sz="4000" dirty="0" err="1"/>
              <a:t>estudo</a:t>
            </a:r>
            <a:r>
              <a:rPr lang="en-US" sz="4000" dirty="0"/>
              <a:t>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ELEMENTOS </a:t>
            </a:r>
          </a:p>
          <a:p>
            <a:pPr algn="ctr"/>
            <a:r>
              <a:rPr lang="en-US" dirty="0" smtClean="0"/>
              <a:t>OBRIGATÓRIOS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16016" y="1692670"/>
            <a:ext cx="3888432" cy="3779758"/>
          </a:xfrm>
          <a:prstGeom prst="wedgeRoundRectCallout">
            <a:avLst>
              <a:gd name="adj1" fmla="val -61340"/>
              <a:gd name="adj2" fmla="val -31045"/>
              <a:gd name="adj3" fmla="val 16667"/>
            </a:avLst>
          </a:prstGeom>
          <a:solidFill>
            <a:srgbClr val="C4241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3.11. Declaração da viabilidade ou não da contratação:</a:t>
            </a:r>
          </a:p>
          <a:p>
            <a:pPr algn="just"/>
            <a:r>
              <a:rPr lang="pt-BR" sz="2400" dirty="0" smtClean="0"/>
              <a:t>a) Explicitamente </a:t>
            </a:r>
            <a:r>
              <a:rPr lang="pt-BR" sz="2400" dirty="0"/>
              <a:t>declarar que a contratação é viável ou </a:t>
            </a:r>
            <a:r>
              <a:rPr lang="pt-BR" sz="2400" dirty="0" smtClean="0"/>
              <a:t>não </a:t>
            </a:r>
            <a:r>
              <a:rPr lang="pt-BR" sz="2400" dirty="0"/>
              <a:t>é viável, justificando com base nos elementos anteriores dos Estudos Preliminares.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3143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924800" cy="1143000"/>
          </a:xfrm>
        </p:spPr>
        <p:txBody>
          <a:bodyPr>
            <a:normAutofit/>
          </a:bodyPr>
          <a:lstStyle/>
          <a:p>
            <a:pPr algn="ctr"/>
            <a:r>
              <a:rPr lang="pt-BR" sz="3200" dirty="0" smtClean="0">
                <a:solidFill>
                  <a:schemeClr val="tx2"/>
                </a:solidFill>
              </a:rPr>
              <a:t>FORMA DE CONTAGEM DE PRAZO DE INÍCIO DE VIGÊNCIA</a:t>
            </a:r>
            <a:endParaRPr lang="pt-BR" sz="3200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 fontScale="92500" lnSpcReduction="10000"/>
          </a:bodyPr>
          <a:lstStyle/>
          <a:p>
            <a:endParaRPr lang="pt-BR" sz="3600" i="1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pt-BR" sz="8000" i="1" dirty="0">
              <a:ln>
                <a:solidFill>
                  <a:srgbClr val="000000"/>
                </a:solidFill>
              </a:ln>
            </a:endParaRPr>
          </a:p>
          <a:p>
            <a:pPr algn="just"/>
            <a:endParaRPr lang="pt-BR" sz="3600" dirty="0"/>
          </a:p>
          <a:p>
            <a:pPr marL="0" indent="0" algn="just">
              <a:buNone/>
            </a:pPr>
            <a:endParaRPr lang="pt-BR" sz="3300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4" name="Rounded Rectangle 3"/>
          <p:cNvSpPr/>
          <p:nvPr/>
        </p:nvSpPr>
        <p:spPr>
          <a:xfrm>
            <a:off x="1547664" y="1628800"/>
            <a:ext cx="5832648" cy="864096"/>
          </a:xfrm>
          <a:prstGeom prst="round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DATA DA PUBLICAÇÃO: 26/05/2017 (SEXTA-FEIRA)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47664" y="3140968"/>
            <a:ext cx="5760640" cy="792088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DATA FINAL: 22/09/2017 (SEXTA-FEIRA)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283968" y="2636912"/>
            <a:ext cx="360040" cy="360040"/>
          </a:xfrm>
          <a:prstGeom prst="downArrow">
            <a:avLst>
              <a:gd name="adj1" fmla="val 50000"/>
              <a:gd name="adj2" fmla="val 46473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47664" y="4581128"/>
            <a:ext cx="5760640" cy="792088"/>
          </a:xfrm>
          <a:prstGeom prst="round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INÍCIO DA VIGÊNCIA: 23/09/2017 (SÁBADO)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4283968" y="4077072"/>
            <a:ext cx="360040" cy="360040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4355976" y="2276872"/>
            <a:ext cx="1296144" cy="648072"/>
          </a:xfrm>
          <a:prstGeom prst="wedgeEllipseCallout">
            <a:avLst>
              <a:gd name="adj1" fmla="val -42389"/>
              <a:gd name="adj2" fmla="val 56621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120 DIAS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13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88024" y="1484784"/>
            <a:ext cx="3744416" cy="4874359"/>
          </a:xfrm>
          <a:prstGeom prst="wedgeRoundRectCallout">
            <a:avLst>
              <a:gd name="adj1" fmla="val -61340"/>
              <a:gd name="adj2" fmla="val -31045"/>
              <a:gd name="adj3" fmla="val 16667"/>
            </a:avLst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pt-BR" sz="2400" dirty="0"/>
              <a:t> 3.2. Referência aos instrumentos de planejamento do órgão ou entidade, </a:t>
            </a:r>
            <a:r>
              <a:rPr lang="pt-BR" sz="2400" b="1" u="sng" dirty="0"/>
              <a:t>se houver</a:t>
            </a:r>
            <a:r>
              <a:rPr lang="pt-BR" sz="2400" dirty="0"/>
              <a:t>: </a:t>
            </a:r>
          </a:p>
          <a:p>
            <a:r>
              <a:rPr lang="pt-BR" sz="2400" dirty="0"/>
              <a:t> a) </a:t>
            </a:r>
            <a:r>
              <a:rPr lang="pt-BR" sz="2400" dirty="0" smtClean="0"/>
              <a:t>alinhamento com os planos </a:t>
            </a:r>
            <a:r>
              <a:rPr lang="pt-BR" sz="2400" dirty="0"/>
              <a:t>instituídos </a:t>
            </a:r>
            <a:r>
              <a:rPr lang="pt-BR" sz="2400" dirty="0" smtClean="0"/>
              <a:t>pela entidade, </a:t>
            </a:r>
            <a:r>
              <a:rPr lang="pt-BR" sz="2400" b="1" u="sng" dirty="0"/>
              <a:t>quando houver</a:t>
            </a:r>
            <a:r>
              <a:rPr lang="pt-BR" sz="2400" dirty="0"/>
              <a:t>;</a:t>
            </a:r>
            <a:br>
              <a:rPr lang="pt-BR" sz="2400" dirty="0"/>
            </a:br>
            <a:r>
              <a:rPr lang="pt-BR" sz="2400" dirty="0" err="1"/>
              <a:t>b</a:t>
            </a:r>
            <a:r>
              <a:rPr lang="pt-BR" sz="2400" dirty="0"/>
              <a:t>) Informar a politica pública a que esteja vinculada ou a ser instituída pela contratação, </a:t>
            </a:r>
            <a:r>
              <a:rPr lang="pt-BR" sz="2400" b="1" u="sng" dirty="0"/>
              <a:t>quando couber</a:t>
            </a:r>
            <a:r>
              <a:rPr lang="pt-BR" sz="24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ELEMENTOS </a:t>
            </a:r>
          </a:p>
          <a:p>
            <a:pPr algn="ctr"/>
            <a:r>
              <a:rPr lang="en-US" dirty="0" smtClean="0"/>
              <a:t>FACULTATIVOS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674368" cy="4114800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800" dirty="0" smtClean="0"/>
              <a:t> </a:t>
            </a:r>
            <a:r>
              <a:rPr lang="en-US" sz="2800" dirty="0" err="1" smtClean="0"/>
              <a:t>Referência</a:t>
            </a:r>
            <a:r>
              <a:rPr lang="en-US" sz="2800" dirty="0" smtClean="0"/>
              <a:t> a outros </a:t>
            </a:r>
            <a:r>
              <a:rPr lang="en-US" sz="2800" dirty="0" err="1" smtClean="0"/>
              <a:t>instrumentos</a:t>
            </a:r>
            <a:r>
              <a:rPr lang="en-US" sz="2800" dirty="0" smtClean="0"/>
              <a:t> de </a:t>
            </a:r>
            <a:r>
              <a:rPr lang="en-US" sz="2800" dirty="0" err="1" smtClean="0"/>
              <a:t>planejamento</a:t>
            </a:r>
            <a:endParaRPr lang="en-US" sz="2800" dirty="0" smtClean="0"/>
          </a:p>
          <a:p>
            <a:pPr algn="ctr"/>
            <a:r>
              <a:rPr lang="en-US" sz="2800" dirty="0" smtClean="0"/>
              <a:t> (</a:t>
            </a:r>
            <a:r>
              <a:rPr lang="en-US" sz="2800" dirty="0" err="1" smtClean="0"/>
              <a:t>por</a:t>
            </a:r>
            <a:r>
              <a:rPr lang="en-US" sz="2800" dirty="0" smtClean="0"/>
              <a:t> </a:t>
            </a:r>
            <a:r>
              <a:rPr lang="en-US" sz="2800" dirty="0" err="1" smtClean="0"/>
              <a:t>quê</a:t>
            </a:r>
            <a:r>
              <a:rPr lang="en-US" sz="2800" dirty="0" smtClean="0"/>
              <a:t>?) </a:t>
            </a:r>
          </a:p>
          <a:p>
            <a:pPr algn="ctr"/>
            <a:r>
              <a:rPr lang="en-US" sz="2800" dirty="0" err="1" smtClean="0"/>
              <a:t>Há</a:t>
            </a:r>
            <a:r>
              <a:rPr lang="pt-BR" sz="2800" dirty="0"/>
              <a:t> </a:t>
            </a:r>
            <a:r>
              <a:rPr lang="pt-BR" sz="2800" dirty="0" smtClean="0"/>
              <a:t>Plano </a:t>
            </a:r>
            <a:r>
              <a:rPr lang="pt-BR" sz="2800" dirty="0"/>
              <a:t>de Desenvolvimento Institucional ou Planejamento </a:t>
            </a:r>
            <a:r>
              <a:rPr lang="pt-BR" sz="2800" dirty="0" smtClean="0"/>
              <a:t>Estratégico?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472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99992" y="1268760"/>
            <a:ext cx="4032448" cy="5272266"/>
          </a:xfrm>
          <a:prstGeom prst="wedgeRoundRectCallout">
            <a:avLst>
              <a:gd name="adj1" fmla="val -56558"/>
              <a:gd name="adj2" fmla="val -29871"/>
              <a:gd name="adj3" fmla="val 16667"/>
            </a:avLst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pt-BR" sz="2400" dirty="0"/>
              <a:t>3.3. Requisitos da contratação:</a:t>
            </a:r>
          </a:p>
          <a:p>
            <a:r>
              <a:rPr lang="pt-BR" sz="2400" dirty="0"/>
              <a:t> a) </a:t>
            </a:r>
            <a:r>
              <a:rPr lang="pt-BR" sz="2400" dirty="0" smtClean="0"/>
              <a:t>requisitos </a:t>
            </a:r>
            <a:r>
              <a:rPr lang="pt-BR" sz="2400" dirty="0"/>
              <a:t>necessários ao atendimento da necessidade;</a:t>
            </a:r>
          </a:p>
          <a:p>
            <a:r>
              <a:rPr lang="pt-BR" sz="2400" dirty="0"/>
              <a:t> </a:t>
            </a:r>
            <a:r>
              <a:rPr lang="pt-BR" sz="2400" dirty="0" err="1" smtClean="0"/>
              <a:t>b</a:t>
            </a:r>
            <a:r>
              <a:rPr lang="pt-BR" sz="2400" dirty="0" smtClean="0"/>
              <a:t>) se </a:t>
            </a:r>
            <a:r>
              <a:rPr lang="pt-BR" sz="2400" dirty="0"/>
              <a:t>o serviço possui natureza continuada ou não;</a:t>
            </a:r>
          </a:p>
          <a:p>
            <a:r>
              <a:rPr lang="pt-BR" sz="2400" dirty="0"/>
              <a:t> </a:t>
            </a:r>
            <a:r>
              <a:rPr lang="pt-BR" sz="2400" dirty="0" err="1"/>
              <a:t>c</a:t>
            </a:r>
            <a:r>
              <a:rPr lang="pt-BR" sz="2400" dirty="0"/>
              <a:t>) </a:t>
            </a:r>
            <a:r>
              <a:rPr lang="pt-BR" sz="2400" dirty="0" smtClean="0"/>
              <a:t>práticas </a:t>
            </a:r>
            <a:r>
              <a:rPr lang="pt-BR" sz="2400" dirty="0"/>
              <a:t>de </a:t>
            </a:r>
            <a:r>
              <a:rPr lang="pt-BR" sz="2400" dirty="0" smtClean="0"/>
              <a:t>sustentabilidade;</a:t>
            </a:r>
            <a:endParaRPr lang="pt-BR" sz="2400" dirty="0"/>
          </a:p>
          <a:p>
            <a:r>
              <a:rPr lang="pt-BR" sz="2400" dirty="0"/>
              <a:t> </a:t>
            </a:r>
            <a:r>
              <a:rPr lang="pt-BR" sz="2400" dirty="0" err="1"/>
              <a:t>d</a:t>
            </a:r>
            <a:r>
              <a:rPr lang="pt-BR" sz="2400" dirty="0"/>
              <a:t>) </a:t>
            </a:r>
            <a:r>
              <a:rPr lang="pt-BR" sz="2400" dirty="0" smtClean="0"/>
              <a:t>duração </a:t>
            </a:r>
            <a:r>
              <a:rPr lang="pt-BR" sz="2400" dirty="0"/>
              <a:t>inicial do </a:t>
            </a:r>
            <a:r>
              <a:rPr lang="pt-BR" sz="2400" dirty="0" smtClean="0"/>
              <a:t>contrato; </a:t>
            </a:r>
            <a:endParaRPr lang="pt-BR" sz="2400" dirty="0"/>
          </a:p>
          <a:p>
            <a:r>
              <a:rPr lang="pt-BR" sz="2400" dirty="0"/>
              <a:t> e) </a:t>
            </a:r>
            <a:r>
              <a:rPr lang="pt-BR" sz="2400" dirty="0" smtClean="0"/>
              <a:t>promover transferência </a:t>
            </a:r>
            <a:r>
              <a:rPr lang="pt-BR" sz="2400" dirty="0"/>
              <a:t>de conhecimento, tecnologia e técnicas empregadas; </a:t>
            </a:r>
          </a:p>
          <a:p>
            <a:r>
              <a:rPr lang="pt-BR" sz="2400" dirty="0"/>
              <a:t> </a:t>
            </a:r>
            <a:r>
              <a:rPr lang="pt-BR" sz="2400" dirty="0" err="1"/>
              <a:t>f</a:t>
            </a:r>
            <a:r>
              <a:rPr lang="pt-BR" sz="2400" dirty="0"/>
              <a:t>) </a:t>
            </a:r>
            <a:r>
              <a:rPr lang="pt-BR" sz="2400" dirty="0" smtClean="0"/>
              <a:t>quadro </a:t>
            </a:r>
            <a:r>
              <a:rPr lang="pt-BR" sz="2400" dirty="0"/>
              <a:t>identificando as soluções de </a:t>
            </a:r>
            <a:r>
              <a:rPr lang="pt-BR" sz="2400" dirty="0" smtClean="0"/>
              <a:t>mercado</a:t>
            </a:r>
            <a:endParaRPr lang="pt-BR" sz="2400" dirty="0"/>
          </a:p>
        </p:txBody>
      </p:sp>
      <p:sp>
        <p:nvSpPr>
          <p:cNvPr id="10" name="Rectangle 9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ELEMENTOS </a:t>
            </a:r>
          </a:p>
          <a:p>
            <a:pPr algn="ctr"/>
            <a:r>
              <a:rPr lang="en-US" dirty="0" smtClean="0"/>
              <a:t>FACULTATIVOS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674368" cy="4114800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algn="ctr"/>
            <a:r>
              <a:rPr lang="x-none" sz="2800" dirty="0" smtClean="0"/>
              <a:t> </a:t>
            </a:r>
            <a:r>
              <a:rPr lang="en-US" sz="2800" dirty="0" err="1"/>
              <a:t>Requisitos</a:t>
            </a:r>
            <a:r>
              <a:rPr lang="en-US" sz="2800" dirty="0"/>
              <a:t> da </a:t>
            </a:r>
            <a:r>
              <a:rPr lang="en-US" sz="2800" dirty="0" err="1"/>
              <a:t>contratação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(o </a:t>
            </a:r>
            <a:r>
              <a:rPr lang="en-US" sz="2800" dirty="0" err="1"/>
              <a:t>que</a:t>
            </a:r>
            <a:r>
              <a:rPr lang="en-US" sz="2800" dirty="0"/>
              <a:t>? </a:t>
            </a:r>
            <a:r>
              <a:rPr lang="en-US" sz="2800" dirty="0" err="1"/>
              <a:t>como</a:t>
            </a:r>
            <a:r>
              <a:rPr lang="en-US" sz="2800" dirty="0"/>
              <a:t>? </a:t>
            </a:r>
            <a:r>
              <a:rPr lang="en-US" sz="2800" dirty="0" err="1"/>
              <a:t>quando</a:t>
            </a:r>
            <a:r>
              <a:rPr lang="en-US" sz="2800" dirty="0"/>
              <a:t>?)</a:t>
            </a:r>
          </a:p>
          <a:p>
            <a:pPr algn="ctr"/>
            <a:r>
              <a:rPr lang="pt-BR" sz="2800" dirty="0"/>
              <a:t>São os requisitos que a solução contratada deverá </a:t>
            </a:r>
            <a:r>
              <a:rPr lang="pt-BR" sz="2800" dirty="0" smtClean="0"/>
              <a:t>atender. </a:t>
            </a:r>
          </a:p>
          <a:p>
            <a:pPr algn="ctr"/>
            <a:r>
              <a:rPr lang="pt-BR" sz="2800" dirty="0" smtClean="0"/>
              <a:t>É facultativo?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298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88024" y="1484784"/>
            <a:ext cx="3744416" cy="5272266"/>
          </a:xfrm>
          <a:prstGeom prst="wedgeRoundRectCallout">
            <a:avLst>
              <a:gd name="adj1" fmla="val -61340"/>
              <a:gd name="adj2" fmla="val -31045"/>
              <a:gd name="adj3" fmla="val 16667"/>
            </a:avLst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pt-BR" sz="2400" dirty="0"/>
              <a:t>  3.5. Levantamento de mercado e justificativa da escolha do tipo e solução a contratar:</a:t>
            </a:r>
          </a:p>
          <a:p>
            <a:r>
              <a:rPr lang="pt-BR" sz="2400" dirty="0"/>
              <a:t> a) </a:t>
            </a:r>
            <a:r>
              <a:rPr lang="pt-BR" sz="2400" dirty="0" smtClean="0"/>
              <a:t>analisar contratações </a:t>
            </a:r>
            <a:r>
              <a:rPr lang="pt-BR" sz="2400" dirty="0"/>
              <a:t>similares feitas por outros órgãos e entidades, </a:t>
            </a:r>
            <a:r>
              <a:rPr lang="pt-BR" sz="2400" dirty="0" smtClean="0"/>
              <a:t>identificando novas </a:t>
            </a:r>
            <a:r>
              <a:rPr lang="pt-BR" sz="2400" dirty="0"/>
              <a:t>metodologias, tecnologias ou </a:t>
            </a:r>
            <a:r>
              <a:rPr lang="pt-BR" sz="2400" dirty="0" smtClean="0"/>
              <a:t>inovações;</a:t>
            </a:r>
            <a:endParaRPr lang="pt-BR" sz="2400" dirty="0"/>
          </a:p>
          <a:p>
            <a:r>
              <a:rPr lang="pt-BR" sz="2400" dirty="0"/>
              <a:t> </a:t>
            </a:r>
            <a:r>
              <a:rPr lang="pt-BR" sz="2400" dirty="0" err="1"/>
              <a:t>b</a:t>
            </a:r>
            <a:r>
              <a:rPr lang="pt-BR" sz="2400" dirty="0"/>
              <a:t>) </a:t>
            </a:r>
            <a:r>
              <a:rPr lang="pt-BR" sz="2400" dirty="0" smtClean="0"/>
              <a:t>audiência pública nos </a:t>
            </a:r>
            <a:r>
              <a:rPr lang="pt-BR" sz="2400" dirty="0"/>
              <a:t>casos de complexidade técnica do </a:t>
            </a:r>
            <a:r>
              <a:rPr lang="pt-BR" sz="2400" dirty="0" smtClean="0"/>
              <a:t>objeto. </a:t>
            </a:r>
            <a:endParaRPr lang="pt-BR" sz="2400" dirty="0"/>
          </a:p>
        </p:txBody>
      </p:sp>
      <p:sp>
        <p:nvSpPr>
          <p:cNvPr id="10" name="Rectangle 9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ELEMENTOS </a:t>
            </a:r>
          </a:p>
          <a:p>
            <a:pPr algn="ctr"/>
            <a:r>
              <a:rPr lang="en-US" dirty="0" smtClean="0"/>
              <a:t>FACULTATIVOS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674368" cy="4709120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4000" dirty="0" smtClean="0"/>
              <a:t> </a:t>
            </a:r>
            <a:r>
              <a:rPr lang="en-US" sz="3600" dirty="0" err="1"/>
              <a:t>Levantamento</a:t>
            </a:r>
            <a:r>
              <a:rPr lang="en-US" sz="3600" dirty="0"/>
              <a:t> de </a:t>
            </a:r>
            <a:r>
              <a:rPr lang="en-US" sz="3600" dirty="0" err="1"/>
              <a:t>mercado</a:t>
            </a:r>
            <a:r>
              <a:rPr lang="en-US" sz="3600" dirty="0"/>
              <a:t> </a:t>
            </a:r>
            <a:endParaRPr lang="en-US" sz="3600" dirty="0" smtClean="0"/>
          </a:p>
          <a:p>
            <a:pPr algn="ctr"/>
            <a:r>
              <a:rPr lang="en-US" sz="3600" dirty="0" smtClean="0"/>
              <a:t>(</a:t>
            </a:r>
            <a:r>
              <a:rPr lang="en-US" sz="3600" dirty="0" err="1"/>
              <a:t>como</a:t>
            </a:r>
            <a:r>
              <a:rPr lang="en-US" sz="3600" dirty="0"/>
              <a:t>? </a:t>
            </a:r>
            <a:r>
              <a:rPr lang="en-US" sz="3600" dirty="0" err="1"/>
              <a:t>por</a:t>
            </a:r>
            <a:r>
              <a:rPr lang="en-US" sz="3600" dirty="0"/>
              <a:t> </a:t>
            </a:r>
            <a:r>
              <a:rPr lang="en-US" sz="3600" dirty="0" err="1"/>
              <a:t>quê</a:t>
            </a:r>
            <a:r>
              <a:rPr lang="en-US" sz="3600" dirty="0"/>
              <a:t>? </a:t>
            </a:r>
            <a:r>
              <a:rPr lang="en-US" sz="3600" dirty="0" err="1"/>
              <a:t>quanto</a:t>
            </a:r>
            <a:r>
              <a:rPr lang="en-US" sz="3600" dirty="0"/>
              <a:t>?</a:t>
            </a:r>
            <a:r>
              <a:rPr lang="en-US" sz="3600" dirty="0" smtClean="0"/>
              <a:t>)</a:t>
            </a:r>
          </a:p>
          <a:p>
            <a:pPr algn="ctr"/>
            <a:r>
              <a:rPr lang="en-US" sz="3600" dirty="0" err="1" smtClean="0"/>
              <a:t>É</a:t>
            </a:r>
            <a:r>
              <a:rPr lang="en-US" sz="3600" dirty="0" smtClean="0"/>
              <a:t> a </a:t>
            </a:r>
            <a:r>
              <a:rPr lang="en-US" sz="3600" dirty="0" err="1" smtClean="0"/>
              <a:t>solução</a:t>
            </a:r>
            <a:r>
              <a:rPr lang="en-US" sz="3600" dirty="0" smtClean="0"/>
              <a:t> </a:t>
            </a:r>
            <a:r>
              <a:rPr lang="en-US" sz="3600" dirty="0" err="1" smtClean="0"/>
              <a:t>mais</a:t>
            </a:r>
            <a:r>
              <a:rPr lang="en-US" sz="3600" dirty="0" smtClean="0"/>
              <a:t> </a:t>
            </a:r>
            <a:r>
              <a:rPr lang="en-US" sz="3600" dirty="0" err="1" smtClean="0"/>
              <a:t>atualizada</a:t>
            </a:r>
            <a:r>
              <a:rPr lang="en-US" sz="3600" dirty="0" smtClean="0"/>
              <a:t> </a:t>
            </a:r>
            <a:r>
              <a:rPr lang="en-US" sz="3600" dirty="0" err="1" smtClean="0"/>
              <a:t>ou</a:t>
            </a:r>
            <a:r>
              <a:rPr lang="en-US" sz="3600" dirty="0" smtClean="0"/>
              <a:t> </a:t>
            </a:r>
            <a:r>
              <a:rPr lang="en-US" sz="3600" dirty="0" err="1" smtClean="0"/>
              <a:t>obsoleta</a:t>
            </a:r>
            <a:r>
              <a:rPr lang="en-US" sz="36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" b="2198"/>
          <a:stretch/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2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88024" y="1484784"/>
            <a:ext cx="3744416" cy="4741724"/>
          </a:xfrm>
          <a:prstGeom prst="wedgeRoundRectCallout">
            <a:avLst>
              <a:gd name="adj1" fmla="val -61340"/>
              <a:gd name="adj2" fmla="val -31045"/>
              <a:gd name="adj3" fmla="val 16667"/>
            </a:avLst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pt-BR" sz="2800" dirty="0"/>
              <a:t>   3.7. Descrição da solução como um todo:</a:t>
            </a:r>
          </a:p>
          <a:p>
            <a:r>
              <a:rPr lang="pt-BR" sz="2800" dirty="0"/>
              <a:t> a) Descrever todos os elementos que devem ser produzidos/contratados/executados para que a contratação produza resultados pretendidos pela Administração;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ELEMENTOS </a:t>
            </a:r>
          </a:p>
          <a:p>
            <a:pPr algn="ctr"/>
            <a:r>
              <a:rPr lang="en-US" dirty="0" smtClean="0"/>
              <a:t>FACULTATIVOS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674368" cy="4637112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pt-BR" sz="2800" dirty="0" smtClean="0"/>
          </a:p>
          <a:p>
            <a:pPr marL="0" indent="0" algn="ctr">
              <a:buNone/>
            </a:pPr>
            <a:endParaRPr lang="pt-BR" sz="4400" dirty="0" smtClean="0"/>
          </a:p>
          <a:p>
            <a:pPr algn="ctr"/>
            <a:r>
              <a:rPr lang="pt-BR" sz="4000" dirty="0" smtClean="0"/>
              <a:t>Descrição </a:t>
            </a:r>
            <a:r>
              <a:rPr lang="pt-BR" sz="4000" dirty="0"/>
              <a:t>da solução como um </a:t>
            </a:r>
            <a:r>
              <a:rPr lang="pt-BR" sz="4000" dirty="0" smtClean="0"/>
              <a:t>todo.</a:t>
            </a:r>
          </a:p>
          <a:p>
            <a:pPr algn="ctr"/>
            <a:r>
              <a:rPr lang="pt-BR" sz="4000" dirty="0" smtClean="0"/>
              <a:t>(o que?)</a:t>
            </a:r>
            <a:endParaRPr lang="pt-BR" sz="4000" dirty="0"/>
          </a:p>
          <a:p>
            <a:pPr algn="ctr"/>
            <a:endParaRPr lang="en-US" sz="2400" dirty="0"/>
          </a:p>
          <a:p>
            <a:pPr algn="ctr"/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84252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88024" y="1484784"/>
            <a:ext cx="3744416" cy="5356384"/>
          </a:xfrm>
          <a:prstGeom prst="wedgeRoundRectCallout">
            <a:avLst>
              <a:gd name="adj1" fmla="val -61340"/>
              <a:gd name="adj2" fmla="val -31045"/>
              <a:gd name="adj3" fmla="val 16667"/>
            </a:avLst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pt-BR" sz="2000" dirty="0"/>
              <a:t>   3.9. Demonstrativo dos resultados pretendidos </a:t>
            </a:r>
            <a:r>
              <a:rPr lang="pt-BR" sz="2000" dirty="0" smtClean="0"/>
              <a:t>(diretos e indiretos) em </a:t>
            </a:r>
            <a:r>
              <a:rPr lang="pt-BR" sz="2000" dirty="0"/>
              <a:t>termos de economicidade (eficácia, eficiência) e de melhor aproveitamento dos recursos humanos, materiais ou financeiros disponíveis:</a:t>
            </a:r>
          </a:p>
          <a:p>
            <a:r>
              <a:rPr lang="pt-BR" sz="2000" dirty="0"/>
              <a:t> a) </a:t>
            </a:r>
            <a:r>
              <a:rPr lang="pt-BR" sz="2000" dirty="0" smtClean="0"/>
              <a:t>benefícios em </a:t>
            </a:r>
            <a:r>
              <a:rPr lang="pt-BR" sz="2000" dirty="0"/>
              <a:t>termos de </a:t>
            </a:r>
            <a:r>
              <a:rPr lang="pt-BR" sz="2000" dirty="0" smtClean="0"/>
              <a:t>economicidade, respeito </a:t>
            </a:r>
            <a:r>
              <a:rPr lang="pt-BR" sz="2000" dirty="0"/>
              <a:t>a impactos ambientais positivos </a:t>
            </a:r>
            <a:r>
              <a:rPr lang="pt-BR" sz="2000" dirty="0" smtClean="0"/>
              <a:t>(diminuição </a:t>
            </a:r>
            <a:r>
              <a:rPr lang="pt-BR" sz="2000" dirty="0"/>
              <a:t>do consumo de papel ou de energia elétrica), </a:t>
            </a:r>
            <a:r>
              <a:rPr lang="pt-BR" sz="2000" dirty="0" smtClean="0"/>
              <a:t>e, </a:t>
            </a:r>
            <a:r>
              <a:rPr lang="pt-BR" sz="2000" b="1" u="sng" dirty="0"/>
              <a:t>se for o caso</a:t>
            </a:r>
            <a:r>
              <a:rPr lang="pt-BR" sz="2000" dirty="0"/>
              <a:t>, de melhoria da qualidade de produtos ou serviços oferecidos à sociedade.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ELEMENTOS </a:t>
            </a:r>
          </a:p>
          <a:p>
            <a:pPr algn="ctr"/>
            <a:r>
              <a:rPr lang="en-US" dirty="0" smtClean="0"/>
              <a:t>FACULTATIVOS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674368" cy="4709120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pt-BR" sz="2800" dirty="0" smtClean="0"/>
          </a:p>
          <a:p>
            <a:pPr marL="0" indent="0" algn="ctr">
              <a:buNone/>
            </a:pPr>
            <a:r>
              <a:rPr lang="pt-BR" sz="2800" dirty="0"/>
              <a:t>D</a:t>
            </a:r>
            <a:r>
              <a:rPr lang="pt-BR" sz="2800" dirty="0" smtClean="0"/>
              <a:t>emonstrativo </a:t>
            </a:r>
            <a:r>
              <a:rPr lang="pt-BR" sz="2800" dirty="0"/>
              <a:t>dos resultados pretendidos em termos de economicidade e de melhor aproveitamento dos recursos humanos, materiais ou financeiros disponíveis </a:t>
            </a:r>
            <a:endParaRPr lang="pt-BR" sz="2800" dirty="0" smtClean="0"/>
          </a:p>
          <a:p>
            <a:pPr algn="ctr"/>
            <a:r>
              <a:rPr lang="en-US" sz="2400" dirty="0" smtClean="0"/>
              <a:t>(</a:t>
            </a:r>
            <a:r>
              <a:rPr lang="en-US" sz="2400" dirty="0"/>
              <a:t>o </a:t>
            </a:r>
            <a:r>
              <a:rPr lang="en-US" sz="2400" dirty="0" err="1"/>
              <a:t>que</a:t>
            </a:r>
            <a:r>
              <a:rPr lang="en-US" sz="2400" dirty="0"/>
              <a:t>? </a:t>
            </a:r>
            <a:r>
              <a:rPr lang="en-US" sz="2400" dirty="0" err="1"/>
              <a:t>como</a:t>
            </a:r>
            <a:r>
              <a:rPr lang="en-US" sz="2400" dirty="0"/>
              <a:t>?)</a:t>
            </a:r>
          </a:p>
          <a:p>
            <a:pPr algn="ctr"/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41620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88024" y="1484784"/>
            <a:ext cx="3744416" cy="5356384"/>
          </a:xfrm>
          <a:prstGeom prst="wedgeRoundRectCallout">
            <a:avLst>
              <a:gd name="adj1" fmla="val -61340"/>
              <a:gd name="adj2" fmla="val -31045"/>
              <a:gd name="adj3" fmla="val 16667"/>
            </a:avLst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pt-BR" sz="2000" dirty="0"/>
              <a:t>   3.10. Providências para adequação do ambiente do órgão:</a:t>
            </a:r>
          </a:p>
          <a:p>
            <a:r>
              <a:rPr lang="pt-BR" sz="2000" dirty="0"/>
              <a:t>a) Elaborar cronograma com todas as atividades necessárias à adequação </a:t>
            </a:r>
            <a:r>
              <a:rPr lang="pt-BR" sz="2000" dirty="0" smtClean="0"/>
              <a:t>do ambiente </a:t>
            </a:r>
            <a:r>
              <a:rPr lang="pt-BR" sz="2000" dirty="0"/>
              <a:t>da organização para que </a:t>
            </a:r>
            <a:r>
              <a:rPr lang="pt-BR" sz="2000" dirty="0" smtClean="0"/>
              <a:t>a contratação </a:t>
            </a:r>
            <a:r>
              <a:rPr lang="pt-BR" sz="2000" dirty="0"/>
              <a:t>surta seus efeitos e com os responsáveis</a:t>
            </a:r>
          </a:p>
          <a:p>
            <a:r>
              <a:rPr lang="pt-BR" sz="2000" dirty="0"/>
              <a:t>por esses ajustes nos diversos setores;</a:t>
            </a:r>
          </a:p>
          <a:p>
            <a:r>
              <a:rPr lang="pt-BR" sz="2000" dirty="0" err="1"/>
              <a:t>b</a:t>
            </a:r>
            <a:r>
              <a:rPr lang="pt-BR" sz="2000" dirty="0"/>
              <a:t>) Considerar a necessidade de capacitação de </a:t>
            </a:r>
            <a:r>
              <a:rPr lang="pt-BR" sz="2000" dirty="0" smtClean="0"/>
              <a:t>servidores;</a:t>
            </a:r>
            <a:endParaRPr lang="pt-BR" sz="2000" dirty="0"/>
          </a:p>
          <a:p>
            <a:r>
              <a:rPr lang="pt-BR" sz="2000" dirty="0" err="1"/>
              <a:t>c</a:t>
            </a:r>
            <a:r>
              <a:rPr lang="pt-BR" sz="2000" dirty="0"/>
              <a:t>) Juntar o cronograma ao processo e incluir, no Mapa de Riscos, os riscos de</a:t>
            </a:r>
          </a:p>
          <a:p>
            <a:r>
              <a:rPr lang="pt-BR" sz="2000" dirty="0"/>
              <a:t>a contratação </a:t>
            </a:r>
            <a:r>
              <a:rPr lang="pt-BR" sz="2000" dirty="0" smtClean="0"/>
              <a:t>fracassar.</a:t>
            </a:r>
            <a:endParaRPr lang="pt-BR" sz="2000" dirty="0"/>
          </a:p>
        </p:txBody>
      </p:sp>
      <p:sp>
        <p:nvSpPr>
          <p:cNvPr id="10" name="Rectangle 9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ELEMENTOS </a:t>
            </a:r>
          </a:p>
          <a:p>
            <a:pPr algn="ctr"/>
            <a:r>
              <a:rPr lang="en-US" dirty="0" smtClean="0"/>
              <a:t>FACULTATIVOS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674368" cy="4709120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pt-BR" sz="3600" dirty="0" smtClean="0"/>
          </a:p>
          <a:p>
            <a:pPr algn="ctr"/>
            <a:r>
              <a:rPr lang="en-US" sz="3200" dirty="0" err="1"/>
              <a:t>Providências</a:t>
            </a:r>
            <a:r>
              <a:rPr lang="en-US" sz="3200" dirty="0"/>
              <a:t> para </a:t>
            </a:r>
            <a:r>
              <a:rPr lang="en-US" sz="3200" dirty="0" err="1"/>
              <a:t>adequação</a:t>
            </a:r>
            <a:r>
              <a:rPr lang="en-US" sz="3200" dirty="0"/>
              <a:t> do </a:t>
            </a:r>
            <a:r>
              <a:rPr lang="en-US" sz="3200" dirty="0" err="1"/>
              <a:t>ambiente</a:t>
            </a:r>
            <a:r>
              <a:rPr lang="en-US" sz="3200" dirty="0"/>
              <a:t> do </a:t>
            </a:r>
            <a:r>
              <a:rPr lang="en-US" sz="3200" dirty="0" err="1" smtClean="0"/>
              <a:t>órgão</a:t>
            </a:r>
            <a:endParaRPr lang="en-US" sz="3200" dirty="0" smtClean="0"/>
          </a:p>
          <a:p>
            <a:pPr algn="ctr"/>
            <a:r>
              <a:rPr lang="en-US" sz="3200" dirty="0" smtClean="0"/>
              <a:t> </a:t>
            </a:r>
            <a:r>
              <a:rPr lang="en-US" sz="3200" dirty="0"/>
              <a:t>(</a:t>
            </a:r>
            <a:r>
              <a:rPr lang="en-US" sz="3200" dirty="0" err="1"/>
              <a:t>como</a:t>
            </a:r>
            <a:r>
              <a:rPr lang="en-US" sz="3200" dirty="0"/>
              <a:t>? </a:t>
            </a:r>
            <a:r>
              <a:rPr lang="en-US" sz="3200" dirty="0" err="1"/>
              <a:t>onde</a:t>
            </a:r>
            <a:r>
              <a:rPr lang="en-US" sz="3200" dirty="0"/>
              <a:t>?)</a:t>
            </a:r>
          </a:p>
          <a:p>
            <a:pPr algn="ctr"/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59059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88024" y="1484784"/>
            <a:ext cx="3744416" cy="5159217"/>
          </a:xfrm>
          <a:prstGeom prst="wedgeRoundRectCallout">
            <a:avLst>
              <a:gd name="adj1" fmla="val -61340"/>
              <a:gd name="adj2" fmla="val -31045"/>
              <a:gd name="adj3" fmla="val 16667"/>
            </a:avLst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pt-BR" sz="2800" dirty="0"/>
              <a:t>Deve a Administração aferir se a contratação a ser firmada se relaciona com outros contratos, em especial se há algum grau de dependência entre eles. </a:t>
            </a:r>
            <a:r>
              <a:rPr lang="pt-BR" sz="2800" b="1" u="sng" dirty="0" smtClean="0"/>
              <a:t>Não </a:t>
            </a:r>
            <a:r>
              <a:rPr lang="pt-BR" sz="2800" b="1" u="sng" dirty="0"/>
              <a:t>consta do ANEXO III qualquer diretriz orientando sobre esse tema</a:t>
            </a:r>
            <a:r>
              <a:rPr lang="pt-BR" sz="28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ELEMENTOS </a:t>
            </a:r>
          </a:p>
          <a:p>
            <a:pPr algn="ctr"/>
            <a:r>
              <a:rPr lang="en-US" dirty="0" smtClean="0"/>
              <a:t>FACULTATIVOS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674368" cy="4637112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pt-BR" sz="2800" dirty="0" smtClean="0"/>
          </a:p>
          <a:p>
            <a:pPr marL="0" indent="0" algn="ctr">
              <a:buNone/>
            </a:pPr>
            <a:endParaRPr lang="pt-BR" sz="4400" dirty="0" smtClean="0"/>
          </a:p>
          <a:p>
            <a:pPr algn="ctr"/>
            <a:r>
              <a:rPr lang="en-US" sz="4000" dirty="0" err="1"/>
              <a:t>Contratações</a:t>
            </a:r>
            <a:r>
              <a:rPr lang="en-US" sz="4000" dirty="0"/>
              <a:t> </a:t>
            </a:r>
            <a:r>
              <a:rPr lang="en-US" sz="4000" dirty="0" err="1"/>
              <a:t>correlatas</a:t>
            </a:r>
            <a:r>
              <a:rPr lang="en-US" sz="4000" dirty="0"/>
              <a:t> </a:t>
            </a:r>
            <a:endParaRPr lang="en-US" sz="4000" dirty="0" smtClean="0"/>
          </a:p>
          <a:p>
            <a:pPr algn="ctr"/>
            <a:r>
              <a:rPr lang="en-US" sz="4000" dirty="0" smtClean="0"/>
              <a:t>(</a:t>
            </a:r>
            <a:r>
              <a:rPr lang="en-US" sz="4000" dirty="0" err="1"/>
              <a:t>como</a:t>
            </a:r>
            <a:r>
              <a:rPr lang="en-US" sz="4000" dirty="0"/>
              <a:t>?)</a:t>
            </a:r>
          </a:p>
          <a:p>
            <a:pPr algn="ctr"/>
            <a:endParaRPr lang="en-US" sz="2400" dirty="0"/>
          </a:p>
          <a:p>
            <a:pPr algn="ctr"/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9141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DC9E1F"/>
                </a:solidFill>
              </a:rPr>
              <a:t>E O SISTEMA DE REGISTRO DE PREÇOS?</a:t>
            </a:r>
            <a:br>
              <a:rPr lang="en-US" dirty="0" smtClean="0">
                <a:solidFill>
                  <a:srgbClr val="DC9E1F"/>
                </a:solidFill>
              </a:rPr>
            </a:br>
            <a:endParaRPr lang="en-US" dirty="0">
              <a:solidFill>
                <a:srgbClr val="DC9E1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ÓRGÃO PARTICIPANTE E ÓRGÃO GERENCIADOR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76872"/>
            <a:ext cx="5400040" cy="3777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21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DC9E1F"/>
                </a:solidFill>
              </a:rPr>
              <a:t>E O SISTEMA DE REGISTRO DE PREÇOS?</a:t>
            </a:r>
            <a:br>
              <a:rPr lang="en-US" dirty="0" smtClean="0">
                <a:solidFill>
                  <a:srgbClr val="DC9E1F"/>
                </a:solidFill>
              </a:rPr>
            </a:br>
            <a:endParaRPr lang="en-US" dirty="0">
              <a:solidFill>
                <a:srgbClr val="DC9E1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>
              <a:buFontTx/>
              <a:buChar char="•"/>
            </a:pPr>
            <a:r>
              <a:rPr lang="pt-BR" sz="3600" dirty="0" smtClean="0"/>
              <a:t>Gerenciador irá produzir dois estudos:</a:t>
            </a:r>
          </a:p>
          <a:p>
            <a:pPr algn="ctr">
              <a:buFontTx/>
              <a:buChar char="•"/>
            </a:pPr>
            <a:r>
              <a:rPr lang="pt-BR" sz="3600" dirty="0" smtClean="0"/>
              <a:t>Um específico para o próprio gerenciador</a:t>
            </a:r>
          </a:p>
          <a:p>
            <a:pPr algn="ctr">
              <a:buFontTx/>
              <a:buChar char="•"/>
            </a:pPr>
            <a:r>
              <a:rPr lang="pt-BR" sz="3600" dirty="0" smtClean="0"/>
              <a:t>Outro para a formação da Ata</a:t>
            </a:r>
          </a:p>
          <a:p>
            <a:pPr algn="ctr">
              <a:buFontTx/>
              <a:buChar char="•"/>
            </a:pPr>
            <a:r>
              <a:rPr lang="pt-BR" sz="3600" dirty="0" smtClean="0"/>
              <a:t>O participante irá elaborar estudo próprio</a:t>
            </a:r>
          </a:p>
          <a:p>
            <a:pPr algn="ctr">
              <a:buFontTx/>
              <a:buChar char="•"/>
            </a:pP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19321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Horizonte">
  <a:themeElements>
    <a:clrScheme name="Horizonte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e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orizonte">
  <a:themeElements>
    <a:clrScheme name="Horizonte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e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15465</TotalTime>
  <Words>4055</Words>
  <Application>Microsoft Office PowerPoint</Application>
  <PresentationFormat>Apresentação na tela (4:3)</PresentationFormat>
  <Paragraphs>969</Paragraphs>
  <Slides>165</Slides>
  <Notes>46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165</vt:i4>
      </vt:variant>
    </vt:vector>
  </HeadingPairs>
  <TitlesOfParts>
    <vt:vector size="167" baseType="lpstr">
      <vt:lpstr>Horizonte</vt:lpstr>
      <vt:lpstr>1_Horizonte</vt:lpstr>
      <vt:lpstr>        O planejamento das contratações públicas  Estudo conjunto das instruções normativas SEGES 5/2017 e 1/2018</vt:lpstr>
      <vt:lpstr>ROTEIRO APRESENTAÇÃO</vt:lpstr>
      <vt:lpstr>OBJETIVO DO PROCESSO DE  CONTRATAÇÃO PÚBLICA</vt:lpstr>
      <vt:lpstr>PANORAMA DAS INOVAÇÕES DAs INSTRUÇões NORMATIVAs N. 05/2017 e 01/2018</vt:lpstr>
      <vt:lpstr>PANORAMA DAS INOVAÇÕES DAS INSTRUÇÃO NORMATIVAS N. 05/2017 E 01/2018</vt:lpstr>
      <vt:lpstr>QUESTÃO PRÉVIA</vt:lpstr>
      <vt:lpstr>PRAZO DE VACATIO LEGIS da IN 05</vt:lpstr>
      <vt:lpstr>FORMA DE CONTAGEM DE PRAZO DE INÍCIO DE VIGÊNCIA</vt:lpstr>
      <vt:lpstr>FORMA DE CONTAGEM DE PRAZO DE INÍCIO DE VIGÊNCIA</vt:lpstr>
      <vt:lpstr> DATA DA EFETIVA  APLICAÇÃO DA IN 05</vt:lpstr>
      <vt:lpstr>REGIME JURÍDICO DOS PROCESSOS ADMINISTRATIVOS</vt:lpstr>
      <vt:lpstr>    MOMENTO EM QUE É CONSIDERADO INICIADO O PROCESSO DE CONTRATAÇÃO? </vt:lpstr>
      <vt:lpstr>   GESTÃO DOS CONTRATOS</vt:lpstr>
      <vt:lpstr>FASES DO PROCESSO DE CONTRATAÇÃO PÚBLICA – ART. 19</vt:lpstr>
      <vt:lpstr>Entendimento da agu sobre a  vigência da in 05</vt:lpstr>
      <vt:lpstr>É NECESSÁRIO ADITIVO PARA GERENCIAR CONTRATOS À LUZ DA IN 05?</vt:lpstr>
      <vt:lpstr>Vigência da in 01</vt:lpstr>
      <vt:lpstr>ÂMBITO DE APLICAÇÃO DA IN 05</vt:lpstr>
      <vt:lpstr>ÂMBITO DE APLICAÇÃO DA IN 05</vt:lpstr>
      <vt:lpstr>ÂMBITO DE APLICAÇÃO DA IN 05</vt:lpstr>
      <vt:lpstr>ÂMBITO DE APLICAÇÃO DA IN 05</vt:lpstr>
      <vt:lpstr>ÂMBITO DE APLICAÇÃO DA IN 05</vt:lpstr>
      <vt:lpstr>ÂMBITO DE APLICAÇÃO DA IN 01</vt:lpstr>
      <vt:lpstr>PANORAMA DAS INOVAÇÕES DA INSTRUÇÃO NORMATIVA N. 05/2017</vt:lpstr>
      <vt:lpstr>FOCO NO PLANEJAMENTO</vt:lpstr>
      <vt:lpstr>APLICAÇÃO COORDENADA DAS DUAS INSTRUÇÕES NORMATIVAS</vt:lpstr>
      <vt:lpstr>PLANEJAMENTO IN 01 </vt:lpstr>
      <vt:lpstr>PLANEJAMENTO IN 01 </vt:lpstr>
      <vt:lpstr>PLANEJAMENTO IN 01 </vt:lpstr>
      <vt:lpstr>PLANO ANUAL DE CONTRATAÇÃO</vt:lpstr>
      <vt:lpstr>PLANO ANUAL DE CONTRATAÇÃO</vt:lpstr>
      <vt:lpstr>CRONOGRAMA PLANO ANUAL DE CONTRATAÇÕES</vt:lpstr>
      <vt:lpstr>CRONOGRAMA PLANO ANUAL DE CONTRATAÇÕES</vt:lpstr>
      <vt:lpstr>CRONOGRAMA PLANO ANUAL DE CONTRATAÇÕES</vt:lpstr>
      <vt:lpstr>CRONOGRAMA PLANO ANUAL DE CONTRATAÇÕES</vt:lpstr>
      <vt:lpstr>CRONOGRAMA PLANO ANUAL DE CONTRATAÇÕES</vt:lpstr>
      <vt:lpstr>CRONOGRAMA PLANO ANUAL DE CONTRATAÇÕES</vt:lpstr>
      <vt:lpstr>Apresentação do PowerPoint</vt:lpstr>
      <vt:lpstr>PLANEJAMENTO IN 05 </vt:lpstr>
      <vt:lpstr>Apresentação do PowerPoint</vt:lpstr>
      <vt:lpstr>Apresentação do PowerPoint</vt:lpstr>
      <vt:lpstr>PANORAMA do processo de contratação pública</vt:lpstr>
      <vt:lpstr>FASE DO PLANEJAMENTO DA CONTRATAÇÃO </vt:lpstr>
      <vt:lpstr>Foco no planejamento</vt:lpstr>
      <vt:lpstr>OBJETIVOS DO PLANEJAMENTO</vt:lpstr>
      <vt:lpstr>PLANEJAMENTO</vt:lpstr>
      <vt:lpstr>Apresentação do PowerPoint</vt:lpstr>
      <vt:lpstr> PLANEJAMENTO </vt:lpstr>
      <vt:lpstr>FERRAMENTA PARA O PLANEJAMENTO </vt:lpstr>
      <vt:lpstr>FERRAMENTA PARA O PLANEJAMENTO </vt:lpstr>
      <vt:lpstr>NECESSIDADE X DEMANDA X SOLUÇÃO</vt:lpstr>
      <vt:lpstr>IDENTIFICAÇÃO DA NECESSIDADE</vt:lpstr>
      <vt:lpstr>IDENTIFICAÇÃO DA NECESSIDADE</vt:lpstr>
      <vt:lpstr>IDENTIFICAÇÃO DA NECESSIDADE</vt:lpstr>
      <vt:lpstr>IDENTIFICAÇÃO DA NECESSIDADE</vt:lpstr>
      <vt:lpstr>IDENTIFICAÇÃO DA NECESSIDADE</vt:lpstr>
      <vt:lpstr>Maior problema:  DEMANDA CONFUSA</vt:lpstr>
      <vt:lpstr>IMPORTÂNCIA DA FORMALIZAÇÃO  DA DEMANDA</vt:lpstr>
      <vt:lpstr>modelo de Documento de formalização da demanda</vt:lpstr>
      <vt:lpstr>IN 01 - FORMALIZAÇÃO  DA DEMANDA</vt:lpstr>
      <vt:lpstr>IN 01 - FORMALIZAÇÃO  DA DEMANDA</vt:lpstr>
      <vt:lpstr>IMPORTÂNCIA DA FORMALIZAÇÃO  DA DEMANDA</vt:lpstr>
      <vt:lpstr>IMPORTÂNCIA DA FORMALIZAÇÃO  DA DEMANDA</vt:lpstr>
      <vt:lpstr>E o que é uma justificativa precisa?</vt:lpstr>
      <vt:lpstr>A DEMANDA DEVE DESCREVER  A NECESSIDADE</vt:lpstr>
      <vt:lpstr>TRABALHO EM EQUIPE</vt:lpstr>
      <vt:lpstr> os setores devem saber conversar</vt:lpstr>
      <vt:lpstr>ETAPAS DO PLANEJAMENTO:  COMPOSIÇAO DA EQUIPE DE PLANEJAMENTO DA CONTRATAÇÃO</vt:lpstr>
      <vt:lpstr>Quem é a autoridade responsável pelo setor de licitações?</vt:lpstr>
      <vt:lpstr>ETAPAS DO PLANEJAMENTO:  COMPOSIÇAO DA EQUIPE DE PLANEJAMENTO DA CONTRATAÇÃO</vt:lpstr>
      <vt:lpstr>ETAPAS DO PLANEJAMENTO:  COMPOSIÇAO DA EQUIPE DE PLANEJAMENTO DA CONTRATAÇÃO</vt:lpstr>
      <vt:lpstr>ETAPAS DO PLANEJAMENTO:  COMPOSIÇAO DA EQUIPE DE PLANEJAMENTO DA CONTRATAÇÃO</vt:lpstr>
      <vt:lpstr>ETAPAS DO PLANEJAMENTO:  COMPOSIÇAO DA EQUIPE DE PLANEJAMENTO DA CONTRATAÇÃO</vt:lpstr>
      <vt:lpstr>ETAPAS DO PLANEJAMENTO:  COMPOSIÇAO DA EQUIPE DE PLANEJAMENTO DA CONTRATAÇÃO</vt:lpstr>
      <vt:lpstr>ETAPAS DO PLANEJAMENTO:  COMPOSIÇAO DA EQUIPE DE PLANEJAMENTO DA CONTRATAÇÃO</vt:lpstr>
      <vt:lpstr>DEVER DE CAPACITAR OS SERVIDORES</vt:lpstr>
      <vt:lpstr>ESTUDOS PRELIMINARES </vt:lpstr>
      <vt:lpstr>PRINCIPAis FUNÇÕES DA EQUIPE DE PLANEJAMENTO</vt:lpstr>
      <vt:lpstr>RESPONSABILIDADE NA MELHOR SOLUÇÃO</vt:lpstr>
      <vt:lpstr>diretrizes gerais para a elaboração dos Estudos Preliminares </vt:lpstr>
      <vt:lpstr>diretrizes gerais para a elaboração dos Estudos Preliminares </vt:lpstr>
      <vt:lpstr>diretrizes gerais para a elaboração dos Estudos Preliminares </vt:lpstr>
      <vt:lpstr>CONTEÚDO DOS ESTUDOS PRELIMINARES</vt:lpstr>
      <vt:lpstr>ELEMENTOS  OBRIGATÓRIOS</vt:lpstr>
      <vt:lpstr>ELEMENTOS  OBRIGATÓRIOS</vt:lpstr>
      <vt:lpstr>Apresentação do PowerPoint</vt:lpstr>
      <vt:lpstr>ELEMENTOS  OBRIGATÓRIOS</vt:lpstr>
      <vt:lpstr>ELEMENTOS  OBRIGATÓRIOS</vt:lpstr>
      <vt:lpstr>ELEMENTOS  OBRIGATÓRIOS</vt:lpstr>
      <vt:lpstr>ELEMENTOS  FACULTATIVOS</vt:lpstr>
      <vt:lpstr>ELEMENTOS  FACULTATIVOS</vt:lpstr>
      <vt:lpstr>ELEMENTOS  FACULTATIVOS</vt:lpstr>
      <vt:lpstr>Apresentação do PowerPoint</vt:lpstr>
      <vt:lpstr>ELEMENTOS  FACULTATIVOS</vt:lpstr>
      <vt:lpstr>ELEMENTOS  FACULTATIVOS</vt:lpstr>
      <vt:lpstr>ELEMENTOS  FACULTATIVOS</vt:lpstr>
      <vt:lpstr>ELEMENTOS  FACULTATIVOS</vt:lpstr>
      <vt:lpstr>E O SISTEMA DE REGISTRO DE PREÇOS? </vt:lpstr>
      <vt:lpstr>E O SISTEMA DE REGISTRO DE PREÇOS? </vt:lpstr>
      <vt:lpstr>ELEMENTOS ESPECÍFICOS PARA A ATA DE REGISTRO DE PREÇOS</vt:lpstr>
      <vt:lpstr>E o órgão não participante? (carona)</vt:lpstr>
      <vt:lpstr>E o órgão não participante? (carona)</vt:lpstr>
      <vt:lpstr>E o órgão não participante? (carona)</vt:lpstr>
      <vt:lpstr>E o plano de trabalho? </vt:lpstr>
      <vt:lpstr>ETAPAS DO PLANEJAMENTO:  GERENCIAMENTO DE RISCO</vt:lpstr>
      <vt:lpstr>SISTEMA ÁGATHA</vt:lpstr>
      <vt:lpstr>SISTEMA ÁGATHA</vt:lpstr>
      <vt:lpstr>ETAPAS DO PLANEJAMENTO:  GERENCIAMENTO DE RISCO</vt:lpstr>
      <vt:lpstr>RISCO INERENTE X RISCO RESIDUAL</vt:lpstr>
      <vt:lpstr>RISCO INERENTE X RISCO RESIDUAL</vt:lpstr>
      <vt:lpstr>RISCO INERENTE X RISCO RESIDUAL</vt:lpstr>
      <vt:lpstr>V d m</vt:lpstr>
      <vt:lpstr>ETAPAS DO PLANEJAMENTO:  GERENCIAMENTO DE RISCO</vt:lpstr>
      <vt:lpstr>MAPA DE RISCO SIMPLES </vt:lpstr>
      <vt:lpstr>IDENTIFICAR O RISCO</vt:lpstr>
      <vt:lpstr>IDENTIFICAR O RISCO FERRAMENTA SWOT </vt:lpstr>
      <vt:lpstr>IDENTIFICAÇÃO DO RISCO</vt:lpstr>
      <vt:lpstr>Identificação do risco</vt:lpstr>
      <vt:lpstr>Identificação do risco</vt:lpstr>
      <vt:lpstr>Identificação do risco</vt:lpstr>
      <vt:lpstr>IDENTIFICAÇÃO NO MAPA DE RISCO</vt:lpstr>
      <vt:lpstr>PREENCHIMENTO DO MAPA DE RISCO</vt:lpstr>
      <vt:lpstr>AVALIAR O RISCO</vt:lpstr>
      <vt:lpstr>PERSPECTIVAS DE AVALIAÇÃO DO RISCO</vt:lpstr>
      <vt:lpstr>AVALIAR O RISCO</vt:lpstr>
      <vt:lpstr>O APETITE A RISCO</vt:lpstr>
      <vt:lpstr>Apresentação do PowerPoint</vt:lpstr>
      <vt:lpstr>ESCALA QUANTITATIVA DE PROBABILIDADE (MODELO: Tst)</vt:lpstr>
      <vt:lpstr>Escala Qualitativa de Probabilidade </vt:lpstr>
      <vt:lpstr>Escala Qualitativa de Impacto </vt:lpstr>
      <vt:lpstr> NÍVEL DE IMPACTO X PROBABILIDADE</vt:lpstr>
      <vt:lpstr>Apresentação do PowerPoint</vt:lpstr>
      <vt:lpstr> </vt:lpstr>
      <vt:lpstr>TRATAMENTO do risco</vt:lpstr>
      <vt:lpstr>Formas de Resposta ao risco</vt:lpstr>
      <vt:lpstr>Formas de Resposta ao risco</vt:lpstr>
      <vt:lpstr>Formas de Resposta ao risco</vt:lpstr>
      <vt:lpstr>Formas de Resposta ao risco</vt:lpstr>
      <vt:lpstr>GERENTE DOS RISCOS</vt:lpstr>
      <vt:lpstr>Apresentação do PowerPoint</vt:lpstr>
      <vt:lpstr>Apresentação do PowerPoint</vt:lpstr>
      <vt:lpstr>TERMO DE REFERÊNCIA  PROJETO BÁSICO</vt:lpstr>
      <vt:lpstr>TERMO DE REFERÊNCIA  PROJETO BÁSICO</vt:lpstr>
      <vt:lpstr>GRANDE RESPONSABILIDADE DA  ADVOCACIA-GERAL DA UNIÃO</vt:lpstr>
      <vt:lpstr>TERMO DE REFERÊNCIA  PROJETO BÁSICO</vt:lpstr>
      <vt:lpstr>TERMO DE REFERÊNCIA  PROJETO BÁSICO</vt:lpstr>
      <vt:lpstr>TERMO DE REFERÊNCIA  PROJETO BÁSICO</vt:lpstr>
      <vt:lpstr>EXCEÇÕES </vt:lpstr>
      <vt:lpstr>EXCEÇÕES </vt:lpstr>
      <vt:lpstr>EXCEÇÕES </vt:lpstr>
      <vt:lpstr>EXCEÇÕES </vt:lpstr>
      <vt:lpstr>QUESTÕES PONTUAIS</vt:lpstr>
      <vt:lpstr>QUESTÕES PONTUAIS</vt:lpstr>
      <vt:lpstr>QUESTÕES PONTUAIS</vt:lpstr>
      <vt:lpstr>QUESTÕES PONTUAIS</vt:lpstr>
      <vt:lpstr>QUESTÕES PONTUAIS</vt:lpstr>
      <vt:lpstr>QUESTÕES PONTUAIS</vt:lpstr>
      <vt:lpstr>SUGESTÕES BIBLIOGRÁFICAS</vt:lpstr>
      <vt:lpstr>SUGESTÕES BIBLIOGRÁFICAS</vt:lpstr>
      <vt:lpstr>SUGESTÕES BIBLIOGRÁFICAS</vt:lpstr>
      <vt:lpstr>SUGESTÕES BIBLIOGRÁFICAS</vt:lpstr>
      <vt:lpstr>MATERIAL DE CONSULTA</vt:lpstr>
      <vt:lpstr>academia.edu </vt:lpstr>
      <vt:lpstr>Apresentação do PowerPoint</vt:lpstr>
      <vt:lpstr>Apresentação do PowerPoint</vt:lpstr>
    </vt:vector>
  </TitlesOfParts>
  <Company>AGU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RESPONSABILIDADE DO PROCURADOR FEDERAL PELA  EMISSÃO DE PARECER JURÍDICO</dc:title>
  <dc:creator>agu</dc:creator>
  <cp:lastModifiedBy>DIEGO GUSMÃO</cp:lastModifiedBy>
  <cp:revision>725</cp:revision>
  <cp:lastPrinted>2017-08-07T02:38:29Z</cp:lastPrinted>
  <dcterms:created xsi:type="dcterms:W3CDTF">2012-08-29T16:29:09Z</dcterms:created>
  <dcterms:modified xsi:type="dcterms:W3CDTF">2018-06-21T14:59:33Z</dcterms:modified>
</cp:coreProperties>
</file>