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9C04E-EDB5-4757-824E-AC17FD4A33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8114543-DEF5-47AD-BA7E-8AE2BECC7A15}">
      <dgm:prSet/>
      <dgm:spPr/>
      <dgm:t>
        <a:bodyPr/>
        <a:lstStyle/>
        <a:p>
          <a:r>
            <a:rPr lang="pt-BR"/>
            <a:t>Dia 18 de janeiro, a COGEAD encaminhou Ofício 06/2021-COGEAD orientando todas as Unidades para indicarem cadastradores locais.</a:t>
          </a:r>
          <a:endParaRPr lang="en-US"/>
        </a:p>
      </dgm:t>
    </dgm:pt>
    <dgm:pt modelId="{5EECEB5C-E2CE-41AD-BF88-0DAC614EECBD}" type="parTrans" cxnId="{7D397B27-B8B9-434E-9452-441B495651D7}">
      <dgm:prSet/>
      <dgm:spPr/>
      <dgm:t>
        <a:bodyPr/>
        <a:lstStyle/>
        <a:p>
          <a:endParaRPr lang="en-US"/>
        </a:p>
      </dgm:t>
    </dgm:pt>
    <dgm:pt modelId="{A18B33C4-9835-46DD-A91E-7860715CA3E5}" type="sibTrans" cxnId="{7D397B27-B8B9-434E-9452-441B495651D7}">
      <dgm:prSet/>
      <dgm:spPr/>
      <dgm:t>
        <a:bodyPr/>
        <a:lstStyle/>
        <a:p>
          <a:endParaRPr lang="en-US"/>
        </a:p>
      </dgm:t>
    </dgm:pt>
    <dgm:pt modelId="{64FB91F4-8CEA-4261-8907-0D7641BC947A}">
      <dgm:prSet/>
      <dgm:spPr/>
      <dgm:t>
        <a:bodyPr/>
        <a:lstStyle/>
        <a:p>
          <a:r>
            <a:rPr lang="pt-BR"/>
            <a:t>Passados 15 dias, apenas 3 Unidades da Fiocruz atenderam o Ofício:</a:t>
          </a:r>
          <a:endParaRPr lang="en-US"/>
        </a:p>
      </dgm:t>
    </dgm:pt>
    <dgm:pt modelId="{30BE219A-7DF0-412E-B4E3-6AB77D1143E5}" type="parTrans" cxnId="{655D6844-E5F4-41DA-9915-63C63118DE61}">
      <dgm:prSet/>
      <dgm:spPr/>
      <dgm:t>
        <a:bodyPr/>
        <a:lstStyle/>
        <a:p>
          <a:endParaRPr lang="en-US"/>
        </a:p>
      </dgm:t>
    </dgm:pt>
    <dgm:pt modelId="{1E58A708-8816-4092-BD1D-5A07F6F99F95}" type="sibTrans" cxnId="{655D6844-E5F4-41DA-9915-63C63118DE61}">
      <dgm:prSet/>
      <dgm:spPr/>
      <dgm:t>
        <a:bodyPr/>
        <a:lstStyle/>
        <a:p>
          <a:endParaRPr lang="en-US"/>
        </a:p>
      </dgm:t>
    </dgm:pt>
    <dgm:pt modelId="{5503A48E-FD06-44B4-A0A3-8A1956058518}">
      <dgm:prSet/>
      <dgm:spPr/>
      <dgm:t>
        <a:bodyPr/>
        <a:lstStyle/>
        <a:p>
          <a:r>
            <a:rPr lang="pt-BR"/>
            <a:t>Biomanguinhos</a:t>
          </a:r>
          <a:endParaRPr lang="en-US"/>
        </a:p>
      </dgm:t>
    </dgm:pt>
    <dgm:pt modelId="{03AE9F7C-CBF8-49B9-B70C-A7468A5C7450}" type="parTrans" cxnId="{23D7EA27-0D22-45B9-91CC-8645C4D80904}">
      <dgm:prSet/>
      <dgm:spPr/>
      <dgm:t>
        <a:bodyPr/>
        <a:lstStyle/>
        <a:p>
          <a:endParaRPr lang="en-US"/>
        </a:p>
      </dgm:t>
    </dgm:pt>
    <dgm:pt modelId="{FF73EA18-2DFD-4745-AC9B-2E69D5ECA0A3}" type="sibTrans" cxnId="{23D7EA27-0D22-45B9-91CC-8645C4D80904}">
      <dgm:prSet/>
      <dgm:spPr/>
      <dgm:t>
        <a:bodyPr/>
        <a:lstStyle/>
        <a:p>
          <a:endParaRPr lang="en-US"/>
        </a:p>
      </dgm:t>
    </dgm:pt>
    <dgm:pt modelId="{A257F69A-3F15-4613-ACF3-1288724D0C2D}">
      <dgm:prSet/>
      <dgm:spPr/>
      <dgm:t>
        <a:bodyPr/>
        <a:lstStyle/>
        <a:p>
          <a:r>
            <a:rPr lang="pt-BR"/>
            <a:t>Cogic</a:t>
          </a:r>
          <a:endParaRPr lang="en-US"/>
        </a:p>
      </dgm:t>
    </dgm:pt>
    <dgm:pt modelId="{FCE30EEA-017D-4130-A97D-1C168C494DDE}" type="parTrans" cxnId="{F2340437-0DB6-4EB4-BFE0-1545D43E5A0B}">
      <dgm:prSet/>
      <dgm:spPr/>
      <dgm:t>
        <a:bodyPr/>
        <a:lstStyle/>
        <a:p>
          <a:endParaRPr lang="en-US"/>
        </a:p>
      </dgm:t>
    </dgm:pt>
    <dgm:pt modelId="{D823C0C7-3DB2-4EFC-9A77-E95CB58B5916}" type="sibTrans" cxnId="{F2340437-0DB6-4EB4-BFE0-1545D43E5A0B}">
      <dgm:prSet/>
      <dgm:spPr/>
      <dgm:t>
        <a:bodyPr/>
        <a:lstStyle/>
        <a:p>
          <a:endParaRPr lang="en-US"/>
        </a:p>
      </dgm:t>
    </dgm:pt>
    <dgm:pt modelId="{BB26CE7C-D3E5-4AB4-AF21-E0D803466664}">
      <dgm:prSet/>
      <dgm:spPr/>
      <dgm:t>
        <a:bodyPr/>
        <a:lstStyle/>
        <a:p>
          <a:r>
            <a:rPr lang="pt-BR"/>
            <a:t>Fiocruz-PE</a:t>
          </a:r>
          <a:endParaRPr lang="en-US"/>
        </a:p>
      </dgm:t>
    </dgm:pt>
    <dgm:pt modelId="{D2EEBEDE-4F36-4FAD-BEE5-90BB7248BE41}" type="parTrans" cxnId="{20214D37-C3A4-4BE2-863C-55CAAE3AEED9}">
      <dgm:prSet/>
      <dgm:spPr/>
      <dgm:t>
        <a:bodyPr/>
        <a:lstStyle/>
        <a:p>
          <a:endParaRPr lang="en-US"/>
        </a:p>
      </dgm:t>
    </dgm:pt>
    <dgm:pt modelId="{4E940E10-0241-4179-829B-53429B47ED11}" type="sibTrans" cxnId="{20214D37-C3A4-4BE2-863C-55CAAE3AEED9}">
      <dgm:prSet/>
      <dgm:spPr/>
      <dgm:t>
        <a:bodyPr/>
        <a:lstStyle/>
        <a:p>
          <a:endParaRPr lang="en-US"/>
        </a:p>
      </dgm:t>
    </dgm:pt>
    <dgm:pt modelId="{752286ED-E6B9-46EE-9D28-00C9D6D63DB6}">
      <dgm:prSet/>
      <dgm:spPr/>
      <dgm:t>
        <a:bodyPr/>
        <a:lstStyle/>
        <a:p>
          <a:r>
            <a:rPr lang="pt-BR"/>
            <a:t>Há redução no volume médio de solicitações de senhas por semana. Mas, o impacto ainda é grande frente ao volume de contratos existentes, gerados e geridos na Organização, o que torna importante que a COGEAD reforce, com as 15 Unidades que ainda não atenderam ao Ofício nº 06/2021, a necessidade de cadastradores locais, para otimização do trabalho desta Unidade.</a:t>
          </a:r>
          <a:endParaRPr lang="en-US"/>
        </a:p>
      </dgm:t>
    </dgm:pt>
    <dgm:pt modelId="{59E1F52C-844F-4D5D-A072-0964E9A4A9E1}" type="parTrans" cxnId="{83FFC7C8-2D81-459F-A77E-7A0DAB6F60B1}">
      <dgm:prSet/>
      <dgm:spPr/>
      <dgm:t>
        <a:bodyPr/>
        <a:lstStyle/>
        <a:p>
          <a:endParaRPr lang="en-US"/>
        </a:p>
      </dgm:t>
    </dgm:pt>
    <dgm:pt modelId="{DEC355AC-D716-4DBD-8A10-6BB86C33CB1C}" type="sibTrans" cxnId="{83FFC7C8-2D81-459F-A77E-7A0DAB6F60B1}">
      <dgm:prSet/>
      <dgm:spPr/>
      <dgm:t>
        <a:bodyPr/>
        <a:lstStyle/>
        <a:p>
          <a:endParaRPr lang="en-US"/>
        </a:p>
      </dgm:t>
    </dgm:pt>
    <dgm:pt modelId="{9491B881-BEAB-463E-ACE3-07AA528357A0}" type="pres">
      <dgm:prSet presAssocID="{DFE9C04E-EDB5-4757-824E-AC17FD4A33D3}" presName="root" presStyleCnt="0">
        <dgm:presLayoutVars>
          <dgm:dir/>
          <dgm:resizeHandles val="exact"/>
        </dgm:presLayoutVars>
      </dgm:prSet>
      <dgm:spPr/>
    </dgm:pt>
    <dgm:pt modelId="{71D4DD88-CDEB-4A7B-A572-0C56336D28C2}" type="pres">
      <dgm:prSet presAssocID="{78114543-DEF5-47AD-BA7E-8AE2BECC7A15}" presName="compNode" presStyleCnt="0"/>
      <dgm:spPr/>
    </dgm:pt>
    <dgm:pt modelId="{E2BFB366-F43D-480D-9EE3-84D0DB77A8CF}" type="pres">
      <dgm:prSet presAssocID="{78114543-DEF5-47AD-BA7E-8AE2BECC7A15}" presName="bgRect" presStyleLbl="bgShp" presStyleIdx="0" presStyleCnt="3"/>
      <dgm:spPr/>
    </dgm:pt>
    <dgm:pt modelId="{A1880FB3-85BE-4255-B97C-1A0C745E5B24}" type="pres">
      <dgm:prSet presAssocID="{78114543-DEF5-47AD-BA7E-8AE2BECC7A1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50DEA5AA-AA5A-4122-96C9-A3B0F2423B64}" type="pres">
      <dgm:prSet presAssocID="{78114543-DEF5-47AD-BA7E-8AE2BECC7A15}" presName="spaceRect" presStyleCnt="0"/>
      <dgm:spPr/>
    </dgm:pt>
    <dgm:pt modelId="{DE08F060-86C5-4A3F-9023-6892F2766A02}" type="pres">
      <dgm:prSet presAssocID="{78114543-DEF5-47AD-BA7E-8AE2BECC7A15}" presName="parTx" presStyleLbl="revTx" presStyleIdx="0" presStyleCnt="4">
        <dgm:presLayoutVars>
          <dgm:chMax val="0"/>
          <dgm:chPref val="0"/>
        </dgm:presLayoutVars>
      </dgm:prSet>
      <dgm:spPr/>
    </dgm:pt>
    <dgm:pt modelId="{FFB9EF5D-3BA9-4FE3-98FF-D41928DE48AC}" type="pres">
      <dgm:prSet presAssocID="{A18B33C4-9835-46DD-A91E-7860715CA3E5}" presName="sibTrans" presStyleCnt="0"/>
      <dgm:spPr/>
    </dgm:pt>
    <dgm:pt modelId="{5D0AFEA1-9E2B-4CB6-B8D3-8E9454E37866}" type="pres">
      <dgm:prSet presAssocID="{64FB91F4-8CEA-4261-8907-0D7641BC947A}" presName="compNode" presStyleCnt="0"/>
      <dgm:spPr/>
    </dgm:pt>
    <dgm:pt modelId="{E374A9B0-6A0A-493A-A397-09496559DBE3}" type="pres">
      <dgm:prSet presAssocID="{64FB91F4-8CEA-4261-8907-0D7641BC947A}" presName="bgRect" presStyleLbl="bgShp" presStyleIdx="1" presStyleCnt="3"/>
      <dgm:spPr/>
    </dgm:pt>
    <dgm:pt modelId="{327DF1EA-9DCE-4A2E-8F84-0F61E540F4CC}" type="pres">
      <dgm:prSet presAssocID="{64FB91F4-8CEA-4261-8907-0D7641BC947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D3F83FC6-CD0F-474F-8C83-3C9BDDFCE520}" type="pres">
      <dgm:prSet presAssocID="{64FB91F4-8CEA-4261-8907-0D7641BC947A}" presName="spaceRect" presStyleCnt="0"/>
      <dgm:spPr/>
    </dgm:pt>
    <dgm:pt modelId="{87C54587-3CCD-4592-95C0-90D443A9C9EE}" type="pres">
      <dgm:prSet presAssocID="{64FB91F4-8CEA-4261-8907-0D7641BC947A}" presName="parTx" presStyleLbl="revTx" presStyleIdx="1" presStyleCnt="4">
        <dgm:presLayoutVars>
          <dgm:chMax val="0"/>
          <dgm:chPref val="0"/>
        </dgm:presLayoutVars>
      </dgm:prSet>
      <dgm:spPr/>
    </dgm:pt>
    <dgm:pt modelId="{0921798E-368F-4A73-A7F5-D347D32F4DC7}" type="pres">
      <dgm:prSet presAssocID="{64FB91F4-8CEA-4261-8907-0D7641BC947A}" presName="desTx" presStyleLbl="revTx" presStyleIdx="2" presStyleCnt="4">
        <dgm:presLayoutVars/>
      </dgm:prSet>
      <dgm:spPr/>
    </dgm:pt>
    <dgm:pt modelId="{29344912-8421-4901-8C71-3FC9711B2BB3}" type="pres">
      <dgm:prSet presAssocID="{1E58A708-8816-4092-BD1D-5A07F6F99F95}" presName="sibTrans" presStyleCnt="0"/>
      <dgm:spPr/>
    </dgm:pt>
    <dgm:pt modelId="{90A53304-22F6-4FE7-B08B-C5B20169111A}" type="pres">
      <dgm:prSet presAssocID="{752286ED-E6B9-46EE-9D28-00C9D6D63DB6}" presName="compNode" presStyleCnt="0"/>
      <dgm:spPr/>
    </dgm:pt>
    <dgm:pt modelId="{E4286688-74E5-4F85-BD63-4FFEC4344FEA}" type="pres">
      <dgm:prSet presAssocID="{752286ED-E6B9-46EE-9D28-00C9D6D63DB6}" presName="bgRect" presStyleLbl="bgShp" presStyleIdx="2" presStyleCnt="3"/>
      <dgm:spPr/>
    </dgm:pt>
    <dgm:pt modelId="{C876DE46-85FA-4ABC-AFC3-F90A290E6081}" type="pres">
      <dgm:prSet presAssocID="{752286ED-E6B9-46EE-9D28-00C9D6D63D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wser Window"/>
        </a:ext>
      </dgm:extLst>
    </dgm:pt>
    <dgm:pt modelId="{54AB4F35-4137-4D80-A48A-7BDC4B70FE74}" type="pres">
      <dgm:prSet presAssocID="{752286ED-E6B9-46EE-9D28-00C9D6D63DB6}" presName="spaceRect" presStyleCnt="0"/>
      <dgm:spPr/>
    </dgm:pt>
    <dgm:pt modelId="{21FFEAEA-4EB3-438C-9C4F-963D527E1FB2}" type="pres">
      <dgm:prSet presAssocID="{752286ED-E6B9-46EE-9D28-00C9D6D63DB6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3EADB19-FF36-4293-A991-F068D3227CDD}" type="presOf" srcId="{64FB91F4-8CEA-4261-8907-0D7641BC947A}" destId="{87C54587-3CCD-4592-95C0-90D443A9C9EE}" srcOrd="0" destOrd="0" presId="urn:microsoft.com/office/officeart/2018/2/layout/IconVerticalSolidList"/>
    <dgm:cxn modelId="{85832A27-8D53-4E76-9231-28B2CF583532}" type="presOf" srcId="{A257F69A-3F15-4613-ACF3-1288724D0C2D}" destId="{0921798E-368F-4A73-A7F5-D347D32F4DC7}" srcOrd="0" destOrd="1" presId="urn:microsoft.com/office/officeart/2018/2/layout/IconVerticalSolidList"/>
    <dgm:cxn modelId="{7D397B27-B8B9-434E-9452-441B495651D7}" srcId="{DFE9C04E-EDB5-4757-824E-AC17FD4A33D3}" destId="{78114543-DEF5-47AD-BA7E-8AE2BECC7A15}" srcOrd="0" destOrd="0" parTransId="{5EECEB5C-E2CE-41AD-BF88-0DAC614EECBD}" sibTransId="{A18B33C4-9835-46DD-A91E-7860715CA3E5}"/>
    <dgm:cxn modelId="{23D7EA27-0D22-45B9-91CC-8645C4D80904}" srcId="{64FB91F4-8CEA-4261-8907-0D7641BC947A}" destId="{5503A48E-FD06-44B4-A0A3-8A1956058518}" srcOrd="0" destOrd="0" parTransId="{03AE9F7C-CBF8-49B9-B70C-A7468A5C7450}" sibTransId="{FF73EA18-2DFD-4745-AC9B-2E69D5ECA0A3}"/>
    <dgm:cxn modelId="{F2340437-0DB6-4EB4-BFE0-1545D43E5A0B}" srcId="{64FB91F4-8CEA-4261-8907-0D7641BC947A}" destId="{A257F69A-3F15-4613-ACF3-1288724D0C2D}" srcOrd="1" destOrd="0" parTransId="{FCE30EEA-017D-4130-A97D-1C168C494DDE}" sibTransId="{D823C0C7-3DB2-4EFC-9A77-E95CB58B5916}"/>
    <dgm:cxn modelId="{20214D37-C3A4-4BE2-863C-55CAAE3AEED9}" srcId="{64FB91F4-8CEA-4261-8907-0D7641BC947A}" destId="{BB26CE7C-D3E5-4AB4-AF21-E0D803466664}" srcOrd="2" destOrd="0" parTransId="{D2EEBEDE-4F36-4FAD-BEE5-90BB7248BE41}" sibTransId="{4E940E10-0241-4179-829B-53429B47ED11}"/>
    <dgm:cxn modelId="{655D6844-E5F4-41DA-9915-63C63118DE61}" srcId="{DFE9C04E-EDB5-4757-824E-AC17FD4A33D3}" destId="{64FB91F4-8CEA-4261-8907-0D7641BC947A}" srcOrd="1" destOrd="0" parTransId="{30BE219A-7DF0-412E-B4E3-6AB77D1143E5}" sibTransId="{1E58A708-8816-4092-BD1D-5A07F6F99F95}"/>
    <dgm:cxn modelId="{B0CD514C-EB85-4580-A880-34BD582761B6}" type="presOf" srcId="{5503A48E-FD06-44B4-A0A3-8A1956058518}" destId="{0921798E-368F-4A73-A7F5-D347D32F4DC7}" srcOrd="0" destOrd="0" presId="urn:microsoft.com/office/officeart/2018/2/layout/IconVerticalSolidList"/>
    <dgm:cxn modelId="{DBEA9975-FAD2-4E0A-88A8-4755A25AC319}" type="presOf" srcId="{DFE9C04E-EDB5-4757-824E-AC17FD4A33D3}" destId="{9491B881-BEAB-463E-ACE3-07AA528357A0}" srcOrd="0" destOrd="0" presId="urn:microsoft.com/office/officeart/2018/2/layout/IconVerticalSolidList"/>
    <dgm:cxn modelId="{BCDFB098-9474-4154-AF37-49B932A3AB8A}" type="presOf" srcId="{78114543-DEF5-47AD-BA7E-8AE2BECC7A15}" destId="{DE08F060-86C5-4A3F-9023-6892F2766A02}" srcOrd="0" destOrd="0" presId="urn:microsoft.com/office/officeart/2018/2/layout/IconVerticalSolidList"/>
    <dgm:cxn modelId="{605E08A9-E69D-4774-996F-02F9DD1ECBC4}" type="presOf" srcId="{752286ED-E6B9-46EE-9D28-00C9D6D63DB6}" destId="{21FFEAEA-4EB3-438C-9C4F-963D527E1FB2}" srcOrd="0" destOrd="0" presId="urn:microsoft.com/office/officeart/2018/2/layout/IconVerticalSolidList"/>
    <dgm:cxn modelId="{83FFC7C8-2D81-459F-A77E-7A0DAB6F60B1}" srcId="{DFE9C04E-EDB5-4757-824E-AC17FD4A33D3}" destId="{752286ED-E6B9-46EE-9D28-00C9D6D63DB6}" srcOrd="2" destOrd="0" parTransId="{59E1F52C-844F-4D5D-A072-0964E9A4A9E1}" sibTransId="{DEC355AC-D716-4DBD-8A10-6BB86C33CB1C}"/>
    <dgm:cxn modelId="{C25C47F6-43AA-4629-9C36-9212657B31A8}" type="presOf" srcId="{BB26CE7C-D3E5-4AB4-AF21-E0D803466664}" destId="{0921798E-368F-4A73-A7F5-D347D32F4DC7}" srcOrd="0" destOrd="2" presId="urn:microsoft.com/office/officeart/2018/2/layout/IconVerticalSolidList"/>
    <dgm:cxn modelId="{999352A7-4F56-450B-B763-BCC78890DBA7}" type="presParOf" srcId="{9491B881-BEAB-463E-ACE3-07AA528357A0}" destId="{71D4DD88-CDEB-4A7B-A572-0C56336D28C2}" srcOrd="0" destOrd="0" presId="urn:microsoft.com/office/officeart/2018/2/layout/IconVerticalSolidList"/>
    <dgm:cxn modelId="{71341A3D-5877-412C-9668-CD9BEEF93129}" type="presParOf" srcId="{71D4DD88-CDEB-4A7B-A572-0C56336D28C2}" destId="{E2BFB366-F43D-480D-9EE3-84D0DB77A8CF}" srcOrd="0" destOrd="0" presId="urn:microsoft.com/office/officeart/2018/2/layout/IconVerticalSolidList"/>
    <dgm:cxn modelId="{FF1BE7EE-B4E2-4131-8841-451B2765C813}" type="presParOf" srcId="{71D4DD88-CDEB-4A7B-A572-0C56336D28C2}" destId="{A1880FB3-85BE-4255-B97C-1A0C745E5B24}" srcOrd="1" destOrd="0" presId="urn:microsoft.com/office/officeart/2018/2/layout/IconVerticalSolidList"/>
    <dgm:cxn modelId="{29C2E27F-4EA7-4ACC-82A5-9B76778A50C1}" type="presParOf" srcId="{71D4DD88-CDEB-4A7B-A572-0C56336D28C2}" destId="{50DEA5AA-AA5A-4122-96C9-A3B0F2423B64}" srcOrd="2" destOrd="0" presId="urn:microsoft.com/office/officeart/2018/2/layout/IconVerticalSolidList"/>
    <dgm:cxn modelId="{FC3F0ECE-2300-4D15-9817-27E8AB4C8BE6}" type="presParOf" srcId="{71D4DD88-CDEB-4A7B-A572-0C56336D28C2}" destId="{DE08F060-86C5-4A3F-9023-6892F2766A02}" srcOrd="3" destOrd="0" presId="urn:microsoft.com/office/officeart/2018/2/layout/IconVerticalSolidList"/>
    <dgm:cxn modelId="{34EBF9D4-57F2-4C00-8F4B-5292E2AF80DD}" type="presParOf" srcId="{9491B881-BEAB-463E-ACE3-07AA528357A0}" destId="{FFB9EF5D-3BA9-4FE3-98FF-D41928DE48AC}" srcOrd="1" destOrd="0" presId="urn:microsoft.com/office/officeart/2018/2/layout/IconVerticalSolidList"/>
    <dgm:cxn modelId="{F1611B82-4CE9-4EEF-A6C7-F89AB1636555}" type="presParOf" srcId="{9491B881-BEAB-463E-ACE3-07AA528357A0}" destId="{5D0AFEA1-9E2B-4CB6-B8D3-8E9454E37866}" srcOrd="2" destOrd="0" presId="urn:microsoft.com/office/officeart/2018/2/layout/IconVerticalSolidList"/>
    <dgm:cxn modelId="{39E0E6D7-C171-485B-94D3-00F7903DC163}" type="presParOf" srcId="{5D0AFEA1-9E2B-4CB6-B8D3-8E9454E37866}" destId="{E374A9B0-6A0A-493A-A397-09496559DBE3}" srcOrd="0" destOrd="0" presId="urn:microsoft.com/office/officeart/2018/2/layout/IconVerticalSolidList"/>
    <dgm:cxn modelId="{AC650323-DBE4-4CE0-BE5B-DB6E84CFA991}" type="presParOf" srcId="{5D0AFEA1-9E2B-4CB6-B8D3-8E9454E37866}" destId="{327DF1EA-9DCE-4A2E-8F84-0F61E540F4CC}" srcOrd="1" destOrd="0" presId="urn:microsoft.com/office/officeart/2018/2/layout/IconVerticalSolidList"/>
    <dgm:cxn modelId="{308AC380-C249-46CB-AE3F-9FD7B2BAFDE3}" type="presParOf" srcId="{5D0AFEA1-9E2B-4CB6-B8D3-8E9454E37866}" destId="{D3F83FC6-CD0F-474F-8C83-3C9BDDFCE520}" srcOrd="2" destOrd="0" presId="urn:microsoft.com/office/officeart/2018/2/layout/IconVerticalSolidList"/>
    <dgm:cxn modelId="{BE0E376C-BF72-4D07-A6CD-D61A3DED612E}" type="presParOf" srcId="{5D0AFEA1-9E2B-4CB6-B8D3-8E9454E37866}" destId="{87C54587-3CCD-4592-95C0-90D443A9C9EE}" srcOrd="3" destOrd="0" presId="urn:microsoft.com/office/officeart/2018/2/layout/IconVerticalSolidList"/>
    <dgm:cxn modelId="{A1057237-2401-4BB4-8F86-C8E00D57D1EC}" type="presParOf" srcId="{5D0AFEA1-9E2B-4CB6-B8D3-8E9454E37866}" destId="{0921798E-368F-4A73-A7F5-D347D32F4DC7}" srcOrd="4" destOrd="0" presId="urn:microsoft.com/office/officeart/2018/2/layout/IconVerticalSolidList"/>
    <dgm:cxn modelId="{13DABDC4-A62B-4DEC-9F1F-634A1A6C35E8}" type="presParOf" srcId="{9491B881-BEAB-463E-ACE3-07AA528357A0}" destId="{29344912-8421-4901-8C71-3FC9711B2BB3}" srcOrd="3" destOrd="0" presId="urn:microsoft.com/office/officeart/2018/2/layout/IconVerticalSolidList"/>
    <dgm:cxn modelId="{64B36E64-B10A-4E3C-BB66-BE97041FACCF}" type="presParOf" srcId="{9491B881-BEAB-463E-ACE3-07AA528357A0}" destId="{90A53304-22F6-4FE7-B08B-C5B20169111A}" srcOrd="4" destOrd="0" presId="urn:microsoft.com/office/officeart/2018/2/layout/IconVerticalSolidList"/>
    <dgm:cxn modelId="{5707CC25-3C65-4552-B111-D14769BE3D63}" type="presParOf" srcId="{90A53304-22F6-4FE7-B08B-C5B20169111A}" destId="{E4286688-74E5-4F85-BD63-4FFEC4344FEA}" srcOrd="0" destOrd="0" presId="urn:microsoft.com/office/officeart/2018/2/layout/IconVerticalSolidList"/>
    <dgm:cxn modelId="{4D799341-6937-4F6A-BBBB-4C29BD251D58}" type="presParOf" srcId="{90A53304-22F6-4FE7-B08B-C5B20169111A}" destId="{C876DE46-85FA-4ABC-AFC3-F90A290E6081}" srcOrd="1" destOrd="0" presId="urn:microsoft.com/office/officeart/2018/2/layout/IconVerticalSolidList"/>
    <dgm:cxn modelId="{23BC5523-5CB4-4370-8736-AF6421F3D2AF}" type="presParOf" srcId="{90A53304-22F6-4FE7-B08B-C5B20169111A}" destId="{54AB4F35-4137-4D80-A48A-7BDC4B70FE74}" srcOrd="2" destOrd="0" presId="urn:microsoft.com/office/officeart/2018/2/layout/IconVerticalSolidList"/>
    <dgm:cxn modelId="{311603CE-36E3-47C9-91C9-166F3D4C900B}" type="presParOf" srcId="{90A53304-22F6-4FE7-B08B-C5B20169111A}" destId="{21FFEAEA-4EB3-438C-9C4F-963D527E1FB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FB366-F43D-480D-9EE3-84D0DB77A8CF}">
      <dsp:nvSpPr>
        <dsp:cNvPr id="0" name=""/>
        <dsp:cNvSpPr/>
      </dsp:nvSpPr>
      <dsp:spPr>
        <a:xfrm>
          <a:off x="0" y="462"/>
          <a:ext cx="10058399" cy="10814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80FB3-85BE-4255-B97C-1A0C745E5B24}">
      <dsp:nvSpPr>
        <dsp:cNvPr id="0" name=""/>
        <dsp:cNvSpPr/>
      </dsp:nvSpPr>
      <dsp:spPr>
        <a:xfrm>
          <a:off x="327145" y="243793"/>
          <a:ext cx="594810" cy="594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8F060-86C5-4A3F-9023-6892F2766A02}">
      <dsp:nvSpPr>
        <dsp:cNvPr id="0" name=""/>
        <dsp:cNvSpPr/>
      </dsp:nvSpPr>
      <dsp:spPr>
        <a:xfrm>
          <a:off x="1249101" y="462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Dia 18 de janeiro, a COGEAD encaminhou Ofício 06/2021-COGEAD orientando todas as Unidades para indicarem cadastradores locais.</a:t>
          </a:r>
          <a:endParaRPr lang="en-US" sz="1500" kern="1200"/>
        </a:p>
      </dsp:txBody>
      <dsp:txXfrm>
        <a:off x="1249101" y="462"/>
        <a:ext cx="8809298" cy="1081473"/>
      </dsp:txXfrm>
    </dsp:sp>
    <dsp:sp modelId="{E374A9B0-6A0A-493A-A397-09496559DBE3}">
      <dsp:nvSpPr>
        <dsp:cNvPr id="0" name=""/>
        <dsp:cNvSpPr/>
      </dsp:nvSpPr>
      <dsp:spPr>
        <a:xfrm>
          <a:off x="0" y="1352303"/>
          <a:ext cx="10058399" cy="10814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DF1EA-9DCE-4A2E-8F84-0F61E540F4CC}">
      <dsp:nvSpPr>
        <dsp:cNvPr id="0" name=""/>
        <dsp:cNvSpPr/>
      </dsp:nvSpPr>
      <dsp:spPr>
        <a:xfrm>
          <a:off x="327145" y="1595634"/>
          <a:ext cx="594810" cy="5948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54587-3CCD-4592-95C0-90D443A9C9EE}">
      <dsp:nvSpPr>
        <dsp:cNvPr id="0" name=""/>
        <dsp:cNvSpPr/>
      </dsp:nvSpPr>
      <dsp:spPr>
        <a:xfrm>
          <a:off x="1249101" y="1352303"/>
          <a:ext cx="4526280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Passados 15 dias, apenas 3 Unidades da Fiocruz atenderam o Ofício:</a:t>
          </a:r>
          <a:endParaRPr lang="en-US" sz="1500" kern="1200"/>
        </a:p>
      </dsp:txBody>
      <dsp:txXfrm>
        <a:off x="1249101" y="1352303"/>
        <a:ext cx="4526280" cy="1081473"/>
      </dsp:txXfrm>
    </dsp:sp>
    <dsp:sp modelId="{0921798E-368F-4A73-A7F5-D347D32F4DC7}">
      <dsp:nvSpPr>
        <dsp:cNvPr id="0" name=""/>
        <dsp:cNvSpPr/>
      </dsp:nvSpPr>
      <dsp:spPr>
        <a:xfrm>
          <a:off x="5775381" y="1352303"/>
          <a:ext cx="428301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Biomanguinhos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Cogic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/>
            <a:t>Fiocruz-PE</a:t>
          </a:r>
          <a:endParaRPr lang="en-US" sz="1100" kern="1200"/>
        </a:p>
      </dsp:txBody>
      <dsp:txXfrm>
        <a:off x="5775381" y="1352303"/>
        <a:ext cx="4283018" cy="1081473"/>
      </dsp:txXfrm>
    </dsp:sp>
    <dsp:sp modelId="{E4286688-74E5-4F85-BD63-4FFEC4344FEA}">
      <dsp:nvSpPr>
        <dsp:cNvPr id="0" name=""/>
        <dsp:cNvSpPr/>
      </dsp:nvSpPr>
      <dsp:spPr>
        <a:xfrm>
          <a:off x="0" y="2704144"/>
          <a:ext cx="10058399" cy="10814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6DE46-85FA-4ABC-AFC3-F90A290E6081}">
      <dsp:nvSpPr>
        <dsp:cNvPr id="0" name=""/>
        <dsp:cNvSpPr/>
      </dsp:nvSpPr>
      <dsp:spPr>
        <a:xfrm>
          <a:off x="327145" y="2947476"/>
          <a:ext cx="594810" cy="5948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FEAEA-4EB3-438C-9C4F-963D527E1FB2}">
      <dsp:nvSpPr>
        <dsp:cNvPr id="0" name=""/>
        <dsp:cNvSpPr/>
      </dsp:nvSpPr>
      <dsp:spPr>
        <a:xfrm>
          <a:off x="1249101" y="2704144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Há redução no volume médio de solicitações de senhas por semana. Mas, o impacto ainda é grande frente ao volume de contratos existentes, gerados e geridos na Organização, o que torna importante que a COGEAD reforce, com as 15 Unidades que ainda não atenderam ao Ofício nº 06/2021, a necessidade de cadastradores locais, para otimização do trabalho desta Unidade.</a:t>
          </a:r>
          <a:endParaRPr lang="en-US" sz="1500" kern="1200"/>
        </a:p>
      </dsp:txBody>
      <dsp:txXfrm>
        <a:off x="1249101" y="2704144"/>
        <a:ext cx="8809298" cy="108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47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00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31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60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1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66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7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62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17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2BC08C-83F0-4AA1-A75C-044FFA86A59E}" type="datetimeFigureOut">
              <a:rPr lang="pt-BR" smtClean="0"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39F03B-388B-4EB2-AE05-21D6D79670D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58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07B85-BC46-4C6C-B9B6-54CB1F0CF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023457"/>
            <a:ext cx="10058400" cy="205169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Cadastro de Senhas </a:t>
            </a:r>
            <a:br>
              <a:rPr lang="pt-BR" sz="5400" b="1" dirty="0">
                <a:solidFill>
                  <a:srgbClr val="000099"/>
                </a:solidFill>
              </a:rPr>
            </a:br>
            <a:br>
              <a:rPr lang="pt-BR" sz="5400" b="1" dirty="0">
                <a:solidFill>
                  <a:srgbClr val="000099"/>
                </a:solidFill>
              </a:rPr>
            </a:br>
            <a:r>
              <a:rPr lang="pt-BR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COMPRASNET CONTRATOS</a:t>
            </a:r>
            <a:endParaRPr lang="pt-BR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D764F1-A0D4-4AF6-B7D4-B9E5B461F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Relatórios de produtividade </a:t>
            </a:r>
            <a:r>
              <a:rPr lang="pt-BR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seac</a:t>
            </a:r>
            <a:r>
              <a:rPr lang="pt-BR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 2021</a:t>
            </a:r>
          </a:p>
          <a:p>
            <a:r>
              <a:rPr lang="pt-BR" sz="1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B0604020202020204" pitchFamily="2" charset="-79"/>
              </a:rPr>
              <a:t>Seção de qualificação de fornecedores – SQF/COGEAD</a:t>
            </a:r>
          </a:p>
        </p:txBody>
      </p:sp>
    </p:spTree>
    <p:extLst>
      <p:ext uri="{BB962C8B-B14F-4D97-AF65-F5344CB8AC3E}">
        <p14:creationId xmlns:p14="http://schemas.microsoft.com/office/powerpoint/2010/main" val="147545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396F4-1EFB-416C-AC5C-4EAA5235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5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600" b="1" dirty="0"/>
              <a:t>Cadastro de Senhas – </a:t>
            </a:r>
            <a:br>
              <a:rPr lang="pt-BR" sz="3600" b="1" dirty="0"/>
            </a:br>
            <a:r>
              <a:rPr lang="pt-BR" sz="3600" b="1" dirty="0"/>
              <a:t>sistema </a:t>
            </a:r>
            <a:r>
              <a:rPr lang="pt-BR" sz="3600" b="1" dirty="0" err="1"/>
              <a:t>Comprasnet</a:t>
            </a:r>
            <a:r>
              <a:rPr lang="pt-BR" sz="3600" b="1" dirty="0"/>
              <a:t> Contratos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70244C-5197-4C92-8774-6DEFED57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O sistema </a:t>
            </a:r>
            <a:r>
              <a:rPr lang="pt-BR" b="1" dirty="0" err="1"/>
              <a:t>Comprasnet</a:t>
            </a:r>
            <a:r>
              <a:rPr lang="pt-BR" b="1" dirty="0"/>
              <a:t> Contratos </a:t>
            </a:r>
            <a:r>
              <a:rPr lang="pt-BR" dirty="0"/>
              <a:t>entrou no ar em 04/</a:t>
            </a:r>
            <a:r>
              <a:rPr lang="pt-BR" dirty="0" err="1"/>
              <a:t>jan</a:t>
            </a:r>
            <a:r>
              <a:rPr lang="pt-BR" dirty="0"/>
              <a:t>/2021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O acesso ao sistema se dá por login e senha individual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Para ter acesso ao sistema  os usuários devem fazer a solicitação ao cadastrador parcial do órgão, que na Fiocruz, situa-se na Seção de Qualificação de Fornecedores – SQF/COGEAD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A partir de 04/01/2021 todos os procedimentos de fiscalização e gestão de contratos em toda a Administração Pública Federal se dá pelo novo sistema </a:t>
            </a:r>
            <a:r>
              <a:rPr lang="pt-BR" b="1" dirty="0" err="1"/>
              <a:t>Comprasnet</a:t>
            </a:r>
            <a:r>
              <a:rPr lang="pt-BR" b="1" dirty="0"/>
              <a:t> Contratos, </a:t>
            </a:r>
            <a:r>
              <a:rPr lang="pt-BR" dirty="0"/>
              <a:t>inclusive empenhos, pagamentos, etc.</a:t>
            </a:r>
            <a:endParaRPr lang="pt-B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 </a:t>
            </a:r>
            <a:r>
              <a:rPr lang="pt-BR" dirty="0"/>
              <a:t>Essa mudança acarretou necessidade de inúmeros usuários da Fiocruz necessitar de senhas de acesso e elevar a demanda para a Seção responsável, SQF/COGEAD.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 </a:t>
            </a:r>
            <a:r>
              <a:rPr lang="pt-BR" dirty="0"/>
              <a:t>Este relatório traz o volume de solicitações de senhas do mês de janeiro, entre os dias 05 a 29.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5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396F4-1EFB-416C-AC5C-4EAA5235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pt-BR" b="1"/>
              <a:t>Cadastro de Senhas – </a:t>
            </a:r>
            <a:br>
              <a:rPr lang="pt-BR" b="1"/>
            </a:br>
            <a:r>
              <a:rPr lang="pt-BR" b="1"/>
              <a:t>sistema </a:t>
            </a:r>
            <a:r>
              <a:rPr lang="pt-BR" b="1" err="1"/>
              <a:t>Comprasnet</a:t>
            </a:r>
            <a:r>
              <a:rPr lang="pt-BR" b="1"/>
              <a:t> Contratos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C062778-9C72-411C-B892-8964D0A5D3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72955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0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F63BBB59-71C2-461B-A165-64C907C5A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433" y="1818272"/>
            <a:ext cx="8647963" cy="449016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C281AAF6-E043-469A-8558-577E9421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758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de senhas solicitadas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Comprasnet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D65675E-666A-427C-B64C-C211F2861DC5}"/>
              </a:ext>
            </a:extLst>
          </p:cNvPr>
          <p:cNvSpPr txBox="1"/>
          <p:nvPr/>
        </p:nvSpPr>
        <p:spPr>
          <a:xfrm>
            <a:off x="438539" y="2005720"/>
            <a:ext cx="1623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Total de 244 senhas solicitadas em 1 mês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5C8440-E35B-497B-95DF-F0B4B07901B4}"/>
              </a:ext>
            </a:extLst>
          </p:cNvPr>
          <p:cNvSpPr txBox="1"/>
          <p:nvPr/>
        </p:nvSpPr>
        <p:spPr>
          <a:xfrm>
            <a:off x="439435" y="3309717"/>
            <a:ext cx="16235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Média de 12 solicitações por  dia útil.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sz="1400" dirty="0">
                <a:solidFill>
                  <a:srgbClr val="002060"/>
                </a:solidFill>
              </a:rPr>
              <a:t>Na 1ª semana média de 19 pedidos.</a:t>
            </a:r>
          </a:p>
          <a:p>
            <a:endParaRPr lang="pt-BR" sz="1400" dirty="0">
              <a:solidFill>
                <a:srgbClr val="002060"/>
              </a:solidFill>
            </a:endParaRPr>
          </a:p>
          <a:p>
            <a:r>
              <a:rPr lang="pt-BR" sz="1400" dirty="0">
                <a:solidFill>
                  <a:srgbClr val="002060"/>
                </a:solidFill>
              </a:rPr>
              <a:t>Última semana: média de 9 pedidos.</a:t>
            </a:r>
          </a:p>
          <a:p>
            <a:r>
              <a:rPr lang="pt-BR" sz="1400" dirty="0">
                <a:solidFill>
                  <a:srgbClr val="002060"/>
                </a:solidFill>
              </a:rPr>
              <a:t>52% de queda.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A059AA-9325-4A45-8BD2-BF24C11C2CBD}"/>
              </a:ext>
            </a:extLst>
          </p:cNvPr>
          <p:cNvSpPr txBox="1"/>
          <p:nvPr/>
        </p:nvSpPr>
        <p:spPr>
          <a:xfrm>
            <a:off x="5756894" y="2393281"/>
            <a:ext cx="473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244 Solicitações de Senhas</a:t>
            </a:r>
          </a:p>
        </p:txBody>
      </p:sp>
    </p:spTree>
    <p:extLst>
      <p:ext uri="{BB962C8B-B14F-4D97-AF65-F5344CB8AC3E}">
        <p14:creationId xmlns:p14="http://schemas.microsoft.com/office/powerpoint/2010/main" val="182056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071C3E66-5AC7-4EDF-88A9-BA6C98EF6115}"/>
              </a:ext>
            </a:extLst>
          </p:cNvPr>
          <p:cNvSpPr txBox="1">
            <a:spLocks/>
          </p:cNvSpPr>
          <p:nvPr/>
        </p:nvSpPr>
        <p:spPr>
          <a:xfrm>
            <a:off x="1097280" y="286604"/>
            <a:ext cx="10058400" cy="1097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de senhas solicitadas por Unidade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Comprasnet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A059AA-9325-4A45-8BD2-BF24C11C2CBD}"/>
              </a:ext>
            </a:extLst>
          </p:cNvPr>
          <p:cNvSpPr txBox="1"/>
          <p:nvPr/>
        </p:nvSpPr>
        <p:spPr>
          <a:xfrm>
            <a:off x="473949" y="1739857"/>
            <a:ext cx="473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244 Solicitações de Senhas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8455BF7-8DCD-44A2-9254-EEAF2CE78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270" y="2420638"/>
            <a:ext cx="9489222" cy="359223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B5A0B15-675B-4A6E-82DC-DF33AB366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0" y="3071235"/>
            <a:ext cx="2517424" cy="138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071C3E66-5AC7-4EDF-88A9-BA6C98EF6115}"/>
              </a:ext>
            </a:extLst>
          </p:cNvPr>
          <p:cNvSpPr txBox="1">
            <a:spLocks/>
          </p:cNvSpPr>
          <p:nvPr/>
        </p:nvSpPr>
        <p:spPr>
          <a:xfrm>
            <a:off x="1097280" y="286604"/>
            <a:ext cx="10058400" cy="1097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Senhas solicitadas por áreas das Unidades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Comprasnet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Contratos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A059AA-9325-4A45-8BD2-BF24C11C2CBD}"/>
              </a:ext>
            </a:extLst>
          </p:cNvPr>
          <p:cNvSpPr txBox="1"/>
          <p:nvPr/>
        </p:nvSpPr>
        <p:spPr>
          <a:xfrm>
            <a:off x="473949" y="1739857"/>
            <a:ext cx="4730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244 Solicitações de Senhas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E49A14C-72FA-4A37-9AD9-3D30C460B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62" y="2845088"/>
            <a:ext cx="4067988" cy="207789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E3D8374-EC50-47F6-AE86-5428A51C7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19" y="1780070"/>
            <a:ext cx="6972029" cy="440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0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 Black</vt:lpstr>
      <vt:lpstr>Calibri</vt:lpstr>
      <vt:lpstr>Calibri Light</vt:lpstr>
      <vt:lpstr>Wingdings</vt:lpstr>
      <vt:lpstr>Retrospectiva</vt:lpstr>
      <vt:lpstr>Cadastro de Senhas   Sistema COMPRASNET CONTRATOS</vt:lpstr>
      <vt:lpstr>Cadastro de Senhas –  sistema Comprasnet Contratos</vt:lpstr>
      <vt:lpstr>Cadastro de Senhas –  sistema Comprasnet Contratos</vt:lpstr>
      <vt:lpstr>Volume de senhas solicitadas Sistema Comprasnet Contratos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Cadastro de Senhas   Sistema COMPRASNET CONTRATOS</dc:title>
  <dc:creator>Augusto João Americo de Souza</dc:creator>
  <cp:lastModifiedBy>Augusto João Americo de Souza</cp:lastModifiedBy>
  <cp:revision>1</cp:revision>
  <dcterms:created xsi:type="dcterms:W3CDTF">2021-02-02T13:03:54Z</dcterms:created>
  <dcterms:modified xsi:type="dcterms:W3CDTF">2021-02-02T13:06:07Z</dcterms:modified>
</cp:coreProperties>
</file>