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6"/>
  </p:notesMasterIdLst>
  <p:sldIdLst>
    <p:sldId id="256" r:id="rId5"/>
    <p:sldId id="272" r:id="rId6"/>
    <p:sldId id="271" r:id="rId7"/>
    <p:sldId id="257" r:id="rId8"/>
    <p:sldId id="258" r:id="rId9"/>
    <p:sldId id="273" r:id="rId10"/>
    <p:sldId id="274" r:id="rId11"/>
    <p:sldId id="266" r:id="rId12"/>
    <p:sldId id="267" r:id="rId13"/>
    <p:sldId id="268" r:id="rId14"/>
    <p:sldId id="270" r:id="rId15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3.xml"/><Relationship Id="rId1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2D3EDA-2D3D-446A-9972-E1815A1AEC06}" type="doc">
      <dgm:prSet loTypeId="urn:microsoft.com/office/officeart/2008/layout/AccentedPicture" loCatId="pictur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EC7A23EB-5E64-45E9-939B-42CF3326A4C0}">
      <dgm:prSet custT="1"/>
      <dgm:spPr/>
      <dgm:t>
        <a:bodyPr/>
        <a:lstStyle/>
        <a:p>
          <a:pPr rtl="0"/>
          <a:r>
            <a:rPr lang="en-US" sz="6000" b="1" dirty="0">
              <a:solidFill>
                <a:schemeClr val="tx1"/>
              </a:solidFill>
            </a:rPr>
            <a:t>SIADS</a:t>
          </a:r>
          <a:endParaRPr lang="pt-BR" sz="6000" b="1" dirty="0">
            <a:solidFill>
              <a:schemeClr val="tx1"/>
            </a:solidFill>
          </a:endParaRPr>
        </a:p>
      </dgm:t>
    </dgm:pt>
    <dgm:pt modelId="{7F2DB3F0-CF03-428A-8D15-A8822D653F96}" type="parTrans" cxnId="{8D2B57CD-B23B-425F-B00F-113CD9664CF6}">
      <dgm:prSet/>
      <dgm:spPr/>
      <dgm:t>
        <a:bodyPr/>
        <a:lstStyle/>
        <a:p>
          <a:endParaRPr lang="pt-BR"/>
        </a:p>
      </dgm:t>
    </dgm:pt>
    <dgm:pt modelId="{7933AE15-5436-4EF2-9B4B-85C4FD82C52A}" type="sibTrans" cxnId="{8D2B57CD-B23B-425F-B00F-113CD9664CF6}">
      <dgm:prSet/>
      <dgm:spPr/>
      <dgm:t>
        <a:bodyPr/>
        <a:lstStyle/>
        <a:p>
          <a:endParaRPr lang="pt-BR"/>
        </a:p>
      </dgm:t>
    </dgm:pt>
    <dgm:pt modelId="{D5E7D606-F819-4B44-989B-86CD4298FF3C}">
      <dgm:prSet custT="1"/>
      <dgm:spPr/>
      <dgm:t>
        <a:bodyPr/>
        <a:lstStyle/>
        <a:p>
          <a:pPr rtl="0"/>
          <a:r>
            <a:rPr lang="pt-BR" sz="1800" b="1" i="1" dirty="0">
              <a:latin typeface="+mn-lt"/>
            </a:rPr>
            <a:t>ESTOQUE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20604A5D-5CEF-4D2E-A0C0-928FAF09F2A5}" type="parTrans" cxnId="{BAE67B01-CE09-4B43-B02B-131EE9B20E7F}">
      <dgm:prSet/>
      <dgm:spPr/>
      <dgm:t>
        <a:bodyPr/>
        <a:lstStyle/>
        <a:p>
          <a:endParaRPr lang="pt-BR"/>
        </a:p>
      </dgm:t>
    </dgm:pt>
    <dgm:pt modelId="{A9A364A8-40A0-45C9-9EFF-F77CA730EF3F}" type="sibTrans" cxnId="{BAE67B01-CE09-4B43-B02B-131EE9B20E7F}">
      <dgm:prSet/>
      <dgm:spPr/>
      <dgm:t>
        <a:bodyPr/>
        <a:lstStyle/>
        <a:p>
          <a:endParaRPr lang="pt-BR"/>
        </a:p>
      </dgm:t>
    </dgm:pt>
    <dgm:pt modelId="{39EF1D9C-57B1-4A23-88AA-CCA92E2973AA}">
      <dgm:prSet custT="1"/>
      <dgm:spPr/>
      <dgm:t>
        <a:bodyPr/>
        <a:lstStyle/>
        <a:p>
          <a:pPr rtl="0"/>
          <a:r>
            <a:rPr lang="pt-BR" sz="1800" b="1" i="1" dirty="0">
              <a:latin typeface="+mn-lt"/>
            </a:rPr>
            <a:t>PATRIMÔNIO  / DEPRECIAÇÃO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73388BCB-142E-48BE-B7D0-BD9E8F050934}" type="parTrans" cxnId="{BA184623-50B3-4190-97FC-3E0F220D7513}">
      <dgm:prSet/>
      <dgm:spPr/>
      <dgm:t>
        <a:bodyPr/>
        <a:lstStyle/>
        <a:p>
          <a:endParaRPr lang="pt-BR"/>
        </a:p>
      </dgm:t>
    </dgm:pt>
    <dgm:pt modelId="{C67E61D5-C30D-47CE-AE08-060743B2713F}" type="sibTrans" cxnId="{BA184623-50B3-4190-97FC-3E0F220D7513}">
      <dgm:prSet/>
      <dgm:spPr/>
      <dgm:t>
        <a:bodyPr/>
        <a:lstStyle/>
        <a:p>
          <a:endParaRPr lang="pt-BR"/>
        </a:p>
      </dgm:t>
    </dgm:pt>
    <dgm:pt modelId="{7227F1CE-81C1-49A1-AF0D-89892A5AB3EE}">
      <dgm:prSet custT="1"/>
      <dgm:spPr/>
      <dgm:t>
        <a:bodyPr/>
        <a:lstStyle/>
        <a:p>
          <a:pPr rtl="0"/>
          <a:r>
            <a:rPr lang="pt-BR" sz="1800" b="1" i="1" dirty="0"/>
            <a:t>BOLSA DE MATERIAIS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CFB7426-B175-4C64-996D-A0407F6276AA}" type="parTrans" cxnId="{03A36F91-8A28-446F-8CEB-4C1FE2C9D0C5}">
      <dgm:prSet/>
      <dgm:spPr/>
      <dgm:t>
        <a:bodyPr/>
        <a:lstStyle/>
        <a:p>
          <a:endParaRPr lang="pt-BR"/>
        </a:p>
      </dgm:t>
    </dgm:pt>
    <dgm:pt modelId="{5BEABEB3-DFD2-4253-AE74-C0EAC369054B}" type="sibTrans" cxnId="{03A36F91-8A28-446F-8CEB-4C1FE2C9D0C5}">
      <dgm:prSet/>
      <dgm:spPr/>
      <dgm:t>
        <a:bodyPr/>
        <a:lstStyle/>
        <a:p>
          <a:endParaRPr lang="pt-BR"/>
        </a:p>
      </dgm:t>
    </dgm:pt>
    <dgm:pt modelId="{2F739E4A-0501-40F2-98ED-C340949DA02B}">
      <dgm:prSet custT="1"/>
      <dgm:spPr/>
      <dgm:t>
        <a:bodyPr/>
        <a:lstStyle/>
        <a:p>
          <a:pPr rtl="0"/>
          <a:r>
            <a:rPr lang="pt-BR" sz="1800" b="1" i="1" dirty="0"/>
            <a:t>TRANSPORTE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E20E9FD9-0B37-490F-A8F9-AE87AC8BFFE8}" type="parTrans" cxnId="{9C7C8A18-440D-42DC-AF64-0B2374B9A6CA}">
      <dgm:prSet/>
      <dgm:spPr/>
      <dgm:t>
        <a:bodyPr/>
        <a:lstStyle/>
        <a:p>
          <a:endParaRPr lang="pt-BR"/>
        </a:p>
      </dgm:t>
    </dgm:pt>
    <dgm:pt modelId="{E4D059AC-1438-4619-9238-3C47951948A1}" type="sibTrans" cxnId="{9C7C8A18-440D-42DC-AF64-0B2374B9A6CA}">
      <dgm:prSet/>
      <dgm:spPr/>
      <dgm:t>
        <a:bodyPr/>
        <a:lstStyle/>
        <a:p>
          <a:endParaRPr lang="pt-BR"/>
        </a:p>
      </dgm:t>
    </dgm:pt>
    <dgm:pt modelId="{F73B0B9A-0F00-4A12-B88F-BEC6499E49C8}">
      <dgm:prSet custT="1"/>
      <dgm:spPr/>
      <dgm:t>
        <a:bodyPr/>
        <a:lstStyle/>
        <a:p>
          <a:pPr rtl="0"/>
          <a:r>
            <a:rPr lang="pt-BR" sz="1800" b="1" i="1" dirty="0"/>
            <a:t>CADASTRO</a:t>
          </a:r>
          <a:r>
            <a:rPr lang="pt-BR" sz="2000" b="1" i="1" dirty="0"/>
            <a:t> </a:t>
          </a:r>
          <a:r>
            <a:rPr lang="pt-BR" sz="1800" b="1" i="1" dirty="0"/>
            <a:t>E TABELAS DE APOIO</a:t>
          </a:r>
        </a:p>
      </dgm:t>
    </dgm:pt>
    <dgm:pt modelId="{8177D919-570F-49A1-A451-5D07D5F4B184}" type="parTrans" cxnId="{C0E66311-9160-4D4E-9DD6-C0746357C5FF}">
      <dgm:prSet/>
      <dgm:spPr/>
      <dgm:t>
        <a:bodyPr/>
        <a:lstStyle/>
        <a:p>
          <a:endParaRPr lang="pt-BR"/>
        </a:p>
      </dgm:t>
    </dgm:pt>
    <dgm:pt modelId="{A8944422-3081-464B-B5DF-397684E8544F}" type="sibTrans" cxnId="{C0E66311-9160-4D4E-9DD6-C0746357C5FF}">
      <dgm:prSet/>
      <dgm:spPr/>
      <dgm:t>
        <a:bodyPr/>
        <a:lstStyle/>
        <a:p>
          <a:endParaRPr lang="pt-BR"/>
        </a:p>
      </dgm:t>
    </dgm:pt>
    <dgm:pt modelId="{DAA66B6B-AA2D-4454-BACC-BFC1224E875F}" type="pres">
      <dgm:prSet presAssocID="{A72D3EDA-2D3D-446A-9972-E1815A1AEC06}" presName="Name0" presStyleCnt="0">
        <dgm:presLayoutVars>
          <dgm:dir/>
        </dgm:presLayoutVars>
      </dgm:prSet>
      <dgm:spPr/>
    </dgm:pt>
    <dgm:pt modelId="{C7A8F2B2-4C60-4DF2-8D2C-B7BC91281EED}" type="pres">
      <dgm:prSet presAssocID="{7933AE15-5436-4EF2-9B4B-85C4FD82C52A}" presName="picture_1" presStyleLbl="bgImgPlace1" presStyleIdx="0" presStyleCnt="1" custScaleX="116286" custLinFactNeighborX="-1101" custLinFactNeighborY="-3176"/>
      <dgm:spPr/>
    </dgm:pt>
    <dgm:pt modelId="{C170C1BB-BB24-4FD9-84BD-AB72F4658B79}" type="pres">
      <dgm:prSet presAssocID="{EC7A23EB-5E64-45E9-939B-42CF3326A4C0}" presName="text_1" presStyleLbl="node1" presStyleIdx="0" presStyleCnt="0" custScaleY="57155" custLinFactNeighborX="1222" custLinFactNeighborY="-24934">
        <dgm:presLayoutVars>
          <dgm:bulletEnabled val="1"/>
        </dgm:presLayoutVars>
      </dgm:prSet>
      <dgm:spPr/>
    </dgm:pt>
    <dgm:pt modelId="{F2F66815-5E38-4402-8874-B4422367FDA5}" type="pres">
      <dgm:prSet presAssocID="{A72D3EDA-2D3D-446A-9972-E1815A1AEC06}" presName="linV" presStyleCnt="0"/>
      <dgm:spPr/>
    </dgm:pt>
    <dgm:pt modelId="{77A04329-C68A-4E6F-9AC0-741FE0A8FA7A}" type="pres">
      <dgm:prSet presAssocID="{F73B0B9A-0F00-4A12-B88F-BEC6499E49C8}" presName="pair" presStyleCnt="0"/>
      <dgm:spPr/>
    </dgm:pt>
    <dgm:pt modelId="{DCC29686-4570-439B-BF98-D63F6697EB03}" type="pres">
      <dgm:prSet presAssocID="{F73B0B9A-0F00-4A12-B88F-BEC6499E49C8}" presName="spaceH" presStyleLbl="node1" presStyleIdx="0" presStyleCnt="0"/>
      <dgm:spPr/>
    </dgm:pt>
    <dgm:pt modelId="{A8D4E56C-C07E-4A7F-9289-29A8D73EE357}" type="pres">
      <dgm:prSet presAssocID="{F73B0B9A-0F00-4A12-B88F-BEC6499E49C8}" presName="desPictures" presStyleLbl="alignImgPlace1" presStyleIdx="0" presStyleCnt="5"/>
      <dgm:spPr>
        <a:gradFill flip="none" rotWithShape="0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</dgm:pt>
    <dgm:pt modelId="{20E53D8B-2A78-4C98-8423-1DD749F23405}" type="pres">
      <dgm:prSet presAssocID="{F73B0B9A-0F00-4A12-B88F-BEC6499E49C8}" presName="desTextWrapper" presStyleCnt="0"/>
      <dgm:spPr/>
    </dgm:pt>
    <dgm:pt modelId="{D1D545E7-008C-4716-A283-BCBAF656FAE5}" type="pres">
      <dgm:prSet presAssocID="{F73B0B9A-0F00-4A12-B88F-BEC6499E49C8}" presName="desText" presStyleLbl="revTx" presStyleIdx="0" presStyleCnt="5" custScaleX="128608">
        <dgm:presLayoutVars>
          <dgm:bulletEnabled val="1"/>
        </dgm:presLayoutVars>
      </dgm:prSet>
      <dgm:spPr/>
    </dgm:pt>
    <dgm:pt modelId="{E676C1E1-BC8C-41AA-BD0C-65CDF032083B}" type="pres">
      <dgm:prSet presAssocID="{A8944422-3081-464B-B5DF-397684E8544F}" presName="spaceV" presStyleCnt="0"/>
      <dgm:spPr/>
    </dgm:pt>
    <dgm:pt modelId="{F629478D-65F8-4E38-A80F-F2D4FA82415E}" type="pres">
      <dgm:prSet presAssocID="{D5E7D606-F819-4B44-989B-86CD4298FF3C}" presName="pair" presStyleCnt="0"/>
      <dgm:spPr/>
    </dgm:pt>
    <dgm:pt modelId="{E947E503-8EC7-4411-A2CF-496E39CA124C}" type="pres">
      <dgm:prSet presAssocID="{D5E7D606-F819-4B44-989B-86CD4298FF3C}" presName="spaceH" presStyleLbl="node1" presStyleIdx="0" presStyleCnt="0"/>
      <dgm:spPr/>
    </dgm:pt>
    <dgm:pt modelId="{5CB53D60-6826-4642-A45D-33B22D3DEE23}" type="pres">
      <dgm:prSet presAssocID="{D5E7D606-F819-4B44-989B-86CD4298FF3C}" presName="desPictures" presStyleLbl="alignImgPlace1" presStyleIdx="1" presStyleCnt="5"/>
      <dgm:sp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</dgm:pt>
    <dgm:pt modelId="{7FB18D68-D22C-474A-949B-FC2C300A0ABB}" type="pres">
      <dgm:prSet presAssocID="{D5E7D606-F819-4B44-989B-86CD4298FF3C}" presName="desTextWrapper" presStyleCnt="0"/>
      <dgm:spPr/>
    </dgm:pt>
    <dgm:pt modelId="{8A81091F-9DF3-446A-B52C-980BA2C48175}" type="pres">
      <dgm:prSet presAssocID="{D5E7D606-F819-4B44-989B-86CD4298FF3C}" presName="desText" presStyleLbl="revTx" presStyleIdx="1" presStyleCnt="5">
        <dgm:presLayoutVars>
          <dgm:bulletEnabled val="1"/>
        </dgm:presLayoutVars>
      </dgm:prSet>
      <dgm:spPr/>
    </dgm:pt>
    <dgm:pt modelId="{7FE9ABF7-8F6A-41CD-B6B5-836BE2A30578}" type="pres">
      <dgm:prSet presAssocID="{A9A364A8-40A0-45C9-9EFF-F77CA730EF3F}" presName="spaceV" presStyleCnt="0"/>
      <dgm:spPr/>
    </dgm:pt>
    <dgm:pt modelId="{560CE1D3-B517-425C-AC21-807F90660BEA}" type="pres">
      <dgm:prSet presAssocID="{39EF1D9C-57B1-4A23-88AA-CCA92E2973AA}" presName="pair" presStyleCnt="0"/>
      <dgm:spPr/>
    </dgm:pt>
    <dgm:pt modelId="{4268AA3D-A0A1-450F-8844-C6F321A267E3}" type="pres">
      <dgm:prSet presAssocID="{39EF1D9C-57B1-4A23-88AA-CCA92E2973AA}" presName="spaceH" presStyleLbl="node1" presStyleIdx="0" presStyleCnt="0"/>
      <dgm:spPr/>
    </dgm:pt>
    <dgm:pt modelId="{ACD684A9-C950-4C70-87A9-08AD05F8EDB4}" type="pres">
      <dgm:prSet presAssocID="{39EF1D9C-57B1-4A23-88AA-CCA92E2973AA}" presName="desPictures" presStyleLbl="alignImgPlace1" presStyleIdx="2" presStyleCnt="5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</dgm:pt>
    <dgm:pt modelId="{69A606B3-5C1B-4873-A162-5D2C403D0608}" type="pres">
      <dgm:prSet presAssocID="{39EF1D9C-57B1-4A23-88AA-CCA92E2973AA}" presName="desTextWrapper" presStyleCnt="0"/>
      <dgm:spPr/>
    </dgm:pt>
    <dgm:pt modelId="{23BC4DDB-97E0-403B-9F5A-5102EA09569D}" type="pres">
      <dgm:prSet presAssocID="{39EF1D9C-57B1-4A23-88AA-CCA92E2973AA}" presName="desText" presStyleLbl="revTx" presStyleIdx="2" presStyleCnt="5" custScaleX="165511">
        <dgm:presLayoutVars>
          <dgm:bulletEnabled val="1"/>
        </dgm:presLayoutVars>
      </dgm:prSet>
      <dgm:spPr/>
    </dgm:pt>
    <dgm:pt modelId="{3B16D0FE-8491-4A95-AA8C-27368B0C7231}" type="pres">
      <dgm:prSet presAssocID="{C67E61D5-C30D-47CE-AE08-060743B2713F}" presName="spaceV" presStyleCnt="0"/>
      <dgm:spPr/>
    </dgm:pt>
    <dgm:pt modelId="{08B06FA9-5AA5-4FF6-ACBE-FB031224BA03}" type="pres">
      <dgm:prSet presAssocID="{7227F1CE-81C1-49A1-AF0D-89892A5AB3EE}" presName="pair" presStyleCnt="0"/>
      <dgm:spPr/>
    </dgm:pt>
    <dgm:pt modelId="{6A13D857-F935-4EA7-A616-C840184A52DF}" type="pres">
      <dgm:prSet presAssocID="{7227F1CE-81C1-49A1-AF0D-89892A5AB3EE}" presName="spaceH" presStyleLbl="node1" presStyleIdx="0" presStyleCnt="0"/>
      <dgm:spPr/>
    </dgm:pt>
    <dgm:pt modelId="{8ABE905A-90F5-41A2-9E9D-F09189ED4A2A}" type="pres">
      <dgm:prSet presAssocID="{7227F1CE-81C1-49A1-AF0D-89892A5AB3EE}" presName="desPictures" presStyleLbl="alignImgPlace1" presStyleIdx="3" presStyleCnt="5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</dgm:pt>
    <dgm:pt modelId="{97492B88-7FB7-489F-BA50-8F13D950670B}" type="pres">
      <dgm:prSet presAssocID="{7227F1CE-81C1-49A1-AF0D-89892A5AB3EE}" presName="desTextWrapper" presStyleCnt="0"/>
      <dgm:spPr/>
    </dgm:pt>
    <dgm:pt modelId="{ED3A7786-EF7A-4998-905D-C6AD6E5C0A3F}" type="pres">
      <dgm:prSet presAssocID="{7227F1CE-81C1-49A1-AF0D-89892A5AB3EE}" presName="desText" presStyleLbl="revTx" presStyleIdx="3" presStyleCnt="5">
        <dgm:presLayoutVars>
          <dgm:bulletEnabled val="1"/>
        </dgm:presLayoutVars>
      </dgm:prSet>
      <dgm:spPr/>
    </dgm:pt>
    <dgm:pt modelId="{1959B19A-395A-4847-AF24-BEEE454F06E8}" type="pres">
      <dgm:prSet presAssocID="{5BEABEB3-DFD2-4253-AE74-C0EAC369054B}" presName="spaceV" presStyleCnt="0"/>
      <dgm:spPr/>
    </dgm:pt>
    <dgm:pt modelId="{3307B9AB-58F6-4510-B7C3-90377B6F39B8}" type="pres">
      <dgm:prSet presAssocID="{2F739E4A-0501-40F2-98ED-C340949DA02B}" presName="pair" presStyleCnt="0"/>
      <dgm:spPr/>
    </dgm:pt>
    <dgm:pt modelId="{54F89771-52B0-4A79-A0DB-7B294F07EA7A}" type="pres">
      <dgm:prSet presAssocID="{2F739E4A-0501-40F2-98ED-C340949DA02B}" presName="spaceH" presStyleLbl="node1" presStyleIdx="0" presStyleCnt="0"/>
      <dgm:spPr/>
    </dgm:pt>
    <dgm:pt modelId="{B2F634FF-D660-42E8-8492-28E160693926}" type="pres">
      <dgm:prSet presAssocID="{2F739E4A-0501-40F2-98ED-C340949DA02B}" presName="desPictures" presStyleLbl="alignImgPlace1" presStyleIdx="4" presStyleCnt="5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</dgm:pt>
    <dgm:pt modelId="{E2F80467-A792-48E5-8BD1-CDF2B9DCA398}" type="pres">
      <dgm:prSet presAssocID="{2F739E4A-0501-40F2-98ED-C340949DA02B}" presName="desTextWrapper" presStyleCnt="0"/>
      <dgm:spPr/>
    </dgm:pt>
    <dgm:pt modelId="{468127EB-6F15-4ABC-9286-26073EDDB415}" type="pres">
      <dgm:prSet presAssocID="{2F739E4A-0501-40F2-98ED-C340949DA02B}" presName="desText" presStyleLbl="revTx" presStyleIdx="4" presStyleCnt="5">
        <dgm:presLayoutVars>
          <dgm:bulletEnabled val="1"/>
        </dgm:presLayoutVars>
      </dgm:prSet>
      <dgm:spPr/>
    </dgm:pt>
    <dgm:pt modelId="{18460CD8-952B-4413-9DAB-E102FF3E4FC9}" type="pres">
      <dgm:prSet presAssocID="{A72D3EDA-2D3D-446A-9972-E1815A1AEC06}" presName="maxNode" presStyleCnt="0"/>
      <dgm:spPr/>
    </dgm:pt>
    <dgm:pt modelId="{0E8A7A81-3B15-4B42-83C3-DC46868E433B}" type="pres">
      <dgm:prSet presAssocID="{A72D3EDA-2D3D-446A-9972-E1815A1AEC06}" presName="Name33" presStyleCnt="0"/>
      <dgm:spPr/>
    </dgm:pt>
  </dgm:ptLst>
  <dgm:cxnLst>
    <dgm:cxn modelId="{BAE67B01-CE09-4B43-B02B-131EE9B20E7F}" srcId="{A72D3EDA-2D3D-446A-9972-E1815A1AEC06}" destId="{D5E7D606-F819-4B44-989B-86CD4298FF3C}" srcOrd="2" destOrd="0" parTransId="{20604A5D-5CEF-4D2E-A0C0-928FAF09F2A5}" sibTransId="{A9A364A8-40A0-45C9-9EFF-F77CA730EF3F}"/>
    <dgm:cxn modelId="{C0E66311-9160-4D4E-9DD6-C0746357C5FF}" srcId="{A72D3EDA-2D3D-446A-9972-E1815A1AEC06}" destId="{F73B0B9A-0F00-4A12-B88F-BEC6499E49C8}" srcOrd="1" destOrd="0" parTransId="{8177D919-570F-49A1-A451-5D07D5F4B184}" sibTransId="{A8944422-3081-464B-B5DF-397684E8544F}"/>
    <dgm:cxn modelId="{9C7C8A18-440D-42DC-AF64-0B2374B9A6CA}" srcId="{A72D3EDA-2D3D-446A-9972-E1815A1AEC06}" destId="{2F739E4A-0501-40F2-98ED-C340949DA02B}" srcOrd="5" destOrd="0" parTransId="{E20E9FD9-0B37-490F-A8F9-AE87AC8BFFE8}" sibTransId="{E4D059AC-1438-4619-9238-3C47951948A1}"/>
    <dgm:cxn modelId="{BA184623-50B3-4190-97FC-3E0F220D7513}" srcId="{A72D3EDA-2D3D-446A-9972-E1815A1AEC06}" destId="{39EF1D9C-57B1-4A23-88AA-CCA92E2973AA}" srcOrd="3" destOrd="0" parTransId="{73388BCB-142E-48BE-B7D0-BD9E8F050934}" sibTransId="{C67E61D5-C30D-47CE-AE08-060743B2713F}"/>
    <dgm:cxn modelId="{454B8F43-17EF-44D3-A89C-54BFD9E2511B}" type="presOf" srcId="{D5E7D606-F819-4B44-989B-86CD4298FF3C}" destId="{8A81091F-9DF3-446A-B52C-980BA2C48175}" srcOrd="0" destOrd="0" presId="urn:microsoft.com/office/officeart/2008/layout/AccentedPicture"/>
    <dgm:cxn modelId="{6FBB136C-93FA-491E-BE3B-D5B10BF02617}" type="presOf" srcId="{39EF1D9C-57B1-4A23-88AA-CCA92E2973AA}" destId="{23BC4DDB-97E0-403B-9F5A-5102EA09569D}" srcOrd="0" destOrd="0" presId="urn:microsoft.com/office/officeart/2008/layout/AccentedPicture"/>
    <dgm:cxn modelId="{AB4FAB52-0EBB-448F-8F89-FF27A6CC7186}" type="presOf" srcId="{A72D3EDA-2D3D-446A-9972-E1815A1AEC06}" destId="{DAA66B6B-AA2D-4454-BACC-BFC1224E875F}" srcOrd="0" destOrd="0" presId="urn:microsoft.com/office/officeart/2008/layout/AccentedPicture"/>
    <dgm:cxn modelId="{D4E93454-9808-4BE2-9C91-4427733897B8}" type="presOf" srcId="{2F739E4A-0501-40F2-98ED-C340949DA02B}" destId="{468127EB-6F15-4ABC-9286-26073EDDB415}" srcOrd="0" destOrd="0" presId="urn:microsoft.com/office/officeart/2008/layout/AccentedPicture"/>
    <dgm:cxn modelId="{322EED54-19A2-43B9-A6D6-5C781497261F}" type="presOf" srcId="{F73B0B9A-0F00-4A12-B88F-BEC6499E49C8}" destId="{D1D545E7-008C-4716-A283-BCBAF656FAE5}" srcOrd="0" destOrd="0" presId="urn:microsoft.com/office/officeart/2008/layout/AccentedPicture"/>
    <dgm:cxn modelId="{03A36F91-8A28-446F-8CEB-4C1FE2C9D0C5}" srcId="{A72D3EDA-2D3D-446A-9972-E1815A1AEC06}" destId="{7227F1CE-81C1-49A1-AF0D-89892A5AB3EE}" srcOrd="4" destOrd="0" parTransId="{5CFB7426-B175-4C64-996D-A0407F6276AA}" sibTransId="{5BEABEB3-DFD2-4253-AE74-C0EAC369054B}"/>
    <dgm:cxn modelId="{8D2B57CD-B23B-425F-B00F-113CD9664CF6}" srcId="{A72D3EDA-2D3D-446A-9972-E1815A1AEC06}" destId="{EC7A23EB-5E64-45E9-939B-42CF3326A4C0}" srcOrd="0" destOrd="0" parTransId="{7F2DB3F0-CF03-428A-8D15-A8822D653F96}" sibTransId="{7933AE15-5436-4EF2-9B4B-85C4FD82C52A}"/>
    <dgm:cxn modelId="{5D6FA8DE-4200-4429-B90F-AF0981F2930A}" type="presOf" srcId="{7227F1CE-81C1-49A1-AF0D-89892A5AB3EE}" destId="{ED3A7786-EF7A-4998-905D-C6AD6E5C0A3F}" srcOrd="0" destOrd="0" presId="urn:microsoft.com/office/officeart/2008/layout/AccentedPicture"/>
    <dgm:cxn modelId="{FF18C1E7-9C25-482F-938B-57CCF5E2B575}" type="presOf" srcId="{7933AE15-5436-4EF2-9B4B-85C4FD82C52A}" destId="{C7A8F2B2-4C60-4DF2-8D2C-B7BC91281EED}" srcOrd="0" destOrd="0" presId="urn:microsoft.com/office/officeart/2008/layout/AccentedPicture"/>
    <dgm:cxn modelId="{6CE6A5F8-F973-4107-968F-21031D6922EB}" type="presOf" srcId="{EC7A23EB-5E64-45E9-939B-42CF3326A4C0}" destId="{C170C1BB-BB24-4FD9-84BD-AB72F4658B79}" srcOrd="0" destOrd="0" presId="urn:microsoft.com/office/officeart/2008/layout/AccentedPicture"/>
    <dgm:cxn modelId="{74FDD5CC-F738-4825-9476-EE5E2E408588}" type="presParOf" srcId="{DAA66B6B-AA2D-4454-BACC-BFC1224E875F}" destId="{C7A8F2B2-4C60-4DF2-8D2C-B7BC91281EED}" srcOrd="0" destOrd="0" presId="urn:microsoft.com/office/officeart/2008/layout/AccentedPicture"/>
    <dgm:cxn modelId="{81C8AC57-56A2-4F24-A00D-D0146A28995A}" type="presParOf" srcId="{DAA66B6B-AA2D-4454-BACC-BFC1224E875F}" destId="{C170C1BB-BB24-4FD9-84BD-AB72F4658B79}" srcOrd="1" destOrd="0" presId="urn:microsoft.com/office/officeart/2008/layout/AccentedPicture"/>
    <dgm:cxn modelId="{76DA32F0-8878-4221-AE7C-82B890D9F379}" type="presParOf" srcId="{DAA66B6B-AA2D-4454-BACC-BFC1224E875F}" destId="{F2F66815-5E38-4402-8874-B4422367FDA5}" srcOrd="2" destOrd="0" presId="urn:microsoft.com/office/officeart/2008/layout/AccentedPicture"/>
    <dgm:cxn modelId="{D5CAB805-8693-46AA-8860-D546F6DE6FE1}" type="presParOf" srcId="{F2F66815-5E38-4402-8874-B4422367FDA5}" destId="{77A04329-C68A-4E6F-9AC0-741FE0A8FA7A}" srcOrd="0" destOrd="0" presId="urn:microsoft.com/office/officeart/2008/layout/AccentedPicture"/>
    <dgm:cxn modelId="{D38E71F9-DBDE-488A-985E-BC4A8F0F67AD}" type="presParOf" srcId="{77A04329-C68A-4E6F-9AC0-741FE0A8FA7A}" destId="{DCC29686-4570-439B-BF98-D63F6697EB03}" srcOrd="0" destOrd="0" presId="urn:microsoft.com/office/officeart/2008/layout/AccentedPicture"/>
    <dgm:cxn modelId="{4F1DF2AD-BB08-40F3-B924-28CBC53EBC47}" type="presParOf" srcId="{77A04329-C68A-4E6F-9AC0-741FE0A8FA7A}" destId="{A8D4E56C-C07E-4A7F-9289-29A8D73EE357}" srcOrd="1" destOrd="0" presId="urn:microsoft.com/office/officeart/2008/layout/AccentedPicture"/>
    <dgm:cxn modelId="{E411D031-9406-49FE-AB29-83ED8401BF2B}" type="presParOf" srcId="{77A04329-C68A-4E6F-9AC0-741FE0A8FA7A}" destId="{20E53D8B-2A78-4C98-8423-1DD749F23405}" srcOrd="2" destOrd="0" presId="urn:microsoft.com/office/officeart/2008/layout/AccentedPicture"/>
    <dgm:cxn modelId="{6427975A-70F4-426D-A2C4-75ECD9D97F6B}" type="presParOf" srcId="{20E53D8B-2A78-4C98-8423-1DD749F23405}" destId="{D1D545E7-008C-4716-A283-BCBAF656FAE5}" srcOrd="0" destOrd="0" presId="urn:microsoft.com/office/officeart/2008/layout/AccentedPicture"/>
    <dgm:cxn modelId="{4453E643-5635-49E2-8651-678B16F0F566}" type="presParOf" srcId="{F2F66815-5E38-4402-8874-B4422367FDA5}" destId="{E676C1E1-BC8C-41AA-BD0C-65CDF032083B}" srcOrd="1" destOrd="0" presId="urn:microsoft.com/office/officeart/2008/layout/AccentedPicture"/>
    <dgm:cxn modelId="{D75CA67F-3B80-4603-B4B0-EC549F8F65BD}" type="presParOf" srcId="{F2F66815-5E38-4402-8874-B4422367FDA5}" destId="{F629478D-65F8-4E38-A80F-F2D4FA82415E}" srcOrd="2" destOrd="0" presId="urn:microsoft.com/office/officeart/2008/layout/AccentedPicture"/>
    <dgm:cxn modelId="{BC4AFD47-304C-492D-8EAC-8FA2DAB326EC}" type="presParOf" srcId="{F629478D-65F8-4E38-A80F-F2D4FA82415E}" destId="{E947E503-8EC7-4411-A2CF-496E39CA124C}" srcOrd="0" destOrd="0" presId="urn:microsoft.com/office/officeart/2008/layout/AccentedPicture"/>
    <dgm:cxn modelId="{0A816175-EE61-4465-8F28-CCC7CA5CEADF}" type="presParOf" srcId="{F629478D-65F8-4E38-A80F-F2D4FA82415E}" destId="{5CB53D60-6826-4642-A45D-33B22D3DEE23}" srcOrd="1" destOrd="0" presId="urn:microsoft.com/office/officeart/2008/layout/AccentedPicture"/>
    <dgm:cxn modelId="{FC7AE75D-4381-42ED-81FC-BCE2A0538878}" type="presParOf" srcId="{F629478D-65F8-4E38-A80F-F2D4FA82415E}" destId="{7FB18D68-D22C-474A-949B-FC2C300A0ABB}" srcOrd="2" destOrd="0" presId="urn:microsoft.com/office/officeart/2008/layout/AccentedPicture"/>
    <dgm:cxn modelId="{00E73E61-E861-4B75-AE26-8576AF48A2EB}" type="presParOf" srcId="{7FB18D68-D22C-474A-949B-FC2C300A0ABB}" destId="{8A81091F-9DF3-446A-B52C-980BA2C48175}" srcOrd="0" destOrd="0" presId="urn:microsoft.com/office/officeart/2008/layout/AccentedPicture"/>
    <dgm:cxn modelId="{B028BF2E-4C65-4B0D-8297-A70FFC13D983}" type="presParOf" srcId="{F2F66815-5E38-4402-8874-B4422367FDA5}" destId="{7FE9ABF7-8F6A-41CD-B6B5-836BE2A30578}" srcOrd="3" destOrd="0" presId="urn:microsoft.com/office/officeart/2008/layout/AccentedPicture"/>
    <dgm:cxn modelId="{78B239CB-715C-40D6-9AC6-7F906C4DA696}" type="presParOf" srcId="{F2F66815-5E38-4402-8874-B4422367FDA5}" destId="{560CE1D3-B517-425C-AC21-807F90660BEA}" srcOrd="4" destOrd="0" presId="urn:microsoft.com/office/officeart/2008/layout/AccentedPicture"/>
    <dgm:cxn modelId="{7B0C07A3-B0E2-4A08-B699-4F2B65F3390C}" type="presParOf" srcId="{560CE1D3-B517-425C-AC21-807F90660BEA}" destId="{4268AA3D-A0A1-450F-8844-C6F321A267E3}" srcOrd="0" destOrd="0" presId="urn:microsoft.com/office/officeart/2008/layout/AccentedPicture"/>
    <dgm:cxn modelId="{1C1A03F2-8DC7-4045-97E5-CBFCF7265CDD}" type="presParOf" srcId="{560CE1D3-B517-425C-AC21-807F90660BEA}" destId="{ACD684A9-C950-4C70-87A9-08AD05F8EDB4}" srcOrd="1" destOrd="0" presId="urn:microsoft.com/office/officeart/2008/layout/AccentedPicture"/>
    <dgm:cxn modelId="{4C0E3535-C9F4-4871-BB30-ADBF9505F2F2}" type="presParOf" srcId="{560CE1D3-B517-425C-AC21-807F90660BEA}" destId="{69A606B3-5C1B-4873-A162-5D2C403D0608}" srcOrd="2" destOrd="0" presId="urn:microsoft.com/office/officeart/2008/layout/AccentedPicture"/>
    <dgm:cxn modelId="{6B807EE7-ECE5-41F5-9E70-F61DA18A6B6E}" type="presParOf" srcId="{69A606B3-5C1B-4873-A162-5D2C403D0608}" destId="{23BC4DDB-97E0-403B-9F5A-5102EA09569D}" srcOrd="0" destOrd="0" presId="urn:microsoft.com/office/officeart/2008/layout/AccentedPicture"/>
    <dgm:cxn modelId="{AA9728C0-5E24-48F8-965B-D3D8973A3C88}" type="presParOf" srcId="{F2F66815-5E38-4402-8874-B4422367FDA5}" destId="{3B16D0FE-8491-4A95-AA8C-27368B0C7231}" srcOrd="5" destOrd="0" presId="urn:microsoft.com/office/officeart/2008/layout/AccentedPicture"/>
    <dgm:cxn modelId="{238BC9D1-2F7D-4780-B0C3-E1CA368D7DE6}" type="presParOf" srcId="{F2F66815-5E38-4402-8874-B4422367FDA5}" destId="{08B06FA9-5AA5-4FF6-ACBE-FB031224BA03}" srcOrd="6" destOrd="0" presId="urn:microsoft.com/office/officeart/2008/layout/AccentedPicture"/>
    <dgm:cxn modelId="{712B1EAE-5CAE-408A-938B-82F3BA0D1A97}" type="presParOf" srcId="{08B06FA9-5AA5-4FF6-ACBE-FB031224BA03}" destId="{6A13D857-F935-4EA7-A616-C840184A52DF}" srcOrd="0" destOrd="0" presId="urn:microsoft.com/office/officeart/2008/layout/AccentedPicture"/>
    <dgm:cxn modelId="{0004A161-1364-4362-A8D7-B839B016D567}" type="presParOf" srcId="{08B06FA9-5AA5-4FF6-ACBE-FB031224BA03}" destId="{8ABE905A-90F5-41A2-9E9D-F09189ED4A2A}" srcOrd="1" destOrd="0" presId="urn:microsoft.com/office/officeart/2008/layout/AccentedPicture"/>
    <dgm:cxn modelId="{8494E5D8-90E0-4BA5-84D8-9761C210D970}" type="presParOf" srcId="{08B06FA9-5AA5-4FF6-ACBE-FB031224BA03}" destId="{97492B88-7FB7-489F-BA50-8F13D950670B}" srcOrd="2" destOrd="0" presId="urn:microsoft.com/office/officeart/2008/layout/AccentedPicture"/>
    <dgm:cxn modelId="{EA34909E-FA03-4EBE-9780-D3793C22C73B}" type="presParOf" srcId="{97492B88-7FB7-489F-BA50-8F13D950670B}" destId="{ED3A7786-EF7A-4998-905D-C6AD6E5C0A3F}" srcOrd="0" destOrd="0" presId="urn:microsoft.com/office/officeart/2008/layout/AccentedPicture"/>
    <dgm:cxn modelId="{98EE002E-246B-47C7-9CF8-0AF3633D3A6D}" type="presParOf" srcId="{F2F66815-5E38-4402-8874-B4422367FDA5}" destId="{1959B19A-395A-4847-AF24-BEEE454F06E8}" srcOrd="7" destOrd="0" presId="urn:microsoft.com/office/officeart/2008/layout/AccentedPicture"/>
    <dgm:cxn modelId="{87A1558A-C5BA-48EC-B2C1-62151C9BF9AC}" type="presParOf" srcId="{F2F66815-5E38-4402-8874-B4422367FDA5}" destId="{3307B9AB-58F6-4510-B7C3-90377B6F39B8}" srcOrd="8" destOrd="0" presId="urn:microsoft.com/office/officeart/2008/layout/AccentedPicture"/>
    <dgm:cxn modelId="{CAF96411-2972-4C13-A9F5-FA1C47A23710}" type="presParOf" srcId="{3307B9AB-58F6-4510-B7C3-90377B6F39B8}" destId="{54F89771-52B0-4A79-A0DB-7B294F07EA7A}" srcOrd="0" destOrd="0" presId="urn:microsoft.com/office/officeart/2008/layout/AccentedPicture"/>
    <dgm:cxn modelId="{9BC49593-8896-47AA-A770-59B86BA2C93B}" type="presParOf" srcId="{3307B9AB-58F6-4510-B7C3-90377B6F39B8}" destId="{B2F634FF-D660-42E8-8492-28E160693926}" srcOrd="1" destOrd="0" presId="urn:microsoft.com/office/officeart/2008/layout/AccentedPicture"/>
    <dgm:cxn modelId="{FBA9C637-96D4-4BBB-8C6E-DB3261306C1C}" type="presParOf" srcId="{3307B9AB-58F6-4510-B7C3-90377B6F39B8}" destId="{E2F80467-A792-48E5-8BD1-CDF2B9DCA398}" srcOrd="2" destOrd="0" presId="urn:microsoft.com/office/officeart/2008/layout/AccentedPicture"/>
    <dgm:cxn modelId="{B1890BA7-CC05-4A31-973F-2B11F2C110E8}" type="presParOf" srcId="{E2F80467-A792-48E5-8BD1-CDF2B9DCA398}" destId="{468127EB-6F15-4ABC-9286-26073EDDB415}" srcOrd="0" destOrd="0" presId="urn:microsoft.com/office/officeart/2008/layout/AccentedPicture"/>
    <dgm:cxn modelId="{D7CB1072-0AC4-4A64-AF11-03374AA1B345}" type="presParOf" srcId="{DAA66B6B-AA2D-4454-BACC-BFC1224E875F}" destId="{18460CD8-952B-4413-9DAB-E102FF3E4FC9}" srcOrd="3" destOrd="0" presId="urn:microsoft.com/office/officeart/2008/layout/AccentedPicture"/>
    <dgm:cxn modelId="{5CA067B1-2ACD-4651-BE1D-CDE309D034C1}" type="presParOf" srcId="{18460CD8-952B-4413-9DAB-E102FF3E4FC9}" destId="{0E8A7A81-3B15-4B42-83C3-DC46868E433B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8F2B2-4C60-4DF2-8D2C-B7BC91281EED}">
      <dsp:nvSpPr>
        <dsp:cNvPr id="0" name=""/>
        <dsp:cNvSpPr/>
      </dsp:nvSpPr>
      <dsp:spPr>
        <a:xfrm>
          <a:off x="1138687" y="96968"/>
          <a:ext cx="4764471" cy="5226021"/>
        </a:xfrm>
        <a:prstGeom prst="roundRect">
          <a:avLst/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170C1BB-BB24-4FD9-84BD-AB72F4658B79}">
      <dsp:nvSpPr>
        <dsp:cNvPr id="0" name=""/>
        <dsp:cNvSpPr/>
      </dsp:nvSpPr>
      <dsp:spPr>
        <a:xfrm>
          <a:off x="1719872" y="2034207"/>
          <a:ext cx="3154844" cy="1792159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b" anchorCtr="0">
          <a:noAutofit/>
        </a:bodyPr>
        <a:lstStyle/>
        <a:p>
          <a:pPr marL="0" lvl="0" indent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1" kern="1200" dirty="0">
              <a:solidFill>
                <a:schemeClr val="tx1"/>
              </a:solidFill>
            </a:rPr>
            <a:t>SIADS</a:t>
          </a:r>
          <a:endParaRPr lang="pt-BR" sz="6000" b="1" kern="1200" dirty="0">
            <a:solidFill>
              <a:schemeClr val="tx1"/>
            </a:solidFill>
          </a:endParaRPr>
        </a:p>
      </dsp:txBody>
      <dsp:txXfrm>
        <a:off x="1719872" y="2034207"/>
        <a:ext cx="3154844" cy="1792159"/>
      </dsp:txXfrm>
    </dsp:sp>
    <dsp:sp modelId="{A8D4E56C-C07E-4A7F-9289-29A8D73EE357}">
      <dsp:nvSpPr>
        <dsp:cNvPr id="0" name=""/>
        <dsp:cNvSpPr/>
      </dsp:nvSpPr>
      <dsp:spPr>
        <a:xfrm>
          <a:off x="5112369" y="1646"/>
          <a:ext cx="1004529" cy="1004529"/>
        </a:xfrm>
        <a:prstGeom prst="ellipse">
          <a:avLst/>
        </a:prstGeom>
        <a:gradFill flip="none" rotWithShape="0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1D545E7-008C-4716-A283-BCBAF656FAE5}">
      <dsp:nvSpPr>
        <dsp:cNvPr id="0" name=""/>
        <dsp:cNvSpPr/>
      </dsp:nvSpPr>
      <dsp:spPr>
        <a:xfrm>
          <a:off x="6116898" y="1646"/>
          <a:ext cx="2453177" cy="1004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1" kern="1200" dirty="0"/>
            <a:t>CADASTRO</a:t>
          </a:r>
          <a:r>
            <a:rPr lang="pt-BR" sz="2000" b="1" i="1" kern="1200" dirty="0"/>
            <a:t> </a:t>
          </a:r>
          <a:r>
            <a:rPr lang="pt-BR" sz="1800" b="1" i="1" kern="1200" dirty="0"/>
            <a:t>E TABELAS DE APOIO</a:t>
          </a:r>
        </a:p>
      </dsp:txBody>
      <dsp:txXfrm>
        <a:off x="6116898" y="1646"/>
        <a:ext cx="2453177" cy="1004529"/>
      </dsp:txXfrm>
    </dsp:sp>
    <dsp:sp modelId="{5CB53D60-6826-4642-A45D-33B22D3DEE23}">
      <dsp:nvSpPr>
        <dsp:cNvPr id="0" name=""/>
        <dsp:cNvSpPr/>
      </dsp:nvSpPr>
      <dsp:spPr>
        <a:xfrm>
          <a:off x="5112369" y="1186990"/>
          <a:ext cx="1004529" cy="1004529"/>
        </a:xfrm>
        <a:prstGeom prst="ellipse">
          <a:avLst/>
        </a:prstGeom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A81091F-9DF3-446A-B52C-980BA2C48175}">
      <dsp:nvSpPr>
        <dsp:cNvPr id="0" name=""/>
        <dsp:cNvSpPr/>
      </dsp:nvSpPr>
      <dsp:spPr>
        <a:xfrm>
          <a:off x="6116898" y="1186990"/>
          <a:ext cx="1907484" cy="1004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1" kern="1200" dirty="0">
              <a:latin typeface="+mn-lt"/>
            </a:rPr>
            <a:t>ESTOQUE</a:t>
          </a:r>
        </a:p>
      </dsp:txBody>
      <dsp:txXfrm>
        <a:off x="6116898" y="1186990"/>
        <a:ext cx="1907484" cy="1004529"/>
      </dsp:txXfrm>
    </dsp:sp>
    <dsp:sp modelId="{ACD684A9-C950-4C70-87A9-08AD05F8EDB4}">
      <dsp:nvSpPr>
        <dsp:cNvPr id="0" name=""/>
        <dsp:cNvSpPr/>
      </dsp:nvSpPr>
      <dsp:spPr>
        <a:xfrm>
          <a:off x="5112369" y="2372334"/>
          <a:ext cx="1004529" cy="1004529"/>
        </a:xfrm>
        <a:prstGeom prst="ellipse">
          <a:avLst/>
        </a:prstGeom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3BC4DDB-97E0-403B-9F5A-5102EA09569D}">
      <dsp:nvSpPr>
        <dsp:cNvPr id="0" name=""/>
        <dsp:cNvSpPr/>
      </dsp:nvSpPr>
      <dsp:spPr>
        <a:xfrm>
          <a:off x="6116898" y="2372334"/>
          <a:ext cx="3157096" cy="1004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1" kern="1200" dirty="0">
              <a:latin typeface="+mn-lt"/>
            </a:rPr>
            <a:t>PATRIMÔNIO  / DEPRECIAÇÃO</a:t>
          </a:r>
        </a:p>
      </dsp:txBody>
      <dsp:txXfrm>
        <a:off x="6116898" y="2372334"/>
        <a:ext cx="3157096" cy="1004529"/>
      </dsp:txXfrm>
    </dsp:sp>
    <dsp:sp modelId="{8ABE905A-90F5-41A2-9E9D-F09189ED4A2A}">
      <dsp:nvSpPr>
        <dsp:cNvPr id="0" name=""/>
        <dsp:cNvSpPr/>
      </dsp:nvSpPr>
      <dsp:spPr>
        <a:xfrm>
          <a:off x="5112369" y="3557679"/>
          <a:ext cx="1004529" cy="1004529"/>
        </a:xfrm>
        <a:prstGeom prst="ellipse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3A7786-EF7A-4998-905D-C6AD6E5C0A3F}">
      <dsp:nvSpPr>
        <dsp:cNvPr id="0" name=""/>
        <dsp:cNvSpPr/>
      </dsp:nvSpPr>
      <dsp:spPr>
        <a:xfrm>
          <a:off x="6116898" y="3557679"/>
          <a:ext cx="1907484" cy="1004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1" kern="1200" dirty="0"/>
            <a:t>BOLSA DE MATERIAIS</a:t>
          </a:r>
        </a:p>
      </dsp:txBody>
      <dsp:txXfrm>
        <a:off x="6116898" y="3557679"/>
        <a:ext cx="1907484" cy="1004529"/>
      </dsp:txXfrm>
    </dsp:sp>
    <dsp:sp modelId="{B2F634FF-D660-42E8-8492-28E160693926}">
      <dsp:nvSpPr>
        <dsp:cNvPr id="0" name=""/>
        <dsp:cNvSpPr/>
      </dsp:nvSpPr>
      <dsp:spPr>
        <a:xfrm>
          <a:off x="5112369" y="4743023"/>
          <a:ext cx="1004529" cy="1004529"/>
        </a:xfrm>
        <a:prstGeom prst="ellipse">
          <a:avLst/>
        </a:prstGeom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68127EB-6F15-4ABC-9286-26073EDDB415}">
      <dsp:nvSpPr>
        <dsp:cNvPr id="0" name=""/>
        <dsp:cNvSpPr/>
      </dsp:nvSpPr>
      <dsp:spPr>
        <a:xfrm>
          <a:off x="6116898" y="4743023"/>
          <a:ext cx="1907484" cy="1004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1" kern="1200" dirty="0"/>
            <a:t>TRANSPORTE</a:t>
          </a:r>
        </a:p>
      </dsp:txBody>
      <dsp:txXfrm>
        <a:off x="6116898" y="4743023"/>
        <a:ext cx="1907484" cy="1004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157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158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159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160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0804D25-1F09-4F8C-9765-6CAB2A3EAD5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131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77" name="CustomShape 2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02621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932862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765669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0630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89" name="CustomShape 2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91799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5"/>
          <p:cNvSpPr txBox="1">
            <a:spLocks/>
          </p:cNvSpPr>
          <p:nvPr userDrawn="1"/>
        </p:nvSpPr>
        <p:spPr>
          <a:xfrm>
            <a:off x="1242485" y="6256339"/>
            <a:ext cx="5463116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pt-BR" altLang="pt-BR" sz="1200" i="1">
              <a:solidFill>
                <a:srgbClr val="376092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64807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392489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600" b="1">
                <a:solidFill>
                  <a:srgbClr val="376092"/>
                </a:solidFill>
              </a:defRPr>
            </a:lvl1pPr>
          </a:lstStyle>
          <a:p>
            <a:fld id="{94219B69-B1CD-422B-B267-A8F1A6EBEE0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418286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-24480" y="404640"/>
            <a:ext cx="7559640" cy="36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Imagem 6"/>
          <p:cNvPicPr/>
          <p:nvPr/>
        </p:nvPicPr>
        <p:blipFill>
          <a:blip r:embed="rId15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242360" y="6256440"/>
            <a:ext cx="54622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70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Line 1"/>
          <p:cNvSpPr/>
          <p:nvPr/>
        </p:nvSpPr>
        <p:spPr>
          <a:xfrm>
            <a:off x="-24480" y="404640"/>
            <a:ext cx="7559640" cy="36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7392240" y="6099840"/>
            <a:ext cx="4580640" cy="39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pt-BR" sz="1800" b="0" strike="noStrike" spc="-1">
                <a:solidFill>
                  <a:srgbClr val="404040"/>
                </a:solidFill>
                <a:latin typeface="Century Gothic"/>
              </a:rPr>
              <a:t>Coordenação de Informação de Custos da união</a:t>
            </a:r>
            <a:endParaRPr lang="pt-BR" sz="1800" b="0" strike="noStrike" spc="-1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001"/>
              </a:spcBef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516480" y="4628520"/>
            <a:ext cx="8447760" cy="111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404040"/>
                </a:solidFill>
                <a:latin typeface="Arial Black"/>
              </a:rPr>
              <a:t>SIADS</a:t>
            </a:r>
            <a:br>
              <a:rPr dirty="0"/>
            </a:br>
            <a:r>
              <a:rPr lang="pt-BR" sz="2000" b="0" strike="noStrike" spc="-1" dirty="0">
                <a:solidFill>
                  <a:srgbClr val="404040"/>
                </a:solidFill>
                <a:latin typeface="Arial Black"/>
              </a:rPr>
              <a:t>SISTEMA INTEGRADO DE GESTÃO PATRIMONIAL</a:t>
            </a:r>
            <a:endParaRPr lang="pt-BR" sz="2000" b="0" strike="noStrike" spc="-1" dirty="0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7464240" y="5707080"/>
            <a:ext cx="4436640" cy="39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pt-BR" sz="1800" b="0" strike="noStrike" spc="-1">
                <a:solidFill>
                  <a:srgbClr val="404040"/>
                </a:solidFill>
                <a:latin typeface="Century Gothic"/>
                <a:ea typeface="DejaVu Sans"/>
              </a:rPr>
              <a:t>Gerência de Informação de Custos da União</a:t>
            </a:r>
            <a:endParaRPr lang="pt-B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lang="pt-BR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9329400" y="64483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2"/>
          <p:cNvSpPr/>
          <p:nvPr/>
        </p:nvSpPr>
        <p:spPr>
          <a:xfrm>
            <a:off x="4594320" y="1906560"/>
            <a:ext cx="5701680" cy="673920"/>
          </a:xfrm>
          <a:prstGeom prst="rect">
            <a:avLst/>
          </a:prstGeom>
          <a:solidFill>
            <a:srgbClr val="E8E8E8"/>
          </a:solidFill>
          <a:ln w="572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4" name="Imagem 3"/>
          <p:cNvPicPr/>
          <p:nvPr/>
        </p:nvPicPr>
        <p:blipFill>
          <a:blip r:embed="rId3"/>
          <a:srcRect t="10686" r="48300" b="9657"/>
          <a:stretch/>
        </p:blipFill>
        <p:spPr>
          <a:xfrm>
            <a:off x="1409760" y="1279440"/>
            <a:ext cx="3704400" cy="2905920"/>
          </a:xfrm>
          <a:prstGeom prst="rect">
            <a:avLst/>
          </a:prstGeom>
          <a:ln>
            <a:noFill/>
          </a:ln>
        </p:spPr>
      </p:pic>
      <p:sp>
        <p:nvSpPr>
          <p:cNvPr id="225" name="CustomShape 3"/>
          <p:cNvSpPr/>
          <p:nvPr/>
        </p:nvSpPr>
        <p:spPr>
          <a:xfrm>
            <a:off x="2146320" y="2363760"/>
            <a:ext cx="2388600" cy="72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/>
          <a:lstStyle/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C05200"/>
                </a:solidFill>
                <a:latin typeface="Rockwell"/>
                <a:ea typeface="DejaVu Sans"/>
              </a:rPr>
              <a:t>SIADS</a:t>
            </a:r>
            <a:endParaRPr lang="pt-BR" sz="315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434343"/>
                </a:solidFill>
                <a:latin typeface="Rockwell"/>
                <a:ea typeface="DejaVu Sans"/>
              </a:rPr>
              <a:t>EVOLUÇÃO</a:t>
            </a:r>
            <a:endParaRPr lang="pt-BR" sz="315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-168840" y="-19080"/>
            <a:ext cx="359964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72C62"/>
                </a:solidFill>
                <a:latin typeface="Calibri"/>
                <a:ea typeface="DejaVu Sans"/>
              </a:rPr>
              <a:t>Planejamento </a:t>
            </a:r>
            <a:r>
              <a:rPr lang="pt-BR" sz="2000" b="0" strike="noStrike" spc="-1" dirty="0" err="1">
                <a:solidFill>
                  <a:srgbClr val="072C62"/>
                </a:solidFill>
                <a:latin typeface="Calibri"/>
                <a:ea typeface="DejaVu Sans"/>
              </a:rPr>
              <a:t>SiadsWeb</a:t>
            </a:r>
            <a:r>
              <a:rPr lang="pt-BR" sz="2000" b="0" strike="noStrike" spc="-1" dirty="0">
                <a:solidFill>
                  <a:srgbClr val="072C62"/>
                </a:solidFill>
                <a:latin typeface="Calibri"/>
                <a:ea typeface="DejaVu Sans"/>
              </a:rPr>
              <a:t> 2019</a:t>
            </a:r>
            <a:endParaRPr lang="pt-BR" sz="2000" b="0" strike="noStrike" spc="-1" dirty="0">
              <a:latin typeface="Arial"/>
            </a:endParaRPr>
          </a:p>
        </p:txBody>
      </p:sp>
      <p:sp>
        <p:nvSpPr>
          <p:cNvPr id="227" name="CustomShape 5"/>
          <p:cNvSpPr/>
          <p:nvPr/>
        </p:nvSpPr>
        <p:spPr>
          <a:xfrm>
            <a:off x="5320080" y="2572200"/>
            <a:ext cx="4949280" cy="234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253356"/>
                </a:solidFill>
                <a:latin typeface="Century Gothic"/>
                <a:ea typeface="DejaVu Sans"/>
              </a:rPr>
              <a:t>Subsistema PATRIMÔNIO </a:t>
            </a:r>
            <a:r>
              <a:rPr lang="pt-BR" sz="1500" b="0" strike="noStrike" spc="-1">
                <a:solidFill>
                  <a:srgbClr val="253356"/>
                </a:solidFill>
                <a:latin typeface="Century Gothic"/>
                <a:ea typeface="DejaVu Sans"/>
              </a:rPr>
              <a:t>(movimentação, avaliação, desfazimento, controle e gestão de bens móveis); </a:t>
            </a:r>
            <a:endParaRPr lang="pt-BR" sz="1500" b="0" strike="noStrike" spc="-1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253356"/>
                </a:solidFill>
                <a:latin typeface="Century Gothic"/>
                <a:ea typeface="DejaVu Sans"/>
              </a:rPr>
              <a:t>Apropriação de custos na depreciação de bens móveis</a:t>
            </a:r>
            <a:r>
              <a:rPr lang="pt-BR" sz="1500" b="0" strike="noStrike" spc="-1">
                <a:solidFill>
                  <a:srgbClr val="253356"/>
                </a:solidFill>
                <a:latin typeface="Century Gothic"/>
                <a:ea typeface="DejaVu Sans"/>
              </a:rPr>
              <a:t>, por centros de custos, no CPR (Detacusto – Objeto de custos); </a:t>
            </a:r>
            <a:endParaRPr lang="pt-BR" sz="1500" b="0" strike="noStrike" spc="-1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253356"/>
                </a:solidFill>
                <a:latin typeface="Century Gothic"/>
                <a:ea typeface="DejaVu Sans"/>
              </a:rPr>
              <a:t>Uso da plataforma  do Sistema Eletrônico de Informações – SEI.</a:t>
            </a:r>
            <a:endParaRPr lang="pt-BR" sz="1500" b="0" strike="noStrike" spc="-1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253356"/>
                </a:solidFill>
                <a:latin typeface="Century Gothic"/>
                <a:ea typeface="DejaVu Sans"/>
              </a:rPr>
              <a:t>Relatórios Gerenciais da gestão de bens móveis. </a:t>
            </a:r>
            <a:endParaRPr lang="pt-BR" sz="15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right)">
                                      <p:cBhvr additive="repl"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27">
                                            <p:txEl>
                                              <p:pRg st="0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227">
                                            <p:txEl>
                                              <p:pRg st="326" end="3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0" y="41040"/>
            <a:ext cx="7189920" cy="3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pt-BR" sz="2100" b="1" strike="noStrike" spc="-1">
                <a:solidFill>
                  <a:srgbClr val="1F497D"/>
                </a:solidFill>
                <a:latin typeface="Calibri"/>
              </a:rPr>
              <a:t>Porque o SIADS?</a:t>
            </a:r>
            <a:endParaRPr lang="pt-BR" sz="2100" b="0" strike="noStrike" spc="-1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9329400" y="64483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3"/>
          <p:cNvSpPr/>
          <p:nvPr/>
        </p:nvSpPr>
        <p:spPr>
          <a:xfrm>
            <a:off x="1626840" y="1531800"/>
            <a:ext cx="7614000" cy="31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500" b="1" strike="noStrike" spc="-1">
                <a:solidFill>
                  <a:srgbClr val="0E58C4"/>
                </a:solidFill>
                <a:latin typeface="Arial"/>
                <a:ea typeface="DejaVu Sans"/>
              </a:rPr>
              <a:t>  </a:t>
            </a:r>
            <a:endParaRPr lang="pt-BR" sz="1500" b="0" strike="noStrike" spc="-1"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 rot="20974800">
            <a:off x="3416400" y="2366640"/>
            <a:ext cx="2207520" cy="111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Integridade e</a:t>
            </a:r>
            <a:endParaRPr lang="pt-BR" sz="135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tempestividade </a:t>
            </a:r>
            <a:endParaRPr lang="pt-BR" sz="135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das informações.</a:t>
            </a:r>
            <a:endParaRPr lang="pt-BR" sz="135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35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350" b="0" strike="noStrike" spc="-1">
              <a:latin typeface="Arial"/>
            </a:endParaRPr>
          </a:p>
        </p:txBody>
      </p:sp>
      <p:sp>
        <p:nvSpPr>
          <p:cNvPr id="251" name="CustomShape 5"/>
          <p:cNvSpPr/>
          <p:nvPr/>
        </p:nvSpPr>
        <p:spPr>
          <a:xfrm rot="21000600">
            <a:off x="7669800" y="2281320"/>
            <a:ext cx="2542320" cy="43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Otimização de recursos.</a:t>
            </a:r>
            <a:endParaRPr lang="pt-BR" sz="135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  <a:ea typeface="DejaVu Sans"/>
              </a:rPr>
              <a:t>(CATMAT / COMPRAS / CONTRATOS )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252" name="CustomShape 6"/>
          <p:cNvSpPr/>
          <p:nvPr/>
        </p:nvSpPr>
        <p:spPr>
          <a:xfrm rot="21024000">
            <a:off x="5234041" y="5803633"/>
            <a:ext cx="2377440" cy="50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Granularidade das informações de custos. ( </a:t>
            </a:r>
            <a:r>
              <a:rPr lang="pt-BR" sz="9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ESTOQUES / DEPRECIAÇÃO </a:t>
            </a:r>
            <a:r>
              <a:rPr lang="pt-BR" sz="135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endParaRPr lang="pt-BR" sz="1350" b="0" strike="noStrike" spc="-1" dirty="0">
              <a:latin typeface="Arial"/>
            </a:endParaRPr>
          </a:p>
        </p:txBody>
      </p:sp>
      <p:sp>
        <p:nvSpPr>
          <p:cNvPr id="253" name="CustomShape 7"/>
          <p:cNvSpPr/>
          <p:nvPr/>
        </p:nvSpPr>
        <p:spPr>
          <a:xfrm>
            <a:off x="3406680" y="4935600"/>
            <a:ext cx="1231200" cy="29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pt-BR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Manter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254" name="CustomShape 8"/>
          <p:cNvSpPr/>
          <p:nvPr/>
        </p:nvSpPr>
        <p:spPr>
          <a:xfrm>
            <a:off x="3406680" y="5189400"/>
            <a:ext cx="1231200" cy="29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pt-BR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Otimizar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255" name="CustomShape 9"/>
          <p:cNvSpPr/>
          <p:nvPr/>
        </p:nvSpPr>
        <p:spPr>
          <a:xfrm>
            <a:off x="3406680" y="5440320"/>
            <a:ext cx="1231200" cy="29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pt-BR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Desenvolver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256" name="CustomShape 10"/>
          <p:cNvSpPr/>
          <p:nvPr/>
        </p:nvSpPr>
        <p:spPr>
          <a:xfrm>
            <a:off x="3115440" y="1373760"/>
            <a:ext cx="1187280" cy="1187280"/>
          </a:xfrm>
          <a:custGeom>
            <a:avLst/>
            <a:gdLst/>
            <a:ahLst/>
            <a:cxnLst/>
            <a:rect l="l" t="t" r="r" b="b"/>
            <a:pathLst>
              <a:path w="1583828" h="1583828">
                <a:moveTo>
                  <a:pt x="0" y="263977"/>
                </a:moveTo>
                <a:cubicBezTo>
                  <a:pt x="0" y="118187"/>
                  <a:pt x="118187" y="0"/>
                  <a:pt x="263977" y="0"/>
                </a:cubicBezTo>
                <a:lnTo>
                  <a:pt x="1319851" y="0"/>
                </a:lnTo>
                <a:cubicBezTo>
                  <a:pt x="1465641" y="0"/>
                  <a:pt x="1583828" y="118187"/>
                  <a:pt x="1583828" y="263977"/>
                </a:cubicBezTo>
                <a:lnTo>
                  <a:pt x="1583828" y="1319851"/>
                </a:lnTo>
                <a:cubicBezTo>
                  <a:pt x="1583828" y="1465641"/>
                  <a:pt x="1465641" y="1583828"/>
                  <a:pt x="1319851" y="1583828"/>
                </a:cubicBezTo>
                <a:lnTo>
                  <a:pt x="263977" y="1583828"/>
                </a:lnTo>
                <a:cubicBezTo>
                  <a:pt x="118187" y="1583828"/>
                  <a:pt x="0" y="1465641"/>
                  <a:pt x="0" y="1319851"/>
                </a:cubicBezTo>
                <a:lnTo>
                  <a:pt x="0" y="26397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perspectiveRelaxed">
              <a:rot lat="19149996" lon="20104178" rev="1577324"/>
            </a:camera>
            <a:lightRig rig="soft" dir="t"/>
          </a:scene3d>
          <a:sp3d extrusionH="152250" prstMaterial="matte">
            <a:bevelT w="165100" prst="coolSlan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57" name="CustomShape 11"/>
          <p:cNvSpPr/>
          <p:nvPr/>
        </p:nvSpPr>
        <p:spPr>
          <a:xfrm>
            <a:off x="7749000" y="1506240"/>
            <a:ext cx="1539000" cy="840600"/>
          </a:xfrm>
          <a:custGeom>
            <a:avLst/>
            <a:gdLst/>
            <a:ahLst/>
            <a:cxnLst/>
            <a:rect l="l" t="t" r="r" b="b"/>
            <a:pathLst>
              <a:path w="2246098" h="1311920">
                <a:moveTo>
                  <a:pt x="0" y="218658"/>
                </a:moveTo>
                <a:cubicBezTo>
                  <a:pt x="0" y="97897"/>
                  <a:pt x="97897" y="0"/>
                  <a:pt x="218658" y="0"/>
                </a:cubicBezTo>
                <a:lnTo>
                  <a:pt x="2027440" y="0"/>
                </a:lnTo>
                <a:cubicBezTo>
                  <a:pt x="2148201" y="0"/>
                  <a:pt x="2246098" y="97897"/>
                  <a:pt x="2246098" y="218658"/>
                </a:cubicBezTo>
                <a:lnTo>
                  <a:pt x="2246098" y="1093262"/>
                </a:lnTo>
                <a:cubicBezTo>
                  <a:pt x="2246098" y="1214023"/>
                  <a:pt x="2148201" y="1311920"/>
                  <a:pt x="2027440" y="1311920"/>
                </a:cubicBezTo>
                <a:lnTo>
                  <a:pt x="218658" y="1311920"/>
                </a:lnTo>
                <a:cubicBezTo>
                  <a:pt x="97897" y="1311920"/>
                  <a:pt x="0" y="1214023"/>
                  <a:pt x="0" y="1093262"/>
                </a:cubicBezTo>
                <a:lnTo>
                  <a:pt x="0" y="218658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perspectiveRelaxed">
              <a:rot lat="19149996" lon="20104178" rev="1577324"/>
            </a:camera>
            <a:lightRig rig="soft" dir="t"/>
          </a:scene3d>
          <a:sp3d extrusionH="152250" prstMaterial="matte">
            <a:bevelT w="165100" prst="coolSlan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58" name="CustomShape 12"/>
          <p:cNvSpPr/>
          <p:nvPr/>
        </p:nvSpPr>
        <p:spPr>
          <a:xfrm>
            <a:off x="5142240" y="2795760"/>
            <a:ext cx="2669400" cy="1565280"/>
          </a:xfrm>
          <a:prstGeom prst="roundRect">
            <a:avLst>
              <a:gd name="adj" fmla="val 16667"/>
            </a:avLst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254000" dist="23000" dir="9660000" rotWithShape="0">
              <a:schemeClr val="tx2">
                <a:lumMod val="75000"/>
              </a:schemeClr>
            </a:outerShdw>
          </a:effectLst>
          <a:scene3d>
            <a:camera prst="orthographicFront"/>
            <a:lightRig rig="threePt" dir="t"/>
          </a:scene3d>
          <a:sp3d extrusionH="152250" prstMaterial="dkEdge">
            <a:bevelT w="165100" prst="coolSlan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59" name="CustomShape 13"/>
          <p:cNvSpPr/>
          <p:nvPr/>
        </p:nvSpPr>
        <p:spPr>
          <a:xfrm>
            <a:off x="5218920" y="2872440"/>
            <a:ext cx="2516760" cy="141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14"/>
          <p:cNvSpPr/>
          <p:nvPr/>
        </p:nvSpPr>
        <p:spPr>
          <a:xfrm>
            <a:off x="5198400" y="4651595"/>
            <a:ext cx="1629000" cy="1000440"/>
          </a:xfrm>
          <a:prstGeom prst="roundRect">
            <a:avLst>
              <a:gd name="adj" fmla="val 16667"/>
            </a:avLst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extrusionH="152250" prstMaterial="matte">
            <a:bevelT w="165100" prst="coolSlan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61" name="CustomShape 15"/>
          <p:cNvSpPr/>
          <p:nvPr/>
        </p:nvSpPr>
        <p:spPr>
          <a:xfrm>
            <a:off x="5621400" y="4522320"/>
            <a:ext cx="1535760" cy="90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16"/>
          <p:cNvSpPr/>
          <p:nvPr/>
        </p:nvSpPr>
        <p:spPr>
          <a:xfrm flipH="1" flipV="1">
            <a:off x="4735800" y="2744280"/>
            <a:ext cx="601200" cy="590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887C0"/>
            </a:solidFill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3" name="CustomShape 17"/>
          <p:cNvSpPr/>
          <p:nvPr/>
        </p:nvSpPr>
        <p:spPr>
          <a:xfrm>
            <a:off x="2741400" y="5068800"/>
            <a:ext cx="664560" cy="16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rgbClr val="5887C0"/>
            </a:solidFill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4" name="CustomShape 18"/>
          <p:cNvSpPr/>
          <p:nvPr/>
        </p:nvSpPr>
        <p:spPr>
          <a:xfrm flipV="1">
            <a:off x="5979960" y="3976200"/>
            <a:ext cx="360" cy="553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rgbClr val="C35956"/>
            </a:solidFill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5" name="CustomShape 19"/>
          <p:cNvSpPr/>
          <p:nvPr/>
        </p:nvSpPr>
        <p:spPr>
          <a:xfrm flipH="1">
            <a:off x="6695280" y="2699280"/>
            <a:ext cx="638640" cy="57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35956"/>
            </a:solidFill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6" name="CustomShape 20"/>
          <p:cNvSpPr/>
          <p:nvPr/>
        </p:nvSpPr>
        <p:spPr>
          <a:xfrm flipV="1">
            <a:off x="6905520" y="2818080"/>
            <a:ext cx="597960" cy="539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887C0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7" name="CustomShape 21"/>
          <p:cNvSpPr/>
          <p:nvPr/>
        </p:nvSpPr>
        <p:spPr>
          <a:xfrm>
            <a:off x="4943160" y="2657520"/>
            <a:ext cx="587160" cy="570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887C0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8" name="CustomShape 22"/>
          <p:cNvSpPr/>
          <p:nvPr/>
        </p:nvSpPr>
        <p:spPr>
          <a:xfrm>
            <a:off x="2745000" y="5311800"/>
            <a:ext cx="661320" cy="25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rgbClr val="5887C0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69" name="CustomShape 23"/>
          <p:cNvSpPr/>
          <p:nvPr/>
        </p:nvSpPr>
        <p:spPr>
          <a:xfrm>
            <a:off x="2741400" y="5562360"/>
            <a:ext cx="664560" cy="2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rgbClr val="C35956"/>
            </a:solidFill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70" name="CustomShape 24"/>
          <p:cNvSpPr/>
          <p:nvPr/>
        </p:nvSpPr>
        <p:spPr>
          <a:xfrm>
            <a:off x="6342120" y="2741400"/>
            <a:ext cx="1440" cy="594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35956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71" name="CustomShape 25"/>
          <p:cNvSpPr/>
          <p:nvPr/>
        </p:nvSpPr>
        <p:spPr>
          <a:xfrm flipV="1">
            <a:off x="6127920" y="2693520"/>
            <a:ext cx="6480" cy="533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35956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72" name="CustomShape 26"/>
          <p:cNvSpPr/>
          <p:nvPr/>
        </p:nvSpPr>
        <p:spPr>
          <a:xfrm>
            <a:off x="2741400" y="5782680"/>
            <a:ext cx="664560" cy="35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rgbClr val="C35956"/>
            </a:solidFill>
            <a:custDash>
              <a:ds d="300000" sp="100000"/>
            </a:custDash>
            <a:round/>
            <a:headEnd type="oval" w="med" len="med"/>
            <a:tailEnd type="triangle" w="lg" len="lg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/>
        </p:style>
      </p:sp>
      <p:sp>
        <p:nvSpPr>
          <p:cNvPr id="273" name="CustomShape 27"/>
          <p:cNvSpPr/>
          <p:nvPr/>
        </p:nvSpPr>
        <p:spPr>
          <a:xfrm>
            <a:off x="3406680" y="5668920"/>
            <a:ext cx="1231200" cy="29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35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pt-BR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Planejar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274" name="CustomShape 28"/>
          <p:cNvSpPr/>
          <p:nvPr/>
        </p:nvSpPr>
        <p:spPr>
          <a:xfrm rot="11360400">
            <a:off x="3976560" y="2397600"/>
            <a:ext cx="2443680" cy="2355480"/>
          </a:xfrm>
          <a:prstGeom prst="arc">
            <a:avLst>
              <a:gd name="adj1" fmla="val 16200000"/>
              <a:gd name="adj2" fmla="val 0"/>
            </a:avLst>
          </a:prstGeom>
          <a:noFill/>
          <a:ln w="50760">
            <a:solidFill>
              <a:srgbClr val="4172AD"/>
            </a:solidFill>
            <a:round/>
            <a:headEnd type="triangle" w="lg" len="lg"/>
            <a:tailEnd type="oval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275" name="CustomShape 29"/>
          <p:cNvSpPr/>
          <p:nvPr/>
        </p:nvSpPr>
        <p:spPr>
          <a:xfrm rot="3979200">
            <a:off x="6025680" y="2466000"/>
            <a:ext cx="2443680" cy="2355480"/>
          </a:xfrm>
          <a:prstGeom prst="arc">
            <a:avLst>
              <a:gd name="adj1" fmla="val 16200000"/>
              <a:gd name="adj2" fmla="val 0"/>
            </a:avLst>
          </a:prstGeom>
          <a:noFill/>
          <a:ln w="50760">
            <a:solidFill>
              <a:srgbClr val="C35956"/>
            </a:solidFill>
            <a:round/>
            <a:headEnd type="triangle" w="lg" len="lg"/>
            <a:tailEnd type="oval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/>
              <a:t>SIADS – sistema Integrado de Gestão Patrimonial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797269" y="2551837"/>
            <a:ext cx="73467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O Sistema Integrado de Gestão Patrimonial - Siads é o sistema informatizado que visa subsidiar as unidades da Administração Pública na operação, no controle e na gestão dos bens materiais, bens móveis e frota de veículos, dando suporte para a geração das informações contábeis e de custos.</a:t>
            </a:r>
          </a:p>
        </p:txBody>
      </p:sp>
    </p:spTree>
    <p:extLst>
      <p:ext uri="{BB962C8B-B14F-4D97-AF65-F5344CB8AC3E}">
        <p14:creationId xmlns:p14="http://schemas.microsoft.com/office/powerpoint/2010/main" val="5731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de cantos arredondados 11"/>
          <p:cNvSpPr/>
          <p:nvPr/>
        </p:nvSpPr>
        <p:spPr>
          <a:xfrm>
            <a:off x="6606911" y="5281201"/>
            <a:ext cx="3297600" cy="998159"/>
          </a:xfrm>
          <a:prstGeom prst="roundRect">
            <a:avLst/>
          </a:prstGeom>
          <a:gradFill flip="none" rotWithShape="0">
            <a:gsLst>
              <a:gs pos="0">
                <a:schemeClr val="accent1">
                  <a:lumMod val="40000"/>
                  <a:lumOff val="60000"/>
                </a:schemeClr>
              </a:gs>
              <a:gs pos="9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10774846"/>
              <a:satOff val="46375"/>
              <a:lumOff val="1253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tângulo de cantos arredondados 10"/>
          <p:cNvSpPr/>
          <p:nvPr/>
        </p:nvSpPr>
        <p:spPr>
          <a:xfrm>
            <a:off x="6606911" y="4096801"/>
            <a:ext cx="3297600" cy="998159"/>
          </a:xfrm>
          <a:prstGeom prst="roundRect">
            <a:avLst/>
          </a:prstGeom>
          <a:gradFill flip="none" rotWithShape="0">
            <a:gsLst>
              <a:gs pos="0">
                <a:schemeClr val="accent2">
                  <a:lumMod val="40000"/>
                  <a:lumOff val="60000"/>
                </a:schemeClr>
              </a:gs>
              <a:gs pos="91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8081135"/>
              <a:satOff val="34781"/>
              <a:lumOff val="9403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Retângulo de cantos arredondados 9"/>
          <p:cNvSpPr/>
          <p:nvPr/>
        </p:nvSpPr>
        <p:spPr>
          <a:xfrm>
            <a:off x="6607200" y="2912401"/>
            <a:ext cx="3297600" cy="998159"/>
          </a:xfrm>
          <a:prstGeom prst="roundRect">
            <a:avLst/>
          </a:prstGeom>
          <a:gradFill flip="none" rotWithShape="0">
            <a:gsLst>
              <a:gs pos="0">
                <a:schemeClr val="accent6">
                  <a:lumMod val="40000"/>
                  <a:lumOff val="60000"/>
                </a:schemeClr>
              </a:gs>
              <a:gs pos="88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5387423"/>
              <a:satOff val="23188"/>
              <a:lumOff val="6269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Retângulo de cantos arredondados 8"/>
          <p:cNvSpPr/>
          <p:nvPr/>
        </p:nvSpPr>
        <p:spPr>
          <a:xfrm>
            <a:off x="6607200" y="1728001"/>
            <a:ext cx="3297600" cy="998159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88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-2693711"/>
              <a:satOff val="11594"/>
              <a:lumOff val="313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tângulo de cantos arredondados 7"/>
          <p:cNvSpPr/>
          <p:nvPr/>
        </p:nvSpPr>
        <p:spPr>
          <a:xfrm>
            <a:off x="6606912" y="543601"/>
            <a:ext cx="3297889" cy="998159"/>
          </a:xfrm>
          <a:prstGeom prst="roundRect">
            <a:avLst/>
          </a:prstGeom>
          <a:gradFill flip="none" rotWithShape="0">
            <a:gsLst>
              <a:gs pos="0">
                <a:schemeClr val="accent5">
                  <a:lumMod val="40000"/>
                  <a:lumOff val="60000"/>
                </a:schemeClr>
              </a:gs>
              <a:gs pos="77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242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pt-BR" altLang="pt-BR">
                <a:solidFill>
                  <a:srgbClr val="000000"/>
                </a:solidFill>
              </a:rPr>
              <a:t>Estrutura</a:t>
            </a:r>
          </a:p>
        </p:txBody>
      </p:sp>
      <p:sp>
        <p:nvSpPr>
          <p:cNvPr id="10243" name="Espaço Reservado para Número de Slide 5"/>
          <p:cNvSpPr txBox="1">
            <a:spLocks noGrp="1"/>
          </p:cNvSpPr>
          <p:nvPr/>
        </p:nvSpPr>
        <p:spPr bwMode="auto">
          <a:xfrm>
            <a:off x="1703389" y="6256339"/>
            <a:ext cx="574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200" b="1">
              <a:solidFill>
                <a:srgbClr val="376092"/>
              </a:solidFill>
            </a:endParaRPr>
          </a:p>
        </p:txBody>
      </p:sp>
      <p:pic>
        <p:nvPicPr>
          <p:cNvPr id="10244" name="Espaço Reservado para Conteú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0" b="34831"/>
          <a:stretch>
            <a:fillRect/>
          </a:stretch>
        </p:blipFill>
        <p:spPr bwMode="auto">
          <a:xfrm>
            <a:off x="5486400" y="62484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Imagem 5" descr="tela_siads_bran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5969000"/>
            <a:ext cx="12350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76230910"/>
              </p:ext>
            </p:extLst>
          </p:nvPr>
        </p:nvGraphicFramePr>
        <p:xfrm>
          <a:off x="1408387" y="543601"/>
          <a:ext cx="10457792" cy="574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06918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agem 3"/>
          <p:cNvPicPr/>
          <p:nvPr/>
        </p:nvPicPr>
        <p:blipFill>
          <a:blip r:embed="rId2"/>
          <a:srcRect l="11272" t="4775" r="8415" b="4036"/>
          <a:stretch/>
        </p:blipFill>
        <p:spPr>
          <a:xfrm rot="264000">
            <a:off x="1650240" y="1601280"/>
            <a:ext cx="5507280" cy="3515400"/>
          </a:xfrm>
          <a:prstGeom prst="rect">
            <a:avLst/>
          </a:prstGeom>
          <a:ln>
            <a:noFill/>
          </a:ln>
        </p:spPr>
      </p:pic>
      <p:sp>
        <p:nvSpPr>
          <p:cNvPr id="165" name="CustomShape 1"/>
          <p:cNvSpPr/>
          <p:nvPr/>
        </p:nvSpPr>
        <p:spPr>
          <a:xfrm>
            <a:off x="2214000" y="2304000"/>
            <a:ext cx="4264200" cy="84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t-BR" sz="4950" b="1" strike="noStrike" spc="-1">
                <a:solidFill>
                  <a:srgbClr val="404040"/>
                </a:solidFill>
                <a:latin typeface="Century Gothic"/>
                <a:ea typeface="DejaVu Sans"/>
              </a:rPr>
              <a:t>SIADS</a:t>
            </a:r>
            <a:endParaRPr lang="pt-BR" sz="4950" b="0" strike="noStrike" spc="-1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 flipV="1">
            <a:off x="2214000" y="2396160"/>
            <a:ext cx="593280" cy="74880"/>
          </a:xfrm>
          <a:prstGeom prst="rect">
            <a:avLst/>
          </a:prstGeom>
          <a:solidFill>
            <a:srgbClr val="60B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3"/>
          <p:cNvSpPr/>
          <p:nvPr/>
        </p:nvSpPr>
        <p:spPr>
          <a:xfrm>
            <a:off x="4165560" y="1701000"/>
            <a:ext cx="6501600" cy="253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Sistema desenvolvido pelo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Ministério da Fazenda 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em cooperação com o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SERPRO.</a:t>
            </a:r>
            <a:endParaRPr lang="pt-BR" sz="1500" b="0" strike="noStrike" spc="-1">
              <a:latin typeface="Arial"/>
            </a:endParaRPr>
          </a:p>
          <a:p>
            <a:pPr marL="743040" lvl="1" indent="-285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Sistema de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grande abrangência 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(capacidade para 2000 acessos simultâneos);</a:t>
            </a:r>
            <a:endParaRPr lang="pt-BR" sz="1500" b="0" strike="noStrike" spc="-1">
              <a:latin typeface="Arial"/>
            </a:endParaRPr>
          </a:p>
          <a:p>
            <a:pPr marL="1143000" lvl="2" indent="-227880" algn="just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Informações consolidadas e uniformizadas 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que permitem a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integridade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,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agilidade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e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transparência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no uso das informações patrimoniais.</a:t>
            </a:r>
            <a:endParaRPr lang="pt-BR" sz="1500" b="0" strike="noStrike" spc="-1">
              <a:latin typeface="Arial"/>
            </a:endParaRPr>
          </a:p>
          <a:p>
            <a:pPr marL="2057400" lvl="4" indent="-227880" algn="just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Integração com o SIAFI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, registro contábil automático dos eventos administrativos, quando necessário.</a:t>
            </a:r>
            <a:endParaRPr lang="pt-BR" sz="1500" b="0" strike="noStrike" spc="-1"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1801080" y="5014800"/>
            <a:ext cx="7647120" cy="674280"/>
          </a:xfrm>
          <a:prstGeom prst="rect">
            <a:avLst/>
          </a:prstGeom>
          <a:solidFill>
            <a:srgbClr val="E8E8E8"/>
          </a:solidFill>
          <a:ln w="572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5"/>
          <p:cNvSpPr/>
          <p:nvPr/>
        </p:nvSpPr>
        <p:spPr>
          <a:xfrm>
            <a:off x="1924920" y="5010120"/>
            <a:ext cx="7522920" cy="68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  <a:spcAft>
                <a:spcPts val="601"/>
              </a:spcAft>
            </a:pP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O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SIADS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 busca, como benefício qualitativo, a redução da vulnerabilidade da Administração Pública, a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melhoria na prestação de serviço 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do governo e, principalmente, a </a:t>
            </a:r>
            <a:r>
              <a:rPr lang="pt-BR" sz="1500" b="1" strike="noStrike" spc="-1">
                <a:solidFill>
                  <a:srgbClr val="000000"/>
                </a:solidFill>
                <a:latin typeface="Century Gothic"/>
                <a:ea typeface="DejaVu Sans"/>
              </a:rPr>
              <a:t>geração de informações necessárias à tomada de decisão</a:t>
            </a:r>
            <a:r>
              <a:rPr lang="pt-BR" sz="1500" b="0" strike="noStrike" spc="-1">
                <a:solidFill>
                  <a:srgbClr val="000000"/>
                </a:solidFill>
                <a:latin typeface="Century Gothic"/>
                <a:ea typeface="DejaVu Sans"/>
              </a:rPr>
              <a:t>.</a:t>
            </a:r>
            <a:endParaRPr lang="pt-BR" sz="1500" b="0" strike="noStrike" spc="-1">
              <a:latin typeface="Arial"/>
            </a:endParaRPr>
          </a:p>
        </p:txBody>
      </p:sp>
      <p:sp>
        <p:nvSpPr>
          <p:cNvPr id="170" name="CustomShape 6"/>
          <p:cNvSpPr/>
          <p:nvPr/>
        </p:nvSpPr>
        <p:spPr>
          <a:xfrm>
            <a:off x="132120" y="50760"/>
            <a:ext cx="5774400" cy="37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</a:pPr>
            <a:r>
              <a:rPr lang="pt-BR" sz="1900" b="1" strike="noStrike" spc="-1">
                <a:solidFill>
                  <a:srgbClr val="253356"/>
                </a:solidFill>
                <a:latin typeface="Calibri"/>
                <a:ea typeface="DejaVu Sans"/>
              </a:rPr>
              <a:t>Características do SIADS</a:t>
            </a:r>
            <a:endParaRPr lang="pt-BR" sz="19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500"/>
                                        <p:tgtEl>
                                          <p:spTgt spid="167">
                                            <p:txEl>
                                              <p:pRg st="0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500"/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167">
                                            <p:txEl>
                                              <p:pRg st="383" end="3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right)">
                                      <p:cBhvr additive="repl"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119160" y="1010520"/>
            <a:ext cx="11304360" cy="475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just">
              <a:lnSpc>
                <a:spcPct val="100000"/>
              </a:lnSpc>
              <a:spcBef>
                <a:spcPts val="1001"/>
              </a:spcBef>
              <a:buClr>
                <a:srgbClr val="4A66AC"/>
              </a:buClr>
              <a:buFont typeface="Arial"/>
              <a:buChar char="•"/>
            </a:pPr>
            <a:r>
              <a:rPr lang="pt-BR" sz="2400" b="1" strike="noStrike" spc="-1">
                <a:solidFill>
                  <a:srgbClr val="000000"/>
                </a:solidFill>
                <a:latin typeface="Calibri"/>
                <a:ea typeface="Verdana"/>
              </a:rPr>
              <a:t>Gerir a área de gestão de materiais (consumo e permanente) e a frota de veículos oficiais, na busca de racionalidade e eficiência administrativa; </a:t>
            </a:r>
            <a:endParaRPr lang="pt-BR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400" b="0" strike="noStrike" spc="-1">
              <a:latin typeface="Arial"/>
            </a:endParaRPr>
          </a:p>
          <a:p>
            <a:pPr marL="343080" indent="-342360" algn="just">
              <a:lnSpc>
                <a:spcPct val="100000"/>
              </a:lnSpc>
              <a:spcBef>
                <a:spcPts val="1001"/>
              </a:spcBef>
              <a:buClr>
                <a:srgbClr val="4A66AC"/>
              </a:buClr>
              <a:buFont typeface="Arial"/>
              <a:buChar char="•"/>
            </a:pPr>
            <a:r>
              <a:rPr lang="pt-BR" sz="2400" b="1" strike="noStrike" spc="-1">
                <a:solidFill>
                  <a:srgbClr val="000000"/>
                </a:solidFill>
                <a:latin typeface="Calibri"/>
                <a:ea typeface="Verdana"/>
              </a:rPr>
              <a:t>Permitir a vinculação das gestões administrativas e orçamentário-financeira, por meio da troca de dados e atualizações em tempo real e possibilitar  que o fato administrativo seja efetuado concomitantemente com o registro contábil – integração SIADS x SIAFI. </a:t>
            </a:r>
            <a:endParaRPr lang="pt-BR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400" b="0" strike="noStrike" spc="-1">
              <a:latin typeface="Arial"/>
            </a:endParaRPr>
          </a:p>
          <a:p>
            <a:pPr marL="343080" indent="-342360" algn="just">
              <a:lnSpc>
                <a:spcPct val="100000"/>
              </a:lnSpc>
              <a:spcBef>
                <a:spcPts val="1001"/>
              </a:spcBef>
              <a:buClr>
                <a:srgbClr val="4A66AC"/>
              </a:buClr>
              <a:buFont typeface="Arial"/>
              <a:buChar char="•"/>
            </a:pPr>
            <a:r>
              <a:rPr lang="pt-BR" sz="2400" b="1" strike="noStrike" spc="-1">
                <a:solidFill>
                  <a:srgbClr val="000000"/>
                </a:solidFill>
                <a:latin typeface="Calibri"/>
                <a:ea typeface="Verdana"/>
              </a:rPr>
              <a:t>Permitir conhecer o momento do consumo dos insumos, e sua respectiva finalidade, subsidiando a geração de informação sobre os custos.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  <a:ea typeface="Verdana"/>
              </a:rPr>
              <a:t> 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261000" y="-41688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t-BR" sz="2739" b="1" strike="noStrike" spc="-1">
                <a:solidFill>
                  <a:srgbClr val="2B5259"/>
                </a:solidFill>
                <a:latin typeface="Calibri"/>
              </a:rPr>
              <a:t>Objetivos</a:t>
            </a:r>
            <a:endParaRPr lang="pt-BR" sz="2739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>
            <a:spLocks/>
          </p:cNvSpPr>
          <p:nvPr/>
        </p:nvSpPr>
        <p:spPr bwMode="auto">
          <a:xfrm>
            <a:off x="141268" y="392355"/>
            <a:ext cx="630053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pt-BR" altLang="pt-PT" sz="4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PERSPECTIVAS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39" r="1439"/>
          <a:stretch>
            <a:fillRect/>
          </a:stretch>
        </p:blipFill>
        <p:spPr bwMode="auto">
          <a:xfrm>
            <a:off x="7117819" y="2200475"/>
            <a:ext cx="3547805" cy="380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7"/>
          <p:cNvSpPr/>
          <p:nvPr/>
        </p:nvSpPr>
        <p:spPr bwMode="auto">
          <a:xfrm>
            <a:off x="6303169" y="1277546"/>
            <a:ext cx="3962400" cy="4302919"/>
          </a:xfrm>
          <a:prstGeom prst="rect">
            <a:avLst/>
          </a:prstGeom>
          <a:noFill/>
          <a:ln w="190500" cmpd="sng">
            <a:solidFill>
              <a:srgbClr val="E4AF6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200">
              <a:solidFill>
                <a:prstClr val="white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 rot="16200000">
            <a:off x="2506323" y="295225"/>
            <a:ext cx="172532" cy="2137172"/>
          </a:xfrm>
          <a:prstGeom prst="rect">
            <a:avLst/>
          </a:prstGeom>
          <a:solidFill>
            <a:srgbClr val="E4A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350"/>
          </a:p>
        </p:txBody>
      </p:sp>
      <p:sp>
        <p:nvSpPr>
          <p:cNvPr id="10" name="Subtítulo 5"/>
          <p:cNvSpPr txBox="1">
            <a:spLocks/>
          </p:cNvSpPr>
          <p:nvPr/>
        </p:nvSpPr>
        <p:spPr bwMode="auto">
          <a:xfrm>
            <a:off x="1728792" y="1861653"/>
            <a:ext cx="3864769" cy="313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33307" indent="-133307">
              <a:lnSpc>
                <a:spcPct val="85000"/>
              </a:lnSpc>
              <a:spcAft>
                <a:spcPts val="2400"/>
              </a:spcAft>
              <a:buClr>
                <a:srgbClr val="E4AF69"/>
              </a:buClr>
              <a:buFont typeface="Wingdings" panose="05000000000000000000" pitchFamily="2" charset="2"/>
              <a:buChar char="§"/>
              <a:defRPr/>
            </a:pPr>
            <a:r>
              <a:rPr lang="pt-BR" b="1" dirty="0">
                <a:latin typeface="Century Gothic" panose="020B0502020202020204" pitchFamily="34" charset="0"/>
                <a:cs typeface="Tahoma" panose="020B0604030504040204" pitchFamily="34" charset="0"/>
              </a:rPr>
              <a:t>Abrangência de todo setor público federal </a:t>
            </a:r>
            <a:r>
              <a:rPr lang="pt-BR" dirty="0">
                <a:latin typeface="Century Gothic" panose="020B0502020202020204" pitchFamily="34" charset="0"/>
                <a:cs typeface="Tahoma" panose="020B0604030504040204" pitchFamily="34" charset="0"/>
              </a:rPr>
              <a:t>como sistema estruturante;</a:t>
            </a:r>
          </a:p>
          <a:p>
            <a:pPr marL="133307" indent="-133307">
              <a:lnSpc>
                <a:spcPct val="85000"/>
              </a:lnSpc>
              <a:spcAft>
                <a:spcPts val="2400"/>
              </a:spcAft>
              <a:buClr>
                <a:srgbClr val="E4AF69"/>
              </a:buClr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Century Gothic" panose="020B0502020202020204" pitchFamily="34" charset="0"/>
                <a:cs typeface="Tahoma" panose="020B0604030504040204" pitchFamily="34" charset="0"/>
              </a:rPr>
              <a:t>Sistema oferecido a </a:t>
            </a:r>
            <a:r>
              <a:rPr lang="pt-BR" b="1" dirty="0">
                <a:latin typeface="Century Gothic" panose="020B0502020202020204" pitchFamily="34" charset="0"/>
                <a:cs typeface="Tahoma" panose="020B0604030504040204" pitchFamily="34" charset="0"/>
              </a:rPr>
              <a:t>baixo custo;</a:t>
            </a:r>
          </a:p>
          <a:p>
            <a:pPr marL="133307" indent="-133307">
              <a:lnSpc>
                <a:spcPct val="85000"/>
              </a:lnSpc>
              <a:spcAft>
                <a:spcPts val="2400"/>
              </a:spcAft>
              <a:buClr>
                <a:srgbClr val="E4AF69"/>
              </a:buClr>
              <a:buFont typeface="Wingdings" panose="05000000000000000000" pitchFamily="2" charset="2"/>
              <a:buChar char="§"/>
              <a:defRPr/>
            </a:pPr>
            <a:r>
              <a:rPr lang="pt-BR" b="1" dirty="0">
                <a:latin typeface="Century Gothic" panose="020B0502020202020204" pitchFamily="34" charset="0"/>
                <a:cs typeface="Tahoma" panose="020B0604030504040204" pitchFamily="34" charset="0"/>
              </a:rPr>
              <a:t>Ampliação da integração </a:t>
            </a:r>
            <a:r>
              <a:rPr lang="pt-BR" dirty="0">
                <a:latin typeface="Century Gothic" panose="020B0502020202020204" pitchFamily="34" charset="0"/>
                <a:cs typeface="Tahoma" panose="020B0604030504040204" pitchFamily="34" charset="0"/>
              </a:rPr>
              <a:t>com outros sistemas estruturantes;</a:t>
            </a:r>
          </a:p>
          <a:p>
            <a:pPr marL="133307" indent="-133307">
              <a:lnSpc>
                <a:spcPct val="85000"/>
              </a:lnSpc>
              <a:spcAft>
                <a:spcPts val="2400"/>
              </a:spcAft>
              <a:buClr>
                <a:srgbClr val="E4AF69"/>
              </a:buClr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Century Gothic" panose="020B0502020202020204" pitchFamily="34" charset="0"/>
                <a:cs typeface="Tahoma" panose="020B0604030504040204" pitchFamily="34" charset="0"/>
              </a:rPr>
              <a:t> Disponibilização para </a:t>
            </a:r>
            <a:r>
              <a:rPr lang="pt-BR" b="1" dirty="0">
                <a:latin typeface="Century Gothic" panose="020B0502020202020204" pitchFamily="34" charset="0"/>
                <a:cs typeface="Tahoma" panose="020B0604030504040204" pitchFamily="34" charset="0"/>
              </a:rPr>
              <a:t>entes subnacionais.</a:t>
            </a:r>
          </a:p>
        </p:txBody>
      </p:sp>
      <p:cxnSp>
        <p:nvCxnSpPr>
          <p:cNvPr id="12" name="Conexão reta 45"/>
          <p:cNvCxnSpPr/>
          <p:nvPr/>
        </p:nvCxnSpPr>
        <p:spPr>
          <a:xfrm>
            <a:off x="0" y="1277545"/>
            <a:ext cx="4706938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1327"/>
          <p:cNvGrpSpPr>
            <a:grpSpLocks noChangeAspect="1"/>
          </p:cNvGrpSpPr>
          <p:nvPr/>
        </p:nvGrpSpPr>
        <p:grpSpPr>
          <a:xfrm>
            <a:off x="8792539" y="397326"/>
            <a:ext cx="2868858" cy="570418"/>
            <a:chOff x="0" y="0"/>
            <a:chExt cx="2802972" cy="557665"/>
          </a:xfrm>
        </p:grpSpPr>
        <p:sp>
          <p:nvSpPr>
            <p:cNvPr id="13" name="Shape 1763"/>
            <p:cNvSpPr/>
            <p:nvPr/>
          </p:nvSpPr>
          <p:spPr>
            <a:xfrm>
              <a:off x="284774" y="0"/>
              <a:ext cx="315696" cy="556156"/>
            </a:xfrm>
            <a:custGeom>
              <a:avLst/>
              <a:gdLst/>
              <a:ahLst/>
              <a:cxnLst/>
              <a:rect l="0" t="0" r="0" b="0"/>
              <a:pathLst>
                <a:path w="315696" h="556156">
                  <a:moveTo>
                    <a:pt x="216872" y="126"/>
                  </a:moveTo>
                  <a:cubicBezTo>
                    <a:pt x="220180" y="168"/>
                    <a:pt x="222538" y="281"/>
                    <a:pt x="222946" y="505"/>
                  </a:cubicBezTo>
                  <a:cubicBezTo>
                    <a:pt x="133441" y="116787"/>
                    <a:pt x="156225" y="228328"/>
                    <a:pt x="315696" y="555257"/>
                  </a:cubicBezTo>
                  <a:cubicBezTo>
                    <a:pt x="315696" y="555257"/>
                    <a:pt x="279898" y="556156"/>
                    <a:pt x="281239" y="555257"/>
                  </a:cubicBezTo>
                  <a:cubicBezTo>
                    <a:pt x="159486" y="346241"/>
                    <a:pt x="0" y="172123"/>
                    <a:pt x="188473" y="505"/>
                  </a:cubicBezTo>
                  <a:cubicBezTo>
                    <a:pt x="188473" y="505"/>
                    <a:pt x="206947" y="0"/>
                    <a:pt x="216872" y="126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1973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4" name="Shape 1764"/>
            <p:cNvSpPr/>
            <p:nvPr/>
          </p:nvSpPr>
          <p:spPr>
            <a:xfrm>
              <a:off x="0" y="49716"/>
              <a:ext cx="693237" cy="243687"/>
            </a:xfrm>
            <a:custGeom>
              <a:avLst/>
              <a:gdLst/>
              <a:ahLst/>
              <a:cxnLst/>
              <a:rect l="0" t="0" r="0" b="0"/>
              <a:pathLst>
                <a:path w="693237" h="243687">
                  <a:moveTo>
                    <a:pt x="499787" y="71374"/>
                  </a:moveTo>
                  <a:cubicBezTo>
                    <a:pt x="573932" y="74044"/>
                    <a:pt x="641973" y="97639"/>
                    <a:pt x="691606" y="155814"/>
                  </a:cubicBezTo>
                  <a:cubicBezTo>
                    <a:pt x="693237" y="155814"/>
                    <a:pt x="691606" y="189997"/>
                    <a:pt x="691606" y="189997"/>
                  </a:cubicBezTo>
                  <a:cubicBezTo>
                    <a:pt x="475991" y="0"/>
                    <a:pt x="0" y="243687"/>
                    <a:pt x="0" y="243687"/>
                  </a:cubicBezTo>
                  <a:cubicBezTo>
                    <a:pt x="0" y="243687"/>
                    <a:pt x="277354" y="63365"/>
                    <a:pt x="499787" y="71374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5" name="Shape 1765"/>
            <p:cNvSpPr/>
            <p:nvPr/>
          </p:nvSpPr>
          <p:spPr>
            <a:xfrm>
              <a:off x="161102" y="0"/>
              <a:ext cx="315696" cy="556156"/>
            </a:xfrm>
            <a:custGeom>
              <a:avLst/>
              <a:gdLst/>
              <a:ahLst/>
              <a:cxnLst/>
              <a:rect l="0" t="0" r="0" b="0"/>
              <a:pathLst>
                <a:path w="315696" h="556156">
                  <a:moveTo>
                    <a:pt x="98825" y="126"/>
                  </a:moveTo>
                  <a:cubicBezTo>
                    <a:pt x="108750" y="0"/>
                    <a:pt x="127223" y="505"/>
                    <a:pt x="127223" y="505"/>
                  </a:cubicBezTo>
                  <a:cubicBezTo>
                    <a:pt x="315696" y="172123"/>
                    <a:pt x="156225" y="346241"/>
                    <a:pt x="34457" y="555257"/>
                  </a:cubicBezTo>
                  <a:cubicBezTo>
                    <a:pt x="35799" y="556156"/>
                    <a:pt x="0" y="555257"/>
                    <a:pt x="0" y="555257"/>
                  </a:cubicBezTo>
                  <a:cubicBezTo>
                    <a:pt x="159486" y="228328"/>
                    <a:pt x="182255" y="116787"/>
                    <a:pt x="92750" y="505"/>
                  </a:cubicBezTo>
                  <a:cubicBezTo>
                    <a:pt x="93158" y="281"/>
                    <a:pt x="95516" y="168"/>
                    <a:pt x="98825" y="126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ECE33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6" name="Shape 1766"/>
            <p:cNvSpPr/>
            <p:nvPr/>
          </p:nvSpPr>
          <p:spPr>
            <a:xfrm>
              <a:off x="723930" y="370075"/>
              <a:ext cx="140635" cy="185196"/>
            </a:xfrm>
            <a:custGeom>
              <a:avLst/>
              <a:gdLst/>
              <a:ahLst/>
              <a:cxnLst/>
              <a:rect l="0" t="0" r="0" b="0"/>
              <a:pathLst>
                <a:path w="140635" h="185196">
                  <a:moveTo>
                    <a:pt x="0" y="0"/>
                  </a:moveTo>
                  <a:lnTo>
                    <a:pt x="140635" y="0"/>
                  </a:lnTo>
                  <a:lnTo>
                    <a:pt x="140635" y="36607"/>
                  </a:lnTo>
                  <a:lnTo>
                    <a:pt x="95006" y="36607"/>
                  </a:lnTo>
                  <a:lnTo>
                    <a:pt x="95006" y="185196"/>
                  </a:lnTo>
                  <a:lnTo>
                    <a:pt x="45644" y="185196"/>
                  </a:lnTo>
                  <a:lnTo>
                    <a:pt x="45644" y="36607"/>
                  </a:lnTo>
                  <a:lnTo>
                    <a:pt x="0" y="366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7" name="Shape 1767"/>
            <p:cNvSpPr/>
            <p:nvPr/>
          </p:nvSpPr>
          <p:spPr>
            <a:xfrm>
              <a:off x="872215" y="416375"/>
              <a:ext cx="100097" cy="138897"/>
            </a:xfrm>
            <a:custGeom>
              <a:avLst/>
              <a:gdLst/>
              <a:ahLst/>
              <a:cxnLst/>
              <a:rect l="0" t="0" r="0" b="0"/>
              <a:pathLst>
                <a:path w="100097" h="138897">
                  <a:moveTo>
                    <a:pt x="0" y="0"/>
                  </a:moveTo>
                  <a:lnTo>
                    <a:pt x="97902" y="0"/>
                  </a:lnTo>
                  <a:lnTo>
                    <a:pt x="97902" y="26274"/>
                  </a:lnTo>
                  <a:lnTo>
                    <a:pt x="37018" y="26274"/>
                  </a:lnTo>
                  <a:lnTo>
                    <a:pt x="37018" y="54925"/>
                  </a:lnTo>
                  <a:lnTo>
                    <a:pt x="94519" y="54925"/>
                  </a:lnTo>
                  <a:lnTo>
                    <a:pt x="94519" y="81199"/>
                  </a:lnTo>
                  <a:lnTo>
                    <a:pt x="37018" y="81199"/>
                  </a:lnTo>
                  <a:lnTo>
                    <a:pt x="37018" y="112623"/>
                  </a:lnTo>
                  <a:lnTo>
                    <a:pt x="100097" y="112623"/>
                  </a:lnTo>
                  <a:lnTo>
                    <a:pt x="100097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8" name="Shape 1768"/>
            <p:cNvSpPr/>
            <p:nvPr/>
          </p:nvSpPr>
          <p:spPr>
            <a:xfrm>
              <a:off x="989716" y="413997"/>
              <a:ext cx="103876" cy="143668"/>
            </a:xfrm>
            <a:custGeom>
              <a:avLst/>
              <a:gdLst/>
              <a:ahLst/>
              <a:cxnLst/>
              <a:rect l="0" t="0" r="0" b="0"/>
              <a:pathLst>
                <a:path w="103876" h="143668">
                  <a:moveTo>
                    <a:pt x="60503" y="0"/>
                  </a:moveTo>
                  <a:cubicBezTo>
                    <a:pt x="73823" y="0"/>
                    <a:pt x="86975" y="1981"/>
                    <a:pt x="96317" y="5166"/>
                  </a:cubicBezTo>
                  <a:lnTo>
                    <a:pt x="93939" y="33818"/>
                  </a:lnTo>
                  <a:cubicBezTo>
                    <a:pt x="84384" y="29444"/>
                    <a:pt x="73640" y="27448"/>
                    <a:pt x="63078" y="27448"/>
                  </a:cubicBezTo>
                  <a:cubicBezTo>
                    <a:pt x="53736" y="27448"/>
                    <a:pt x="38222" y="28255"/>
                    <a:pt x="38222" y="40386"/>
                  </a:cubicBezTo>
                  <a:cubicBezTo>
                    <a:pt x="38222" y="62865"/>
                    <a:pt x="103876" y="47747"/>
                    <a:pt x="103876" y="97902"/>
                  </a:cubicBezTo>
                  <a:cubicBezTo>
                    <a:pt x="103876" y="133914"/>
                    <a:pt x="73640" y="143668"/>
                    <a:pt x="42794" y="143668"/>
                  </a:cubicBezTo>
                  <a:cubicBezTo>
                    <a:pt x="29855" y="143668"/>
                    <a:pt x="13746" y="141671"/>
                    <a:pt x="1402" y="137694"/>
                  </a:cubicBezTo>
                  <a:lnTo>
                    <a:pt x="4587" y="107061"/>
                  </a:lnTo>
                  <a:cubicBezTo>
                    <a:pt x="14143" y="112227"/>
                    <a:pt x="27478" y="116205"/>
                    <a:pt x="42794" y="116205"/>
                  </a:cubicBezTo>
                  <a:cubicBezTo>
                    <a:pt x="54529" y="116205"/>
                    <a:pt x="65669" y="113812"/>
                    <a:pt x="65669" y="102672"/>
                  </a:cubicBezTo>
                  <a:cubicBezTo>
                    <a:pt x="65669" y="76810"/>
                    <a:pt x="0" y="93117"/>
                    <a:pt x="0" y="42581"/>
                  </a:cubicBezTo>
                  <a:cubicBezTo>
                    <a:pt x="0" y="9144"/>
                    <a:pt x="32644" y="0"/>
                    <a:pt x="60503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9" name="Shape 1769"/>
            <p:cNvSpPr/>
            <p:nvPr/>
          </p:nvSpPr>
          <p:spPr>
            <a:xfrm>
              <a:off x="1108725" y="413997"/>
              <a:ext cx="69662" cy="143668"/>
            </a:xfrm>
            <a:custGeom>
              <a:avLst/>
              <a:gdLst/>
              <a:ahLst/>
              <a:cxnLst/>
              <a:rect l="0" t="0" r="0" b="0"/>
              <a:pathLst>
                <a:path w="69662" h="143668">
                  <a:moveTo>
                    <a:pt x="69647" y="0"/>
                  </a:moveTo>
                  <a:lnTo>
                    <a:pt x="69662" y="3"/>
                  </a:lnTo>
                  <a:lnTo>
                    <a:pt x="69662" y="27451"/>
                  </a:lnTo>
                  <a:lnTo>
                    <a:pt x="69647" y="27448"/>
                  </a:lnTo>
                  <a:cubicBezTo>
                    <a:pt x="47168" y="27448"/>
                    <a:pt x="38222" y="47747"/>
                    <a:pt x="38222" y="71826"/>
                  </a:cubicBezTo>
                  <a:cubicBezTo>
                    <a:pt x="38222" y="94701"/>
                    <a:pt x="47168" y="116205"/>
                    <a:pt x="69647" y="116205"/>
                  </a:cubicBezTo>
                  <a:lnTo>
                    <a:pt x="69662" y="116201"/>
                  </a:lnTo>
                  <a:lnTo>
                    <a:pt x="69662" y="143665"/>
                  </a:lnTo>
                  <a:lnTo>
                    <a:pt x="69647" y="143668"/>
                  </a:lnTo>
                  <a:cubicBezTo>
                    <a:pt x="24293" y="143668"/>
                    <a:pt x="0" y="116007"/>
                    <a:pt x="0" y="71826"/>
                  </a:cubicBezTo>
                  <a:cubicBezTo>
                    <a:pt x="0" y="27249"/>
                    <a:pt x="23881" y="0"/>
                    <a:pt x="69647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0" name="Shape 1770"/>
            <p:cNvSpPr/>
            <p:nvPr/>
          </p:nvSpPr>
          <p:spPr>
            <a:xfrm>
              <a:off x="1178387" y="414000"/>
              <a:ext cx="69647" cy="143662"/>
            </a:xfrm>
            <a:custGeom>
              <a:avLst/>
              <a:gdLst/>
              <a:ahLst/>
              <a:cxnLst/>
              <a:rect l="0" t="0" r="0" b="0"/>
              <a:pathLst>
                <a:path w="69647" h="143662">
                  <a:moveTo>
                    <a:pt x="0" y="0"/>
                  </a:moveTo>
                  <a:lnTo>
                    <a:pt x="30183" y="4952"/>
                  </a:lnTo>
                  <a:cubicBezTo>
                    <a:pt x="56214" y="14705"/>
                    <a:pt x="69647" y="38391"/>
                    <a:pt x="69647" y="71824"/>
                  </a:cubicBezTo>
                  <a:cubicBezTo>
                    <a:pt x="69647" y="104959"/>
                    <a:pt x="55991" y="128802"/>
                    <a:pt x="30016" y="138652"/>
                  </a:cubicBezTo>
                  <a:lnTo>
                    <a:pt x="0" y="143662"/>
                  </a:lnTo>
                  <a:lnTo>
                    <a:pt x="0" y="116198"/>
                  </a:lnTo>
                  <a:lnTo>
                    <a:pt x="14389" y="112485"/>
                  </a:lnTo>
                  <a:cubicBezTo>
                    <a:pt x="26399" y="105365"/>
                    <a:pt x="31440" y="88980"/>
                    <a:pt x="31440" y="71824"/>
                  </a:cubicBezTo>
                  <a:cubicBezTo>
                    <a:pt x="31440" y="53764"/>
                    <a:pt x="26399" y="37831"/>
                    <a:pt x="14389" y="30993"/>
                  </a:cubicBezTo>
                  <a:lnTo>
                    <a:pt x="0" y="2744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1" name="Shape 1771"/>
            <p:cNvSpPr/>
            <p:nvPr/>
          </p:nvSpPr>
          <p:spPr>
            <a:xfrm>
              <a:off x="1266734" y="416375"/>
              <a:ext cx="121782" cy="141290"/>
            </a:xfrm>
            <a:custGeom>
              <a:avLst/>
              <a:gdLst/>
              <a:ahLst/>
              <a:cxnLst/>
              <a:rect l="0" t="0" r="0" b="0"/>
              <a:pathLst>
                <a:path w="121782" h="141290">
                  <a:moveTo>
                    <a:pt x="0" y="0"/>
                  </a:moveTo>
                  <a:lnTo>
                    <a:pt x="37003" y="0"/>
                  </a:lnTo>
                  <a:lnTo>
                    <a:pt x="37003" y="79995"/>
                  </a:lnTo>
                  <a:cubicBezTo>
                    <a:pt x="37003" y="98298"/>
                    <a:pt x="41986" y="113827"/>
                    <a:pt x="60883" y="113827"/>
                  </a:cubicBezTo>
                  <a:cubicBezTo>
                    <a:pt x="79796" y="113827"/>
                    <a:pt x="84765" y="98298"/>
                    <a:pt x="84765" y="79995"/>
                  </a:cubicBezTo>
                  <a:lnTo>
                    <a:pt x="84765" y="0"/>
                  </a:lnTo>
                  <a:lnTo>
                    <a:pt x="121782" y="0"/>
                  </a:lnTo>
                  <a:lnTo>
                    <a:pt x="121782" y="86152"/>
                  </a:lnTo>
                  <a:cubicBezTo>
                    <a:pt x="121782" y="124175"/>
                    <a:pt x="97094" y="141290"/>
                    <a:pt x="60883" y="141290"/>
                  </a:cubicBezTo>
                  <a:cubicBezTo>
                    <a:pt x="24673" y="141290"/>
                    <a:pt x="0" y="124175"/>
                    <a:pt x="0" y="8615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2" name="Shape 1772"/>
            <p:cNvSpPr/>
            <p:nvPr/>
          </p:nvSpPr>
          <p:spPr>
            <a:xfrm>
              <a:off x="1414409" y="416375"/>
              <a:ext cx="55413" cy="138897"/>
            </a:xfrm>
            <a:custGeom>
              <a:avLst/>
              <a:gdLst/>
              <a:ahLst/>
              <a:cxnLst/>
              <a:rect l="0" t="0" r="0" b="0"/>
              <a:pathLst>
                <a:path w="55413" h="138897">
                  <a:moveTo>
                    <a:pt x="0" y="0"/>
                  </a:moveTo>
                  <a:lnTo>
                    <a:pt x="55413" y="0"/>
                  </a:lnTo>
                  <a:lnTo>
                    <a:pt x="55413" y="27563"/>
                  </a:lnTo>
                  <a:lnTo>
                    <a:pt x="46756" y="26274"/>
                  </a:lnTo>
                  <a:lnTo>
                    <a:pt x="37003" y="26274"/>
                  </a:lnTo>
                  <a:lnTo>
                    <a:pt x="37003" y="57714"/>
                  </a:lnTo>
                  <a:lnTo>
                    <a:pt x="46756" y="57714"/>
                  </a:lnTo>
                  <a:lnTo>
                    <a:pt x="55413" y="56671"/>
                  </a:lnTo>
                  <a:lnTo>
                    <a:pt x="55413" y="88114"/>
                  </a:lnTo>
                  <a:lnTo>
                    <a:pt x="44760" y="83972"/>
                  </a:lnTo>
                  <a:lnTo>
                    <a:pt x="37003" y="83972"/>
                  </a:lnTo>
                  <a:lnTo>
                    <a:pt x="37003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3" name="Shape 1773"/>
            <p:cNvSpPr/>
            <p:nvPr/>
          </p:nvSpPr>
          <p:spPr>
            <a:xfrm>
              <a:off x="1469822" y="416375"/>
              <a:ext cx="61981" cy="138897"/>
            </a:xfrm>
            <a:custGeom>
              <a:avLst/>
              <a:gdLst/>
              <a:ahLst/>
              <a:cxnLst/>
              <a:rect l="0" t="0" r="0" b="0"/>
              <a:pathLst>
                <a:path w="61981" h="138897">
                  <a:moveTo>
                    <a:pt x="0" y="0"/>
                  </a:moveTo>
                  <a:lnTo>
                    <a:pt x="10653" y="0"/>
                  </a:lnTo>
                  <a:cubicBezTo>
                    <a:pt x="35327" y="0"/>
                    <a:pt x="55413" y="11140"/>
                    <a:pt x="55413" y="35037"/>
                  </a:cubicBezTo>
                  <a:cubicBezTo>
                    <a:pt x="55413" y="53538"/>
                    <a:pt x="46665" y="65867"/>
                    <a:pt x="28758" y="70043"/>
                  </a:cubicBezTo>
                  <a:lnTo>
                    <a:pt x="28758" y="70454"/>
                  </a:lnTo>
                  <a:cubicBezTo>
                    <a:pt x="40691" y="73624"/>
                    <a:pt x="41484" y="84186"/>
                    <a:pt x="48463" y="101086"/>
                  </a:cubicBezTo>
                  <a:lnTo>
                    <a:pt x="61981" y="138897"/>
                  </a:lnTo>
                  <a:lnTo>
                    <a:pt x="23394" y="138897"/>
                  </a:lnTo>
                  <a:lnTo>
                    <a:pt x="15423" y="113827"/>
                  </a:lnTo>
                  <a:cubicBezTo>
                    <a:pt x="11643" y="101887"/>
                    <a:pt x="8561" y="94423"/>
                    <a:pt x="4706" y="89945"/>
                  </a:cubicBezTo>
                  <a:lnTo>
                    <a:pt x="0" y="88114"/>
                  </a:lnTo>
                  <a:lnTo>
                    <a:pt x="0" y="56671"/>
                  </a:lnTo>
                  <a:lnTo>
                    <a:pt x="9357" y="55544"/>
                  </a:lnTo>
                  <a:cubicBezTo>
                    <a:pt x="14630" y="53477"/>
                    <a:pt x="18410" y="49446"/>
                    <a:pt x="18410" y="41590"/>
                  </a:cubicBezTo>
                  <a:cubicBezTo>
                    <a:pt x="18410" y="35120"/>
                    <a:pt x="15179" y="31292"/>
                    <a:pt x="10180" y="29080"/>
                  </a:cubicBezTo>
                  <a:lnTo>
                    <a:pt x="0" y="2756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4" name="Shape 1774"/>
            <p:cNvSpPr/>
            <p:nvPr/>
          </p:nvSpPr>
          <p:spPr>
            <a:xfrm>
              <a:off x="1539941" y="413998"/>
              <a:ext cx="69639" cy="143665"/>
            </a:xfrm>
            <a:custGeom>
              <a:avLst/>
              <a:gdLst/>
              <a:ahLst/>
              <a:cxnLst/>
              <a:rect l="0" t="0" r="0" b="0"/>
              <a:pathLst>
                <a:path w="69639" h="143665">
                  <a:moveTo>
                    <a:pt x="69639" y="0"/>
                  </a:moveTo>
                  <a:lnTo>
                    <a:pt x="69639" y="27448"/>
                  </a:lnTo>
                  <a:lnTo>
                    <a:pt x="55242" y="30995"/>
                  </a:lnTo>
                  <a:cubicBezTo>
                    <a:pt x="43232" y="37832"/>
                    <a:pt x="38191" y="53766"/>
                    <a:pt x="38191" y="71825"/>
                  </a:cubicBezTo>
                  <a:cubicBezTo>
                    <a:pt x="38191" y="88981"/>
                    <a:pt x="43232" y="105366"/>
                    <a:pt x="55242" y="112487"/>
                  </a:cubicBezTo>
                  <a:lnTo>
                    <a:pt x="69639" y="116202"/>
                  </a:lnTo>
                  <a:lnTo>
                    <a:pt x="69639" y="143665"/>
                  </a:lnTo>
                  <a:lnTo>
                    <a:pt x="39624" y="138654"/>
                  </a:lnTo>
                  <a:cubicBezTo>
                    <a:pt x="13656" y="128803"/>
                    <a:pt x="0" y="104961"/>
                    <a:pt x="0" y="71825"/>
                  </a:cubicBezTo>
                  <a:cubicBezTo>
                    <a:pt x="0" y="38392"/>
                    <a:pt x="13425" y="14706"/>
                    <a:pt x="39451" y="4953"/>
                  </a:cubicBezTo>
                  <a:lnTo>
                    <a:pt x="69639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5" name="Shape 1775"/>
            <p:cNvSpPr/>
            <p:nvPr/>
          </p:nvSpPr>
          <p:spPr>
            <a:xfrm>
              <a:off x="1609580" y="413997"/>
              <a:ext cx="69655" cy="143668"/>
            </a:xfrm>
            <a:custGeom>
              <a:avLst/>
              <a:gdLst/>
              <a:ahLst/>
              <a:cxnLst/>
              <a:rect l="0" t="0" r="0" b="0"/>
              <a:pathLst>
                <a:path w="69655" h="143668">
                  <a:moveTo>
                    <a:pt x="8" y="0"/>
                  </a:moveTo>
                  <a:cubicBezTo>
                    <a:pt x="45774" y="0"/>
                    <a:pt x="69655" y="27249"/>
                    <a:pt x="69655" y="71826"/>
                  </a:cubicBezTo>
                  <a:cubicBezTo>
                    <a:pt x="69655" y="116007"/>
                    <a:pt x="45362" y="143668"/>
                    <a:pt x="8" y="143668"/>
                  </a:cubicBezTo>
                  <a:lnTo>
                    <a:pt x="0" y="143666"/>
                  </a:lnTo>
                  <a:lnTo>
                    <a:pt x="0" y="116203"/>
                  </a:lnTo>
                  <a:lnTo>
                    <a:pt x="8" y="116205"/>
                  </a:lnTo>
                  <a:cubicBezTo>
                    <a:pt x="22502" y="116205"/>
                    <a:pt x="31448" y="94701"/>
                    <a:pt x="31448" y="71826"/>
                  </a:cubicBezTo>
                  <a:cubicBezTo>
                    <a:pt x="31448" y="47747"/>
                    <a:pt x="22502" y="27448"/>
                    <a:pt x="8" y="27448"/>
                  </a:cubicBezTo>
                  <a:lnTo>
                    <a:pt x="0" y="27449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6" name="Shape 1776"/>
            <p:cNvSpPr/>
            <p:nvPr/>
          </p:nvSpPr>
          <p:spPr>
            <a:xfrm>
              <a:off x="1701531" y="370075"/>
              <a:ext cx="170337" cy="185196"/>
            </a:xfrm>
            <a:custGeom>
              <a:avLst/>
              <a:gdLst/>
              <a:ahLst/>
              <a:cxnLst/>
              <a:rect l="0" t="0" r="0" b="0"/>
              <a:pathLst>
                <a:path w="170337" h="185196">
                  <a:moveTo>
                    <a:pt x="0" y="0"/>
                  </a:moveTo>
                  <a:lnTo>
                    <a:pt x="62880" y="0"/>
                  </a:lnTo>
                  <a:lnTo>
                    <a:pt x="125501" y="125761"/>
                  </a:lnTo>
                  <a:lnTo>
                    <a:pt x="126035" y="125761"/>
                  </a:lnTo>
                  <a:lnTo>
                    <a:pt x="125227" y="0"/>
                  </a:lnTo>
                  <a:lnTo>
                    <a:pt x="170337" y="0"/>
                  </a:lnTo>
                  <a:lnTo>
                    <a:pt x="170337" y="185196"/>
                  </a:lnTo>
                  <a:lnTo>
                    <a:pt x="109057" y="185196"/>
                  </a:lnTo>
                  <a:lnTo>
                    <a:pt x="44302" y="58628"/>
                  </a:lnTo>
                  <a:lnTo>
                    <a:pt x="43769" y="58628"/>
                  </a:lnTo>
                  <a:lnTo>
                    <a:pt x="45369" y="185196"/>
                  </a:lnTo>
                  <a:lnTo>
                    <a:pt x="0" y="1851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7" name="Shape 1777"/>
            <p:cNvSpPr/>
            <p:nvPr/>
          </p:nvSpPr>
          <p:spPr>
            <a:xfrm>
              <a:off x="1882978" y="416375"/>
              <a:ext cx="74516" cy="138897"/>
            </a:xfrm>
            <a:custGeom>
              <a:avLst/>
              <a:gdLst/>
              <a:ahLst/>
              <a:cxnLst/>
              <a:rect l="0" t="0" r="0" b="0"/>
              <a:pathLst>
                <a:path w="74516" h="138897">
                  <a:moveTo>
                    <a:pt x="52731" y="0"/>
                  </a:moveTo>
                  <a:lnTo>
                    <a:pt x="74516" y="0"/>
                  </a:lnTo>
                  <a:lnTo>
                    <a:pt x="74516" y="30153"/>
                  </a:lnTo>
                  <a:lnTo>
                    <a:pt x="57104" y="82997"/>
                  </a:lnTo>
                  <a:lnTo>
                    <a:pt x="74516" y="82997"/>
                  </a:lnTo>
                  <a:lnTo>
                    <a:pt x="74516" y="109255"/>
                  </a:lnTo>
                  <a:lnTo>
                    <a:pt x="48555" y="109255"/>
                  </a:lnTo>
                  <a:lnTo>
                    <a:pt x="37597" y="138897"/>
                  </a:lnTo>
                  <a:lnTo>
                    <a:pt x="0" y="138897"/>
                  </a:lnTo>
                  <a:lnTo>
                    <a:pt x="52731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8" name="Shape 1778"/>
            <p:cNvSpPr/>
            <p:nvPr/>
          </p:nvSpPr>
          <p:spPr>
            <a:xfrm>
              <a:off x="1957494" y="416375"/>
              <a:ext cx="77107" cy="138897"/>
            </a:xfrm>
            <a:custGeom>
              <a:avLst/>
              <a:gdLst/>
              <a:ahLst/>
              <a:cxnLst/>
              <a:rect l="0" t="0" r="0" b="0"/>
              <a:pathLst>
                <a:path w="77107" h="138897">
                  <a:moveTo>
                    <a:pt x="0" y="0"/>
                  </a:moveTo>
                  <a:lnTo>
                    <a:pt x="23584" y="0"/>
                  </a:lnTo>
                  <a:lnTo>
                    <a:pt x="77107" y="138897"/>
                  </a:lnTo>
                  <a:lnTo>
                    <a:pt x="36523" y="138897"/>
                  </a:lnTo>
                  <a:lnTo>
                    <a:pt x="26159" y="109255"/>
                  </a:lnTo>
                  <a:lnTo>
                    <a:pt x="0" y="109255"/>
                  </a:lnTo>
                  <a:lnTo>
                    <a:pt x="0" y="82997"/>
                  </a:lnTo>
                  <a:lnTo>
                    <a:pt x="17412" y="82997"/>
                  </a:lnTo>
                  <a:lnTo>
                    <a:pt x="891" y="28651"/>
                  </a:lnTo>
                  <a:lnTo>
                    <a:pt x="495" y="28651"/>
                  </a:lnTo>
                  <a:lnTo>
                    <a:pt x="0" y="3015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9" name="Shape 1779"/>
            <p:cNvSpPr/>
            <p:nvPr/>
          </p:nvSpPr>
          <p:spPr>
            <a:xfrm>
              <a:off x="2035302" y="413997"/>
              <a:ext cx="120990" cy="143668"/>
            </a:xfrm>
            <a:custGeom>
              <a:avLst/>
              <a:gdLst/>
              <a:ahLst/>
              <a:cxnLst/>
              <a:rect l="0" t="0" r="0" b="0"/>
              <a:pathLst>
                <a:path w="120990" h="143668">
                  <a:moveTo>
                    <a:pt x="79598" y="0"/>
                  </a:moveTo>
                  <a:cubicBezTo>
                    <a:pt x="93726" y="0"/>
                    <a:pt x="107457" y="3185"/>
                    <a:pt x="120792" y="7148"/>
                  </a:cubicBezTo>
                  <a:lnTo>
                    <a:pt x="117805" y="37201"/>
                  </a:lnTo>
                  <a:cubicBezTo>
                    <a:pt x="105857" y="30633"/>
                    <a:pt x="94320" y="27448"/>
                    <a:pt x="81579" y="27448"/>
                  </a:cubicBezTo>
                  <a:cubicBezTo>
                    <a:pt x="55321" y="27448"/>
                    <a:pt x="38191" y="46558"/>
                    <a:pt x="38191" y="72421"/>
                  </a:cubicBezTo>
                  <a:cubicBezTo>
                    <a:pt x="38191" y="99685"/>
                    <a:pt x="57500" y="116205"/>
                    <a:pt x="84567" y="116205"/>
                  </a:cubicBezTo>
                  <a:cubicBezTo>
                    <a:pt x="96713" y="116205"/>
                    <a:pt x="109042" y="113020"/>
                    <a:pt x="119192" y="109043"/>
                  </a:cubicBezTo>
                  <a:lnTo>
                    <a:pt x="120990" y="138090"/>
                  </a:lnTo>
                  <a:cubicBezTo>
                    <a:pt x="110429" y="140681"/>
                    <a:pt x="98694" y="143668"/>
                    <a:pt x="79796" y="143668"/>
                  </a:cubicBezTo>
                  <a:cubicBezTo>
                    <a:pt x="42794" y="143668"/>
                    <a:pt x="0" y="124968"/>
                    <a:pt x="0" y="72421"/>
                  </a:cubicBezTo>
                  <a:cubicBezTo>
                    <a:pt x="0" y="24080"/>
                    <a:pt x="33832" y="0"/>
                    <a:pt x="79598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0" name="Shape 13537"/>
            <p:cNvSpPr/>
            <p:nvPr/>
          </p:nvSpPr>
          <p:spPr>
            <a:xfrm>
              <a:off x="2180052" y="416374"/>
              <a:ext cx="37005" cy="138898"/>
            </a:xfrm>
            <a:custGeom>
              <a:avLst/>
              <a:gdLst/>
              <a:ahLst/>
              <a:cxnLst/>
              <a:rect l="0" t="0" r="0" b="0"/>
              <a:pathLst>
                <a:path w="37005" h="138898">
                  <a:moveTo>
                    <a:pt x="0" y="0"/>
                  </a:moveTo>
                  <a:lnTo>
                    <a:pt x="37005" y="0"/>
                  </a:lnTo>
                  <a:lnTo>
                    <a:pt x="37005" y="138898"/>
                  </a:lnTo>
                  <a:lnTo>
                    <a:pt x="0" y="138898"/>
                  </a:lnTo>
                  <a:lnTo>
                    <a:pt x="0" y="0"/>
                  </a:lnTo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1" name="Shape 1781"/>
            <p:cNvSpPr/>
            <p:nvPr/>
          </p:nvSpPr>
          <p:spPr>
            <a:xfrm>
              <a:off x="2239365" y="413998"/>
              <a:ext cx="69655" cy="143665"/>
            </a:xfrm>
            <a:custGeom>
              <a:avLst/>
              <a:gdLst/>
              <a:ahLst/>
              <a:cxnLst/>
              <a:rect l="0" t="0" r="0" b="0"/>
              <a:pathLst>
                <a:path w="69655" h="143665">
                  <a:moveTo>
                    <a:pt x="69655" y="0"/>
                  </a:moveTo>
                  <a:lnTo>
                    <a:pt x="69655" y="27448"/>
                  </a:lnTo>
                  <a:lnTo>
                    <a:pt x="55264" y="30995"/>
                  </a:lnTo>
                  <a:cubicBezTo>
                    <a:pt x="43256" y="37832"/>
                    <a:pt x="38207" y="53766"/>
                    <a:pt x="38207" y="71825"/>
                  </a:cubicBezTo>
                  <a:cubicBezTo>
                    <a:pt x="38207" y="88981"/>
                    <a:pt x="43256" y="105366"/>
                    <a:pt x="55264" y="112487"/>
                  </a:cubicBezTo>
                  <a:lnTo>
                    <a:pt x="69655" y="116202"/>
                  </a:lnTo>
                  <a:lnTo>
                    <a:pt x="69655" y="143665"/>
                  </a:lnTo>
                  <a:lnTo>
                    <a:pt x="39637" y="138654"/>
                  </a:lnTo>
                  <a:cubicBezTo>
                    <a:pt x="13665" y="128803"/>
                    <a:pt x="0" y="104961"/>
                    <a:pt x="0" y="71825"/>
                  </a:cubicBezTo>
                  <a:cubicBezTo>
                    <a:pt x="0" y="38392"/>
                    <a:pt x="13433" y="14706"/>
                    <a:pt x="39463" y="4953"/>
                  </a:cubicBezTo>
                  <a:lnTo>
                    <a:pt x="69655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2" name="Shape 1782"/>
            <p:cNvSpPr/>
            <p:nvPr/>
          </p:nvSpPr>
          <p:spPr>
            <a:xfrm>
              <a:off x="2309020" y="413997"/>
              <a:ext cx="69654" cy="143668"/>
            </a:xfrm>
            <a:custGeom>
              <a:avLst/>
              <a:gdLst/>
              <a:ahLst/>
              <a:cxnLst/>
              <a:rect l="0" t="0" r="0" b="0"/>
              <a:pathLst>
                <a:path w="69654" h="143668">
                  <a:moveTo>
                    <a:pt x="7" y="0"/>
                  </a:moveTo>
                  <a:cubicBezTo>
                    <a:pt x="45773" y="0"/>
                    <a:pt x="69654" y="27249"/>
                    <a:pt x="69654" y="71826"/>
                  </a:cubicBezTo>
                  <a:cubicBezTo>
                    <a:pt x="69654" y="116007"/>
                    <a:pt x="45362" y="143668"/>
                    <a:pt x="7" y="143668"/>
                  </a:cubicBezTo>
                  <a:lnTo>
                    <a:pt x="0" y="143666"/>
                  </a:lnTo>
                  <a:lnTo>
                    <a:pt x="0" y="116203"/>
                  </a:lnTo>
                  <a:lnTo>
                    <a:pt x="7" y="116205"/>
                  </a:lnTo>
                  <a:cubicBezTo>
                    <a:pt x="22487" y="116205"/>
                    <a:pt x="31448" y="94701"/>
                    <a:pt x="31448" y="71826"/>
                  </a:cubicBezTo>
                  <a:cubicBezTo>
                    <a:pt x="31448" y="47747"/>
                    <a:pt x="22487" y="27448"/>
                    <a:pt x="7" y="27448"/>
                  </a:cubicBezTo>
                  <a:lnTo>
                    <a:pt x="0" y="27449"/>
                  </a:lnTo>
                  <a:lnTo>
                    <a:pt x="0" y="1"/>
                  </a:lnTo>
                  <a:lnTo>
                    <a:pt x="7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3" name="Shape 1783"/>
            <p:cNvSpPr/>
            <p:nvPr/>
          </p:nvSpPr>
          <p:spPr>
            <a:xfrm>
              <a:off x="2400986" y="416375"/>
              <a:ext cx="127741" cy="138897"/>
            </a:xfrm>
            <a:custGeom>
              <a:avLst/>
              <a:gdLst/>
              <a:ahLst/>
              <a:cxnLst/>
              <a:rect l="0" t="0" r="0" b="0"/>
              <a:pathLst>
                <a:path w="127741" h="138897">
                  <a:moveTo>
                    <a:pt x="0" y="0"/>
                  </a:moveTo>
                  <a:lnTo>
                    <a:pt x="47153" y="0"/>
                  </a:lnTo>
                  <a:lnTo>
                    <a:pt x="94122" y="94335"/>
                  </a:lnTo>
                  <a:lnTo>
                    <a:pt x="94504" y="94335"/>
                  </a:lnTo>
                  <a:lnTo>
                    <a:pt x="93909" y="0"/>
                  </a:lnTo>
                  <a:lnTo>
                    <a:pt x="127741" y="0"/>
                  </a:lnTo>
                  <a:lnTo>
                    <a:pt x="127741" y="138897"/>
                  </a:lnTo>
                  <a:lnTo>
                    <a:pt x="81778" y="138897"/>
                  </a:lnTo>
                  <a:lnTo>
                    <a:pt x="33224" y="43982"/>
                  </a:lnTo>
                  <a:lnTo>
                    <a:pt x="32827" y="43982"/>
                  </a:lnTo>
                  <a:lnTo>
                    <a:pt x="34015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4" name="Shape 1784"/>
            <p:cNvSpPr/>
            <p:nvPr/>
          </p:nvSpPr>
          <p:spPr>
            <a:xfrm>
              <a:off x="2542885" y="416375"/>
              <a:ext cx="74516" cy="138897"/>
            </a:xfrm>
            <a:custGeom>
              <a:avLst/>
              <a:gdLst/>
              <a:ahLst/>
              <a:cxnLst/>
              <a:rect l="0" t="0" r="0" b="0"/>
              <a:pathLst>
                <a:path w="74516" h="138897">
                  <a:moveTo>
                    <a:pt x="52731" y="0"/>
                  </a:moveTo>
                  <a:lnTo>
                    <a:pt x="74516" y="0"/>
                  </a:lnTo>
                  <a:lnTo>
                    <a:pt x="74516" y="30154"/>
                  </a:lnTo>
                  <a:lnTo>
                    <a:pt x="57104" y="82997"/>
                  </a:lnTo>
                  <a:lnTo>
                    <a:pt x="74516" y="82997"/>
                  </a:lnTo>
                  <a:lnTo>
                    <a:pt x="74516" y="109255"/>
                  </a:lnTo>
                  <a:lnTo>
                    <a:pt x="48555" y="109255"/>
                  </a:lnTo>
                  <a:lnTo>
                    <a:pt x="37613" y="138897"/>
                  </a:lnTo>
                  <a:lnTo>
                    <a:pt x="0" y="138897"/>
                  </a:lnTo>
                  <a:lnTo>
                    <a:pt x="52731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5" name="Shape 1785"/>
            <p:cNvSpPr/>
            <p:nvPr/>
          </p:nvSpPr>
          <p:spPr>
            <a:xfrm>
              <a:off x="2617401" y="416375"/>
              <a:ext cx="77122" cy="138897"/>
            </a:xfrm>
            <a:custGeom>
              <a:avLst/>
              <a:gdLst/>
              <a:ahLst/>
              <a:cxnLst/>
              <a:rect l="0" t="0" r="0" b="0"/>
              <a:pathLst>
                <a:path w="77122" h="138897">
                  <a:moveTo>
                    <a:pt x="0" y="0"/>
                  </a:moveTo>
                  <a:lnTo>
                    <a:pt x="23584" y="0"/>
                  </a:lnTo>
                  <a:lnTo>
                    <a:pt x="77122" y="138897"/>
                  </a:lnTo>
                  <a:lnTo>
                    <a:pt x="36523" y="138897"/>
                  </a:lnTo>
                  <a:lnTo>
                    <a:pt x="26175" y="109255"/>
                  </a:lnTo>
                  <a:lnTo>
                    <a:pt x="0" y="109255"/>
                  </a:lnTo>
                  <a:lnTo>
                    <a:pt x="0" y="82997"/>
                  </a:lnTo>
                  <a:lnTo>
                    <a:pt x="17412" y="82997"/>
                  </a:lnTo>
                  <a:lnTo>
                    <a:pt x="907" y="28651"/>
                  </a:lnTo>
                  <a:lnTo>
                    <a:pt x="495" y="28651"/>
                  </a:lnTo>
                  <a:lnTo>
                    <a:pt x="0" y="3015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6" name="Shape 1786"/>
            <p:cNvSpPr/>
            <p:nvPr/>
          </p:nvSpPr>
          <p:spPr>
            <a:xfrm>
              <a:off x="2708651" y="416375"/>
              <a:ext cx="94321" cy="138897"/>
            </a:xfrm>
            <a:custGeom>
              <a:avLst/>
              <a:gdLst/>
              <a:ahLst/>
              <a:cxnLst/>
              <a:rect l="0" t="0" r="0" b="0"/>
              <a:pathLst>
                <a:path w="94321" h="138897">
                  <a:moveTo>
                    <a:pt x="0" y="0"/>
                  </a:moveTo>
                  <a:lnTo>
                    <a:pt x="37003" y="0"/>
                  </a:lnTo>
                  <a:lnTo>
                    <a:pt x="37003" y="111435"/>
                  </a:lnTo>
                  <a:lnTo>
                    <a:pt x="94321" y="111435"/>
                  </a:lnTo>
                  <a:lnTo>
                    <a:pt x="94321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</p:grp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066332"/>
              </p:ext>
            </p:extLst>
          </p:nvPr>
        </p:nvGraphicFramePr>
        <p:xfrm>
          <a:off x="5980386" y="1450077"/>
          <a:ext cx="4108663" cy="3990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8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1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728">
                <a:tc rowSpan="2"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VALOR PAGO/ANUAL EM R$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4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SISTEMA ANTERIOR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SIADS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2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ANVISA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2.100.000,00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78.000,00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2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ANAC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865.000,00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65.347,92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414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PRESIDÊNCIA DA REPÚBLICA*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48.389,04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4.884,00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72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DNPM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52.052,76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19.788,12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728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7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*Apenas módulo de almoxarifado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10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>
            <a:spLocks/>
          </p:cNvSpPr>
          <p:nvPr/>
        </p:nvSpPr>
        <p:spPr bwMode="auto">
          <a:xfrm>
            <a:off x="147942" y="447238"/>
            <a:ext cx="75763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pt-BR" altLang="pt-PT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FORMAS DE IMPLANTAÇÃO</a:t>
            </a:r>
          </a:p>
        </p:txBody>
      </p:sp>
      <p:sp>
        <p:nvSpPr>
          <p:cNvPr id="9" name="Retângulo 8"/>
          <p:cNvSpPr/>
          <p:nvPr/>
        </p:nvSpPr>
        <p:spPr>
          <a:xfrm rot="16200000">
            <a:off x="2506323" y="295225"/>
            <a:ext cx="172532" cy="2137172"/>
          </a:xfrm>
          <a:prstGeom prst="rect">
            <a:avLst/>
          </a:prstGeom>
          <a:solidFill>
            <a:srgbClr val="E4A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350"/>
          </a:p>
        </p:txBody>
      </p:sp>
      <p:cxnSp>
        <p:nvCxnSpPr>
          <p:cNvPr id="10" name="Conexão reta 45"/>
          <p:cNvCxnSpPr/>
          <p:nvPr/>
        </p:nvCxnSpPr>
        <p:spPr>
          <a:xfrm>
            <a:off x="0" y="1269443"/>
            <a:ext cx="4706938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1327"/>
          <p:cNvGrpSpPr>
            <a:grpSpLocks noChangeAspect="1"/>
          </p:cNvGrpSpPr>
          <p:nvPr/>
        </p:nvGrpSpPr>
        <p:grpSpPr>
          <a:xfrm>
            <a:off x="8792539" y="397326"/>
            <a:ext cx="2868858" cy="570418"/>
            <a:chOff x="0" y="0"/>
            <a:chExt cx="2802972" cy="557665"/>
          </a:xfrm>
        </p:grpSpPr>
        <p:sp>
          <p:nvSpPr>
            <p:cNvPr id="11" name="Shape 1763"/>
            <p:cNvSpPr/>
            <p:nvPr/>
          </p:nvSpPr>
          <p:spPr>
            <a:xfrm>
              <a:off x="284774" y="0"/>
              <a:ext cx="315696" cy="556156"/>
            </a:xfrm>
            <a:custGeom>
              <a:avLst/>
              <a:gdLst/>
              <a:ahLst/>
              <a:cxnLst/>
              <a:rect l="0" t="0" r="0" b="0"/>
              <a:pathLst>
                <a:path w="315696" h="556156">
                  <a:moveTo>
                    <a:pt x="216872" y="126"/>
                  </a:moveTo>
                  <a:cubicBezTo>
                    <a:pt x="220180" y="168"/>
                    <a:pt x="222538" y="281"/>
                    <a:pt x="222946" y="505"/>
                  </a:cubicBezTo>
                  <a:cubicBezTo>
                    <a:pt x="133441" y="116787"/>
                    <a:pt x="156225" y="228328"/>
                    <a:pt x="315696" y="555257"/>
                  </a:cubicBezTo>
                  <a:cubicBezTo>
                    <a:pt x="315696" y="555257"/>
                    <a:pt x="279898" y="556156"/>
                    <a:pt x="281239" y="555257"/>
                  </a:cubicBezTo>
                  <a:cubicBezTo>
                    <a:pt x="159486" y="346241"/>
                    <a:pt x="0" y="172123"/>
                    <a:pt x="188473" y="505"/>
                  </a:cubicBezTo>
                  <a:cubicBezTo>
                    <a:pt x="188473" y="505"/>
                    <a:pt x="206947" y="0"/>
                    <a:pt x="216872" y="126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1973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2" name="Shape 1764"/>
            <p:cNvSpPr/>
            <p:nvPr/>
          </p:nvSpPr>
          <p:spPr>
            <a:xfrm>
              <a:off x="0" y="49716"/>
              <a:ext cx="693237" cy="243687"/>
            </a:xfrm>
            <a:custGeom>
              <a:avLst/>
              <a:gdLst/>
              <a:ahLst/>
              <a:cxnLst/>
              <a:rect l="0" t="0" r="0" b="0"/>
              <a:pathLst>
                <a:path w="693237" h="243687">
                  <a:moveTo>
                    <a:pt x="499787" y="71374"/>
                  </a:moveTo>
                  <a:cubicBezTo>
                    <a:pt x="573932" y="74044"/>
                    <a:pt x="641973" y="97639"/>
                    <a:pt x="691606" y="155814"/>
                  </a:cubicBezTo>
                  <a:cubicBezTo>
                    <a:pt x="693237" y="155814"/>
                    <a:pt x="691606" y="189997"/>
                    <a:pt x="691606" y="189997"/>
                  </a:cubicBezTo>
                  <a:cubicBezTo>
                    <a:pt x="475991" y="0"/>
                    <a:pt x="0" y="243687"/>
                    <a:pt x="0" y="243687"/>
                  </a:cubicBezTo>
                  <a:cubicBezTo>
                    <a:pt x="0" y="243687"/>
                    <a:pt x="277354" y="63365"/>
                    <a:pt x="499787" y="71374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3" name="Shape 1765"/>
            <p:cNvSpPr/>
            <p:nvPr/>
          </p:nvSpPr>
          <p:spPr>
            <a:xfrm>
              <a:off x="161102" y="0"/>
              <a:ext cx="315696" cy="556156"/>
            </a:xfrm>
            <a:custGeom>
              <a:avLst/>
              <a:gdLst/>
              <a:ahLst/>
              <a:cxnLst/>
              <a:rect l="0" t="0" r="0" b="0"/>
              <a:pathLst>
                <a:path w="315696" h="556156">
                  <a:moveTo>
                    <a:pt x="98825" y="126"/>
                  </a:moveTo>
                  <a:cubicBezTo>
                    <a:pt x="108750" y="0"/>
                    <a:pt x="127223" y="505"/>
                    <a:pt x="127223" y="505"/>
                  </a:cubicBezTo>
                  <a:cubicBezTo>
                    <a:pt x="315696" y="172123"/>
                    <a:pt x="156225" y="346241"/>
                    <a:pt x="34457" y="555257"/>
                  </a:cubicBezTo>
                  <a:cubicBezTo>
                    <a:pt x="35799" y="556156"/>
                    <a:pt x="0" y="555257"/>
                    <a:pt x="0" y="555257"/>
                  </a:cubicBezTo>
                  <a:cubicBezTo>
                    <a:pt x="159486" y="228328"/>
                    <a:pt x="182255" y="116787"/>
                    <a:pt x="92750" y="505"/>
                  </a:cubicBezTo>
                  <a:cubicBezTo>
                    <a:pt x="93158" y="281"/>
                    <a:pt x="95516" y="168"/>
                    <a:pt x="98825" y="126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ECE33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4" name="Shape 1766"/>
            <p:cNvSpPr/>
            <p:nvPr/>
          </p:nvSpPr>
          <p:spPr>
            <a:xfrm>
              <a:off x="723930" y="370075"/>
              <a:ext cx="140635" cy="185196"/>
            </a:xfrm>
            <a:custGeom>
              <a:avLst/>
              <a:gdLst/>
              <a:ahLst/>
              <a:cxnLst/>
              <a:rect l="0" t="0" r="0" b="0"/>
              <a:pathLst>
                <a:path w="140635" h="185196">
                  <a:moveTo>
                    <a:pt x="0" y="0"/>
                  </a:moveTo>
                  <a:lnTo>
                    <a:pt x="140635" y="0"/>
                  </a:lnTo>
                  <a:lnTo>
                    <a:pt x="140635" y="36607"/>
                  </a:lnTo>
                  <a:lnTo>
                    <a:pt x="95006" y="36607"/>
                  </a:lnTo>
                  <a:lnTo>
                    <a:pt x="95006" y="185196"/>
                  </a:lnTo>
                  <a:lnTo>
                    <a:pt x="45644" y="185196"/>
                  </a:lnTo>
                  <a:lnTo>
                    <a:pt x="45644" y="36607"/>
                  </a:lnTo>
                  <a:lnTo>
                    <a:pt x="0" y="366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5" name="Shape 1767"/>
            <p:cNvSpPr/>
            <p:nvPr/>
          </p:nvSpPr>
          <p:spPr>
            <a:xfrm>
              <a:off x="872215" y="416375"/>
              <a:ext cx="100097" cy="138897"/>
            </a:xfrm>
            <a:custGeom>
              <a:avLst/>
              <a:gdLst/>
              <a:ahLst/>
              <a:cxnLst/>
              <a:rect l="0" t="0" r="0" b="0"/>
              <a:pathLst>
                <a:path w="100097" h="138897">
                  <a:moveTo>
                    <a:pt x="0" y="0"/>
                  </a:moveTo>
                  <a:lnTo>
                    <a:pt x="97902" y="0"/>
                  </a:lnTo>
                  <a:lnTo>
                    <a:pt x="97902" y="26274"/>
                  </a:lnTo>
                  <a:lnTo>
                    <a:pt x="37018" y="26274"/>
                  </a:lnTo>
                  <a:lnTo>
                    <a:pt x="37018" y="54925"/>
                  </a:lnTo>
                  <a:lnTo>
                    <a:pt x="94519" y="54925"/>
                  </a:lnTo>
                  <a:lnTo>
                    <a:pt x="94519" y="81199"/>
                  </a:lnTo>
                  <a:lnTo>
                    <a:pt x="37018" y="81199"/>
                  </a:lnTo>
                  <a:lnTo>
                    <a:pt x="37018" y="112623"/>
                  </a:lnTo>
                  <a:lnTo>
                    <a:pt x="100097" y="112623"/>
                  </a:lnTo>
                  <a:lnTo>
                    <a:pt x="100097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6" name="Shape 1768"/>
            <p:cNvSpPr/>
            <p:nvPr/>
          </p:nvSpPr>
          <p:spPr>
            <a:xfrm>
              <a:off x="989716" y="413997"/>
              <a:ext cx="103876" cy="143668"/>
            </a:xfrm>
            <a:custGeom>
              <a:avLst/>
              <a:gdLst/>
              <a:ahLst/>
              <a:cxnLst/>
              <a:rect l="0" t="0" r="0" b="0"/>
              <a:pathLst>
                <a:path w="103876" h="143668">
                  <a:moveTo>
                    <a:pt x="60503" y="0"/>
                  </a:moveTo>
                  <a:cubicBezTo>
                    <a:pt x="73823" y="0"/>
                    <a:pt x="86975" y="1981"/>
                    <a:pt x="96317" y="5166"/>
                  </a:cubicBezTo>
                  <a:lnTo>
                    <a:pt x="93939" y="33818"/>
                  </a:lnTo>
                  <a:cubicBezTo>
                    <a:pt x="84384" y="29444"/>
                    <a:pt x="73640" y="27448"/>
                    <a:pt x="63078" y="27448"/>
                  </a:cubicBezTo>
                  <a:cubicBezTo>
                    <a:pt x="53736" y="27448"/>
                    <a:pt x="38222" y="28255"/>
                    <a:pt x="38222" y="40386"/>
                  </a:cubicBezTo>
                  <a:cubicBezTo>
                    <a:pt x="38222" y="62865"/>
                    <a:pt x="103876" y="47747"/>
                    <a:pt x="103876" y="97902"/>
                  </a:cubicBezTo>
                  <a:cubicBezTo>
                    <a:pt x="103876" y="133914"/>
                    <a:pt x="73640" y="143668"/>
                    <a:pt x="42794" y="143668"/>
                  </a:cubicBezTo>
                  <a:cubicBezTo>
                    <a:pt x="29855" y="143668"/>
                    <a:pt x="13746" y="141671"/>
                    <a:pt x="1402" y="137694"/>
                  </a:cubicBezTo>
                  <a:lnTo>
                    <a:pt x="4587" y="107061"/>
                  </a:lnTo>
                  <a:cubicBezTo>
                    <a:pt x="14143" y="112227"/>
                    <a:pt x="27478" y="116205"/>
                    <a:pt x="42794" y="116205"/>
                  </a:cubicBezTo>
                  <a:cubicBezTo>
                    <a:pt x="54529" y="116205"/>
                    <a:pt x="65669" y="113812"/>
                    <a:pt x="65669" y="102672"/>
                  </a:cubicBezTo>
                  <a:cubicBezTo>
                    <a:pt x="65669" y="76810"/>
                    <a:pt x="0" y="93117"/>
                    <a:pt x="0" y="42581"/>
                  </a:cubicBezTo>
                  <a:cubicBezTo>
                    <a:pt x="0" y="9144"/>
                    <a:pt x="32644" y="0"/>
                    <a:pt x="60503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7" name="Shape 1769"/>
            <p:cNvSpPr/>
            <p:nvPr/>
          </p:nvSpPr>
          <p:spPr>
            <a:xfrm>
              <a:off x="1108725" y="413997"/>
              <a:ext cx="69662" cy="143668"/>
            </a:xfrm>
            <a:custGeom>
              <a:avLst/>
              <a:gdLst/>
              <a:ahLst/>
              <a:cxnLst/>
              <a:rect l="0" t="0" r="0" b="0"/>
              <a:pathLst>
                <a:path w="69662" h="143668">
                  <a:moveTo>
                    <a:pt x="69647" y="0"/>
                  </a:moveTo>
                  <a:lnTo>
                    <a:pt x="69662" y="3"/>
                  </a:lnTo>
                  <a:lnTo>
                    <a:pt x="69662" y="27451"/>
                  </a:lnTo>
                  <a:lnTo>
                    <a:pt x="69647" y="27448"/>
                  </a:lnTo>
                  <a:cubicBezTo>
                    <a:pt x="47168" y="27448"/>
                    <a:pt x="38222" y="47747"/>
                    <a:pt x="38222" y="71826"/>
                  </a:cubicBezTo>
                  <a:cubicBezTo>
                    <a:pt x="38222" y="94701"/>
                    <a:pt x="47168" y="116205"/>
                    <a:pt x="69647" y="116205"/>
                  </a:cubicBezTo>
                  <a:lnTo>
                    <a:pt x="69662" y="116201"/>
                  </a:lnTo>
                  <a:lnTo>
                    <a:pt x="69662" y="143665"/>
                  </a:lnTo>
                  <a:lnTo>
                    <a:pt x="69647" y="143668"/>
                  </a:lnTo>
                  <a:cubicBezTo>
                    <a:pt x="24293" y="143668"/>
                    <a:pt x="0" y="116007"/>
                    <a:pt x="0" y="71826"/>
                  </a:cubicBezTo>
                  <a:cubicBezTo>
                    <a:pt x="0" y="27249"/>
                    <a:pt x="23881" y="0"/>
                    <a:pt x="69647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8" name="Shape 1770"/>
            <p:cNvSpPr/>
            <p:nvPr/>
          </p:nvSpPr>
          <p:spPr>
            <a:xfrm>
              <a:off x="1178387" y="414000"/>
              <a:ext cx="69647" cy="143662"/>
            </a:xfrm>
            <a:custGeom>
              <a:avLst/>
              <a:gdLst/>
              <a:ahLst/>
              <a:cxnLst/>
              <a:rect l="0" t="0" r="0" b="0"/>
              <a:pathLst>
                <a:path w="69647" h="143662">
                  <a:moveTo>
                    <a:pt x="0" y="0"/>
                  </a:moveTo>
                  <a:lnTo>
                    <a:pt x="30183" y="4952"/>
                  </a:lnTo>
                  <a:cubicBezTo>
                    <a:pt x="56214" y="14705"/>
                    <a:pt x="69647" y="38391"/>
                    <a:pt x="69647" y="71824"/>
                  </a:cubicBezTo>
                  <a:cubicBezTo>
                    <a:pt x="69647" y="104959"/>
                    <a:pt x="55991" y="128802"/>
                    <a:pt x="30016" y="138652"/>
                  </a:cubicBezTo>
                  <a:lnTo>
                    <a:pt x="0" y="143662"/>
                  </a:lnTo>
                  <a:lnTo>
                    <a:pt x="0" y="116198"/>
                  </a:lnTo>
                  <a:lnTo>
                    <a:pt x="14389" y="112485"/>
                  </a:lnTo>
                  <a:cubicBezTo>
                    <a:pt x="26399" y="105365"/>
                    <a:pt x="31440" y="88980"/>
                    <a:pt x="31440" y="71824"/>
                  </a:cubicBezTo>
                  <a:cubicBezTo>
                    <a:pt x="31440" y="53764"/>
                    <a:pt x="26399" y="37831"/>
                    <a:pt x="14389" y="30993"/>
                  </a:cubicBezTo>
                  <a:lnTo>
                    <a:pt x="0" y="2744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19" name="Shape 1771"/>
            <p:cNvSpPr/>
            <p:nvPr/>
          </p:nvSpPr>
          <p:spPr>
            <a:xfrm>
              <a:off x="1266734" y="416375"/>
              <a:ext cx="121782" cy="141290"/>
            </a:xfrm>
            <a:custGeom>
              <a:avLst/>
              <a:gdLst/>
              <a:ahLst/>
              <a:cxnLst/>
              <a:rect l="0" t="0" r="0" b="0"/>
              <a:pathLst>
                <a:path w="121782" h="141290">
                  <a:moveTo>
                    <a:pt x="0" y="0"/>
                  </a:moveTo>
                  <a:lnTo>
                    <a:pt x="37003" y="0"/>
                  </a:lnTo>
                  <a:lnTo>
                    <a:pt x="37003" y="79995"/>
                  </a:lnTo>
                  <a:cubicBezTo>
                    <a:pt x="37003" y="98298"/>
                    <a:pt x="41986" y="113827"/>
                    <a:pt x="60883" y="113827"/>
                  </a:cubicBezTo>
                  <a:cubicBezTo>
                    <a:pt x="79796" y="113827"/>
                    <a:pt x="84765" y="98298"/>
                    <a:pt x="84765" y="79995"/>
                  </a:cubicBezTo>
                  <a:lnTo>
                    <a:pt x="84765" y="0"/>
                  </a:lnTo>
                  <a:lnTo>
                    <a:pt x="121782" y="0"/>
                  </a:lnTo>
                  <a:lnTo>
                    <a:pt x="121782" y="86152"/>
                  </a:lnTo>
                  <a:cubicBezTo>
                    <a:pt x="121782" y="124175"/>
                    <a:pt x="97094" y="141290"/>
                    <a:pt x="60883" y="141290"/>
                  </a:cubicBezTo>
                  <a:cubicBezTo>
                    <a:pt x="24673" y="141290"/>
                    <a:pt x="0" y="124175"/>
                    <a:pt x="0" y="8615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0" name="Shape 1772"/>
            <p:cNvSpPr/>
            <p:nvPr/>
          </p:nvSpPr>
          <p:spPr>
            <a:xfrm>
              <a:off x="1414409" y="416375"/>
              <a:ext cx="55413" cy="138897"/>
            </a:xfrm>
            <a:custGeom>
              <a:avLst/>
              <a:gdLst/>
              <a:ahLst/>
              <a:cxnLst/>
              <a:rect l="0" t="0" r="0" b="0"/>
              <a:pathLst>
                <a:path w="55413" h="138897">
                  <a:moveTo>
                    <a:pt x="0" y="0"/>
                  </a:moveTo>
                  <a:lnTo>
                    <a:pt x="55413" y="0"/>
                  </a:lnTo>
                  <a:lnTo>
                    <a:pt x="55413" y="27563"/>
                  </a:lnTo>
                  <a:lnTo>
                    <a:pt x="46756" y="26274"/>
                  </a:lnTo>
                  <a:lnTo>
                    <a:pt x="37003" y="26274"/>
                  </a:lnTo>
                  <a:lnTo>
                    <a:pt x="37003" y="57714"/>
                  </a:lnTo>
                  <a:lnTo>
                    <a:pt x="46756" y="57714"/>
                  </a:lnTo>
                  <a:lnTo>
                    <a:pt x="55413" y="56671"/>
                  </a:lnTo>
                  <a:lnTo>
                    <a:pt x="55413" y="88114"/>
                  </a:lnTo>
                  <a:lnTo>
                    <a:pt x="44760" y="83972"/>
                  </a:lnTo>
                  <a:lnTo>
                    <a:pt x="37003" y="83972"/>
                  </a:lnTo>
                  <a:lnTo>
                    <a:pt x="37003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1" name="Shape 1773"/>
            <p:cNvSpPr/>
            <p:nvPr/>
          </p:nvSpPr>
          <p:spPr>
            <a:xfrm>
              <a:off x="1469822" y="416375"/>
              <a:ext cx="61981" cy="138897"/>
            </a:xfrm>
            <a:custGeom>
              <a:avLst/>
              <a:gdLst/>
              <a:ahLst/>
              <a:cxnLst/>
              <a:rect l="0" t="0" r="0" b="0"/>
              <a:pathLst>
                <a:path w="61981" h="138897">
                  <a:moveTo>
                    <a:pt x="0" y="0"/>
                  </a:moveTo>
                  <a:lnTo>
                    <a:pt x="10653" y="0"/>
                  </a:lnTo>
                  <a:cubicBezTo>
                    <a:pt x="35327" y="0"/>
                    <a:pt x="55413" y="11140"/>
                    <a:pt x="55413" y="35037"/>
                  </a:cubicBezTo>
                  <a:cubicBezTo>
                    <a:pt x="55413" y="53538"/>
                    <a:pt x="46665" y="65867"/>
                    <a:pt x="28758" y="70043"/>
                  </a:cubicBezTo>
                  <a:lnTo>
                    <a:pt x="28758" y="70454"/>
                  </a:lnTo>
                  <a:cubicBezTo>
                    <a:pt x="40691" y="73624"/>
                    <a:pt x="41484" y="84186"/>
                    <a:pt x="48463" y="101086"/>
                  </a:cubicBezTo>
                  <a:lnTo>
                    <a:pt x="61981" y="138897"/>
                  </a:lnTo>
                  <a:lnTo>
                    <a:pt x="23394" y="138897"/>
                  </a:lnTo>
                  <a:lnTo>
                    <a:pt x="15423" y="113827"/>
                  </a:lnTo>
                  <a:cubicBezTo>
                    <a:pt x="11643" y="101887"/>
                    <a:pt x="8561" y="94423"/>
                    <a:pt x="4706" y="89945"/>
                  </a:cubicBezTo>
                  <a:lnTo>
                    <a:pt x="0" y="88114"/>
                  </a:lnTo>
                  <a:lnTo>
                    <a:pt x="0" y="56671"/>
                  </a:lnTo>
                  <a:lnTo>
                    <a:pt x="9357" y="55544"/>
                  </a:lnTo>
                  <a:cubicBezTo>
                    <a:pt x="14630" y="53477"/>
                    <a:pt x="18410" y="49446"/>
                    <a:pt x="18410" y="41590"/>
                  </a:cubicBezTo>
                  <a:cubicBezTo>
                    <a:pt x="18410" y="35120"/>
                    <a:pt x="15179" y="31292"/>
                    <a:pt x="10180" y="29080"/>
                  </a:cubicBezTo>
                  <a:lnTo>
                    <a:pt x="0" y="2756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2" name="Shape 1774"/>
            <p:cNvSpPr/>
            <p:nvPr/>
          </p:nvSpPr>
          <p:spPr>
            <a:xfrm>
              <a:off x="1539941" y="413998"/>
              <a:ext cx="69639" cy="143665"/>
            </a:xfrm>
            <a:custGeom>
              <a:avLst/>
              <a:gdLst/>
              <a:ahLst/>
              <a:cxnLst/>
              <a:rect l="0" t="0" r="0" b="0"/>
              <a:pathLst>
                <a:path w="69639" h="143665">
                  <a:moveTo>
                    <a:pt x="69639" y="0"/>
                  </a:moveTo>
                  <a:lnTo>
                    <a:pt x="69639" y="27448"/>
                  </a:lnTo>
                  <a:lnTo>
                    <a:pt x="55242" y="30995"/>
                  </a:lnTo>
                  <a:cubicBezTo>
                    <a:pt x="43232" y="37832"/>
                    <a:pt x="38191" y="53766"/>
                    <a:pt x="38191" y="71825"/>
                  </a:cubicBezTo>
                  <a:cubicBezTo>
                    <a:pt x="38191" y="88981"/>
                    <a:pt x="43232" y="105366"/>
                    <a:pt x="55242" y="112487"/>
                  </a:cubicBezTo>
                  <a:lnTo>
                    <a:pt x="69639" y="116202"/>
                  </a:lnTo>
                  <a:lnTo>
                    <a:pt x="69639" y="143665"/>
                  </a:lnTo>
                  <a:lnTo>
                    <a:pt x="39624" y="138654"/>
                  </a:lnTo>
                  <a:cubicBezTo>
                    <a:pt x="13656" y="128803"/>
                    <a:pt x="0" y="104961"/>
                    <a:pt x="0" y="71825"/>
                  </a:cubicBezTo>
                  <a:cubicBezTo>
                    <a:pt x="0" y="38392"/>
                    <a:pt x="13425" y="14706"/>
                    <a:pt x="39451" y="4953"/>
                  </a:cubicBezTo>
                  <a:lnTo>
                    <a:pt x="69639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3" name="Shape 1775"/>
            <p:cNvSpPr/>
            <p:nvPr/>
          </p:nvSpPr>
          <p:spPr>
            <a:xfrm>
              <a:off x="1609580" y="413997"/>
              <a:ext cx="69655" cy="143668"/>
            </a:xfrm>
            <a:custGeom>
              <a:avLst/>
              <a:gdLst/>
              <a:ahLst/>
              <a:cxnLst/>
              <a:rect l="0" t="0" r="0" b="0"/>
              <a:pathLst>
                <a:path w="69655" h="143668">
                  <a:moveTo>
                    <a:pt x="8" y="0"/>
                  </a:moveTo>
                  <a:cubicBezTo>
                    <a:pt x="45774" y="0"/>
                    <a:pt x="69655" y="27249"/>
                    <a:pt x="69655" y="71826"/>
                  </a:cubicBezTo>
                  <a:cubicBezTo>
                    <a:pt x="69655" y="116007"/>
                    <a:pt x="45362" y="143668"/>
                    <a:pt x="8" y="143668"/>
                  </a:cubicBezTo>
                  <a:lnTo>
                    <a:pt x="0" y="143666"/>
                  </a:lnTo>
                  <a:lnTo>
                    <a:pt x="0" y="116203"/>
                  </a:lnTo>
                  <a:lnTo>
                    <a:pt x="8" y="116205"/>
                  </a:lnTo>
                  <a:cubicBezTo>
                    <a:pt x="22502" y="116205"/>
                    <a:pt x="31448" y="94701"/>
                    <a:pt x="31448" y="71826"/>
                  </a:cubicBezTo>
                  <a:cubicBezTo>
                    <a:pt x="31448" y="47747"/>
                    <a:pt x="22502" y="27448"/>
                    <a:pt x="8" y="27448"/>
                  </a:cubicBezTo>
                  <a:lnTo>
                    <a:pt x="0" y="27449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4" name="Shape 1776"/>
            <p:cNvSpPr/>
            <p:nvPr/>
          </p:nvSpPr>
          <p:spPr>
            <a:xfrm>
              <a:off x="1701531" y="370075"/>
              <a:ext cx="170337" cy="185196"/>
            </a:xfrm>
            <a:custGeom>
              <a:avLst/>
              <a:gdLst/>
              <a:ahLst/>
              <a:cxnLst/>
              <a:rect l="0" t="0" r="0" b="0"/>
              <a:pathLst>
                <a:path w="170337" h="185196">
                  <a:moveTo>
                    <a:pt x="0" y="0"/>
                  </a:moveTo>
                  <a:lnTo>
                    <a:pt x="62880" y="0"/>
                  </a:lnTo>
                  <a:lnTo>
                    <a:pt x="125501" y="125761"/>
                  </a:lnTo>
                  <a:lnTo>
                    <a:pt x="126035" y="125761"/>
                  </a:lnTo>
                  <a:lnTo>
                    <a:pt x="125227" y="0"/>
                  </a:lnTo>
                  <a:lnTo>
                    <a:pt x="170337" y="0"/>
                  </a:lnTo>
                  <a:lnTo>
                    <a:pt x="170337" y="185196"/>
                  </a:lnTo>
                  <a:lnTo>
                    <a:pt x="109057" y="185196"/>
                  </a:lnTo>
                  <a:lnTo>
                    <a:pt x="44302" y="58628"/>
                  </a:lnTo>
                  <a:lnTo>
                    <a:pt x="43769" y="58628"/>
                  </a:lnTo>
                  <a:lnTo>
                    <a:pt x="45369" y="185196"/>
                  </a:lnTo>
                  <a:lnTo>
                    <a:pt x="0" y="1851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5" name="Shape 1777"/>
            <p:cNvSpPr/>
            <p:nvPr/>
          </p:nvSpPr>
          <p:spPr>
            <a:xfrm>
              <a:off x="1882978" y="416375"/>
              <a:ext cx="74516" cy="138897"/>
            </a:xfrm>
            <a:custGeom>
              <a:avLst/>
              <a:gdLst/>
              <a:ahLst/>
              <a:cxnLst/>
              <a:rect l="0" t="0" r="0" b="0"/>
              <a:pathLst>
                <a:path w="74516" h="138897">
                  <a:moveTo>
                    <a:pt x="52731" y="0"/>
                  </a:moveTo>
                  <a:lnTo>
                    <a:pt x="74516" y="0"/>
                  </a:lnTo>
                  <a:lnTo>
                    <a:pt x="74516" y="30153"/>
                  </a:lnTo>
                  <a:lnTo>
                    <a:pt x="57104" y="82997"/>
                  </a:lnTo>
                  <a:lnTo>
                    <a:pt x="74516" y="82997"/>
                  </a:lnTo>
                  <a:lnTo>
                    <a:pt x="74516" y="109255"/>
                  </a:lnTo>
                  <a:lnTo>
                    <a:pt x="48555" y="109255"/>
                  </a:lnTo>
                  <a:lnTo>
                    <a:pt x="37597" y="138897"/>
                  </a:lnTo>
                  <a:lnTo>
                    <a:pt x="0" y="138897"/>
                  </a:lnTo>
                  <a:lnTo>
                    <a:pt x="52731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6" name="Shape 1778"/>
            <p:cNvSpPr/>
            <p:nvPr/>
          </p:nvSpPr>
          <p:spPr>
            <a:xfrm>
              <a:off x="1957494" y="416375"/>
              <a:ext cx="77107" cy="138897"/>
            </a:xfrm>
            <a:custGeom>
              <a:avLst/>
              <a:gdLst/>
              <a:ahLst/>
              <a:cxnLst/>
              <a:rect l="0" t="0" r="0" b="0"/>
              <a:pathLst>
                <a:path w="77107" h="138897">
                  <a:moveTo>
                    <a:pt x="0" y="0"/>
                  </a:moveTo>
                  <a:lnTo>
                    <a:pt x="23584" y="0"/>
                  </a:lnTo>
                  <a:lnTo>
                    <a:pt x="77107" y="138897"/>
                  </a:lnTo>
                  <a:lnTo>
                    <a:pt x="36523" y="138897"/>
                  </a:lnTo>
                  <a:lnTo>
                    <a:pt x="26159" y="109255"/>
                  </a:lnTo>
                  <a:lnTo>
                    <a:pt x="0" y="109255"/>
                  </a:lnTo>
                  <a:lnTo>
                    <a:pt x="0" y="82997"/>
                  </a:lnTo>
                  <a:lnTo>
                    <a:pt x="17412" y="82997"/>
                  </a:lnTo>
                  <a:lnTo>
                    <a:pt x="891" y="28651"/>
                  </a:lnTo>
                  <a:lnTo>
                    <a:pt x="495" y="28651"/>
                  </a:lnTo>
                  <a:lnTo>
                    <a:pt x="0" y="3015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7" name="Shape 1779"/>
            <p:cNvSpPr/>
            <p:nvPr/>
          </p:nvSpPr>
          <p:spPr>
            <a:xfrm>
              <a:off x="2035302" y="413997"/>
              <a:ext cx="120990" cy="143668"/>
            </a:xfrm>
            <a:custGeom>
              <a:avLst/>
              <a:gdLst/>
              <a:ahLst/>
              <a:cxnLst/>
              <a:rect l="0" t="0" r="0" b="0"/>
              <a:pathLst>
                <a:path w="120990" h="143668">
                  <a:moveTo>
                    <a:pt x="79598" y="0"/>
                  </a:moveTo>
                  <a:cubicBezTo>
                    <a:pt x="93726" y="0"/>
                    <a:pt x="107457" y="3185"/>
                    <a:pt x="120792" y="7148"/>
                  </a:cubicBezTo>
                  <a:lnTo>
                    <a:pt x="117805" y="37201"/>
                  </a:lnTo>
                  <a:cubicBezTo>
                    <a:pt x="105857" y="30633"/>
                    <a:pt x="94320" y="27448"/>
                    <a:pt x="81579" y="27448"/>
                  </a:cubicBezTo>
                  <a:cubicBezTo>
                    <a:pt x="55321" y="27448"/>
                    <a:pt x="38191" y="46558"/>
                    <a:pt x="38191" y="72421"/>
                  </a:cubicBezTo>
                  <a:cubicBezTo>
                    <a:pt x="38191" y="99685"/>
                    <a:pt x="57500" y="116205"/>
                    <a:pt x="84567" y="116205"/>
                  </a:cubicBezTo>
                  <a:cubicBezTo>
                    <a:pt x="96713" y="116205"/>
                    <a:pt x="109042" y="113020"/>
                    <a:pt x="119192" y="109043"/>
                  </a:cubicBezTo>
                  <a:lnTo>
                    <a:pt x="120990" y="138090"/>
                  </a:lnTo>
                  <a:cubicBezTo>
                    <a:pt x="110429" y="140681"/>
                    <a:pt x="98694" y="143668"/>
                    <a:pt x="79796" y="143668"/>
                  </a:cubicBezTo>
                  <a:cubicBezTo>
                    <a:pt x="42794" y="143668"/>
                    <a:pt x="0" y="124968"/>
                    <a:pt x="0" y="72421"/>
                  </a:cubicBezTo>
                  <a:cubicBezTo>
                    <a:pt x="0" y="24080"/>
                    <a:pt x="33832" y="0"/>
                    <a:pt x="79598" y="0"/>
                  </a:cubicBez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8" name="Shape 13537"/>
            <p:cNvSpPr/>
            <p:nvPr/>
          </p:nvSpPr>
          <p:spPr>
            <a:xfrm>
              <a:off x="2180052" y="416374"/>
              <a:ext cx="37005" cy="138898"/>
            </a:xfrm>
            <a:custGeom>
              <a:avLst/>
              <a:gdLst/>
              <a:ahLst/>
              <a:cxnLst/>
              <a:rect l="0" t="0" r="0" b="0"/>
              <a:pathLst>
                <a:path w="37005" h="138898">
                  <a:moveTo>
                    <a:pt x="0" y="0"/>
                  </a:moveTo>
                  <a:lnTo>
                    <a:pt x="37005" y="0"/>
                  </a:lnTo>
                  <a:lnTo>
                    <a:pt x="37005" y="138898"/>
                  </a:lnTo>
                  <a:lnTo>
                    <a:pt x="0" y="138898"/>
                  </a:lnTo>
                  <a:lnTo>
                    <a:pt x="0" y="0"/>
                  </a:lnTo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29" name="Shape 1781"/>
            <p:cNvSpPr/>
            <p:nvPr/>
          </p:nvSpPr>
          <p:spPr>
            <a:xfrm>
              <a:off x="2239365" y="413998"/>
              <a:ext cx="69655" cy="143665"/>
            </a:xfrm>
            <a:custGeom>
              <a:avLst/>
              <a:gdLst/>
              <a:ahLst/>
              <a:cxnLst/>
              <a:rect l="0" t="0" r="0" b="0"/>
              <a:pathLst>
                <a:path w="69655" h="143665">
                  <a:moveTo>
                    <a:pt x="69655" y="0"/>
                  </a:moveTo>
                  <a:lnTo>
                    <a:pt x="69655" y="27448"/>
                  </a:lnTo>
                  <a:lnTo>
                    <a:pt x="55264" y="30995"/>
                  </a:lnTo>
                  <a:cubicBezTo>
                    <a:pt x="43256" y="37832"/>
                    <a:pt x="38207" y="53766"/>
                    <a:pt x="38207" y="71825"/>
                  </a:cubicBezTo>
                  <a:cubicBezTo>
                    <a:pt x="38207" y="88981"/>
                    <a:pt x="43256" y="105366"/>
                    <a:pt x="55264" y="112487"/>
                  </a:cubicBezTo>
                  <a:lnTo>
                    <a:pt x="69655" y="116202"/>
                  </a:lnTo>
                  <a:lnTo>
                    <a:pt x="69655" y="143665"/>
                  </a:lnTo>
                  <a:lnTo>
                    <a:pt x="39637" y="138654"/>
                  </a:lnTo>
                  <a:cubicBezTo>
                    <a:pt x="13665" y="128803"/>
                    <a:pt x="0" y="104961"/>
                    <a:pt x="0" y="71825"/>
                  </a:cubicBezTo>
                  <a:cubicBezTo>
                    <a:pt x="0" y="38392"/>
                    <a:pt x="13433" y="14706"/>
                    <a:pt x="39463" y="4953"/>
                  </a:cubicBezTo>
                  <a:lnTo>
                    <a:pt x="69655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0" name="Shape 1782"/>
            <p:cNvSpPr/>
            <p:nvPr/>
          </p:nvSpPr>
          <p:spPr>
            <a:xfrm>
              <a:off x="2309020" y="413997"/>
              <a:ext cx="69654" cy="143668"/>
            </a:xfrm>
            <a:custGeom>
              <a:avLst/>
              <a:gdLst/>
              <a:ahLst/>
              <a:cxnLst/>
              <a:rect l="0" t="0" r="0" b="0"/>
              <a:pathLst>
                <a:path w="69654" h="143668">
                  <a:moveTo>
                    <a:pt x="7" y="0"/>
                  </a:moveTo>
                  <a:cubicBezTo>
                    <a:pt x="45773" y="0"/>
                    <a:pt x="69654" y="27249"/>
                    <a:pt x="69654" y="71826"/>
                  </a:cubicBezTo>
                  <a:cubicBezTo>
                    <a:pt x="69654" y="116007"/>
                    <a:pt x="45362" y="143668"/>
                    <a:pt x="7" y="143668"/>
                  </a:cubicBezTo>
                  <a:lnTo>
                    <a:pt x="0" y="143666"/>
                  </a:lnTo>
                  <a:lnTo>
                    <a:pt x="0" y="116203"/>
                  </a:lnTo>
                  <a:lnTo>
                    <a:pt x="7" y="116205"/>
                  </a:lnTo>
                  <a:cubicBezTo>
                    <a:pt x="22487" y="116205"/>
                    <a:pt x="31448" y="94701"/>
                    <a:pt x="31448" y="71826"/>
                  </a:cubicBezTo>
                  <a:cubicBezTo>
                    <a:pt x="31448" y="47747"/>
                    <a:pt x="22487" y="27448"/>
                    <a:pt x="7" y="27448"/>
                  </a:cubicBezTo>
                  <a:lnTo>
                    <a:pt x="0" y="27449"/>
                  </a:lnTo>
                  <a:lnTo>
                    <a:pt x="0" y="1"/>
                  </a:lnTo>
                  <a:lnTo>
                    <a:pt x="7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1" name="Shape 1783"/>
            <p:cNvSpPr/>
            <p:nvPr/>
          </p:nvSpPr>
          <p:spPr>
            <a:xfrm>
              <a:off x="2400986" y="416375"/>
              <a:ext cx="127741" cy="138897"/>
            </a:xfrm>
            <a:custGeom>
              <a:avLst/>
              <a:gdLst/>
              <a:ahLst/>
              <a:cxnLst/>
              <a:rect l="0" t="0" r="0" b="0"/>
              <a:pathLst>
                <a:path w="127741" h="138897">
                  <a:moveTo>
                    <a:pt x="0" y="0"/>
                  </a:moveTo>
                  <a:lnTo>
                    <a:pt x="47153" y="0"/>
                  </a:lnTo>
                  <a:lnTo>
                    <a:pt x="94122" y="94335"/>
                  </a:lnTo>
                  <a:lnTo>
                    <a:pt x="94504" y="94335"/>
                  </a:lnTo>
                  <a:lnTo>
                    <a:pt x="93909" y="0"/>
                  </a:lnTo>
                  <a:lnTo>
                    <a:pt x="127741" y="0"/>
                  </a:lnTo>
                  <a:lnTo>
                    <a:pt x="127741" y="138897"/>
                  </a:lnTo>
                  <a:lnTo>
                    <a:pt x="81778" y="138897"/>
                  </a:lnTo>
                  <a:lnTo>
                    <a:pt x="33224" y="43982"/>
                  </a:lnTo>
                  <a:lnTo>
                    <a:pt x="32827" y="43982"/>
                  </a:lnTo>
                  <a:lnTo>
                    <a:pt x="34015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2" name="Shape 1784"/>
            <p:cNvSpPr/>
            <p:nvPr/>
          </p:nvSpPr>
          <p:spPr>
            <a:xfrm>
              <a:off x="2542885" y="416375"/>
              <a:ext cx="74516" cy="138897"/>
            </a:xfrm>
            <a:custGeom>
              <a:avLst/>
              <a:gdLst/>
              <a:ahLst/>
              <a:cxnLst/>
              <a:rect l="0" t="0" r="0" b="0"/>
              <a:pathLst>
                <a:path w="74516" h="138897">
                  <a:moveTo>
                    <a:pt x="52731" y="0"/>
                  </a:moveTo>
                  <a:lnTo>
                    <a:pt x="74516" y="0"/>
                  </a:lnTo>
                  <a:lnTo>
                    <a:pt x="74516" y="30154"/>
                  </a:lnTo>
                  <a:lnTo>
                    <a:pt x="57104" y="82997"/>
                  </a:lnTo>
                  <a:lnTo>
                    <a:pt x="74516" y="82997"/>
                  </a:lnTo>
                  <a:lnTo>
                    <a:pt x="74516" y="109255"/>
                  </a:lnTo>
                  <a:lnTo>
                    <a:pt x="48555" y="109255"/>
                  </a:lnTo>
                  <a:lnTo>
                    <a:pt x="37613" y="138897"/>
                  </a:lnTo>
                  <a:lnTo>
                    <a:pt x="0" y="138897"/>
                  </a:lnTo>
                  <a:lnTo>
                    <a:pt x="52731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3" name="Shape 1785"/>
            <p:cNvSpPr/>
            <p:nvPr/>
          </p:nvSpPr>
          <p:spPr>
            <a:xfrm>
              <a:off x="2617401" y="416375"/>
              <a:ext cx="77122" cy="138897"/>
            </a:xfrm>
            <a:custGeom>
              <a:avLst/>
              <a:gdLst/>
              <a:ahLst/>
              <a:cxnLst/>
              <a:rect l="0" t="0" r="0" b="0"/>
              <a:pathLst>
                <a:path w="77122" h="138897">
                  <a:moveTo>
                    <a:pt x="0" y="0"/>
                  </a:moveTo>
                  <a:lnTo>
                    <a:pt x="23584" y="0"/>
                  </a:lnTo>
                  <a:lnTo>
                    <a:pt x="77122" y="138897"/>
                  </a:lnTo>
                  <a:lnTo>
                    <a:pt x="36523" y="138897"/>
                  </a:lnTo>
                  <a:lnTo>
                    <a:pt x="26175" y="109255"/>
                  </a:lnTo>
                  <a:lnTo>
                    <a:pt x="0" y="109255"/>
                  </a:lnTo>
                  <a:lnTo>
                    <a:pt x="0" y="82997"/>
                  </a:lnTo>
                  <a:lnTo>
                    <a:pt x="17412" y="82997"/>
                  </a:lnTo>
                  <a:lnTo>
                    <a:pt x="907" y="28651"/>
                  </a:lnTo>
                  <a:lnTo>
                    <a:pt x="495" y="28651"/>
                  </a:lnTo>
                  <a:lnTo>
                    <a:pt x="0" y="3015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  <p:sp>
          <p:nvSpPr>
            <p:cNvPr id="34" name="Shape 1786"/>
            <p:cNvSpPr/>
            <p:nvPr/>
          </p:nvSpPr>
          <p:spPr>
            <a:xfrm>
              <a:off x="2708651" y="416375"/>
              <a:ext cx="94321" cy="138897"/>
            </a:xfrm>
            <a:custGeom>
              <a:avLst/>
              <a:gdLst/>
              <a:ahLst/>
              <a:cxnLst/>
              <a:rect l="0" t="0" r="0" b="0"/>
              <a:pathLst>
                <a:path w="94321" h="138897">
                  <a:moveTo>
                    <a:pt x="0" y="0"/>
                  </a:moveTo>
                  <a:lnTo>
                    <a:pt x="37003" y="0"/>
                  </a:lnTo>
                  <a:lnTo>
                    <a:pt x="37003" y="111435"/>
                  </a:lnTo>
                  <a:lnTo>
                    <a:pt x="94321" y="111435"/>
                  </a:lnTo>
                  <a:lnTo>
                    <a:pt x="94321" y="138897"/>
                  </a:lnTo>
                  <a:lnTo>
                    <a:pt x="0" y="13889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291155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2A4A82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 dirty="0"/>
            </a:p>
          </p:txBody>
        </p:sp>
      </p:grpSp>
      <p:pic>
        <p:nvPicPr>
          <p:cNvPr id="1026" name="Picture 2" descr="Resultado de imagem para inter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309" y="2181453"/>
            <a:ext cx="3068691" cy="176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" y="4446592"/>
            <a:ext cx="4706938" cy="206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m para presenci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42" y="1458179"/>
            <a:ext cx="2541216" cy="185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CaixaDeTexto 47"/>
          <p:cNvSpPr txBox="1"/>
          <p:nvPr/>
        </p:nvSpPr>
        <p:spPr>
          <a:xfrm>
            <a:off x="2819761" y="2063886"/>
            <a:ext cx="2681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u="sng" dirty="0">
                <a:latin typeface="Rockwell Extra Bold" panose="02060903040505020403" pitchFamily="18" charset="0"/>
              </a:rPr>
              <a:t>Presencial</a:t>
            </a:r>
          </a:p>
        </p:txBody>
      </p:sp>
      <p:sp>
        <p:nvSpPr>
          <p:cNvPr id="49" name="CaixaDeTexto 48"/>
          <p:cNvSpPr txBox="1"/>
          <p:nvPr/>
        </p:nvSpPr>
        <p:spPr>
          <a:xfrm>
            <a:off x="6466078" y="2804042"/>
            <a:ext cx="2681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u="sng" dirty="0">
                <a:latin typeface="Rockwell Extra Bold" panose="02060903040505020403" pitchFamily="18" charset="0"/>
              </a:rPr>
              <a:t>Automática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4494246" y="5008517"/>
            <a:ext cx="5665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u="sng" dirty="0">
                <a:latin typeface="Rockwell Extra Bold" panose="02060903040505020403" pitchFamily="18" charset="0"/>
              </a:rPr>
              <a:t>Implantação à distância - IAD</a:t>
            </a:r>
          </a:p>
        </p:txBody>
      </p:sp>
      <p:sp>
        <p:nvSpPr>
          <p:cNvPr id="51" name="Retângulo 50"/>
          <p:cNvSpPr/>
          <p:nvPr/>
        </p:nvSpPr>
        <p:spPr bwMode="auto">
          <a:xfrm>
            <a:off x="257586" y="4265958"/>
            <a:ext cx="9812323" cy="2383727"/>
          </a:xfrm>
          <a:prstGeom prst="rect">
            <a:avLst/>
          </a:prstGeom>
          <a:noFill/>
          <a:ln w="190500" cmpd="sng">
            <a:solidFill>
              <a:srgbClr val="E4AF6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8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9329400" y="64483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2"/>
          <p:cNvSpPr/>
          <p:nvPr/>
        </p:nvSpPr>
        <p:spPr>
          <a:xfrm>
            <a:off x="4594320" y="1906560"/>
            <a:ext cx="5701680" cy="673920"/>
          </a:xfrm>
          <a:prstGeom prst="rect">
            <a:avLst/>
          </a:prstGeom>
          <a:solidFill>
            <a:srgbClr val="E8E8E8"/>
          </a:solidFill>
          <a:ln w="572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2" name="Imagem 3"/>
          <p:cNvPicPr/>
          <p:nvPr/>
        </p:nvPicPr>
        <p:blipFill>
          <a:blip r:embed="rId3"/>
          <a:srcRect t="10686" r="48300" b="9657"/>
          <a:stretch/>
        </p:blipFill>
        <p:spPr>
          <a:xfrm>
            <a:off x="1409760" y="1279440"/>
            <a:ext cx="3704400" cy="2905920"/>
          </a:xfrm>
          <a:prstGeom prst="rect">
            <a:avLst/>
          </a:prstGeom>
          <a:ln>
            <a:noFill/>
          </a:ln>
        </p:spPr>
      </p:pic>
      <p:sp>
        <p:nvSpPr>
          <p:cNvPr id="213" name="CustomShape 3"/>
          <p:cNvSpPr/>
          <p:nvPr/>
        </p:nvSpPr>
        <p:spPr>
          <a:xfrm>
            <a:off x="2146320" y="2363760"/>
            <a:ext cx="2388600" cy="72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/>
          <a:lstStyle/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C05200"/>
                </a:solidFill>
                <a:latin typeface="Rockwell"/>
                <a:ea typeface="DejaVu Sans"/>
              </a:rPr>
              <a:t>SIADS</a:t>
            </a:r>
            <a:endParaRPr lang="pt-BR" sz="315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434343"/>
                </a:solidFill>
                <a:latin typeface="Rockwell"/>
                <a:ea typeface="DejaVu Sans"/>
              </a:rPr>
              <a:t>EVOLUÇÃO</a:t>
            </a:r>
            <a:endParaRPr lang="pt-BR" sz="3150" b="0" strike="noStrike" spc="-1">
              <a:latin typeface="Arial"/>
            </a:endParaRPr>
          </a:p>
        </p:txBody>
      </p:sp>
      <p:sp>
        <p:nvSpPr>
          <p:cNvPr id="214" name="CustomShape 4"/>
          <p:cNvSpPr/>
          <p:nvPr/>
        </p:nvSpPr>
        <p:spPr>
          <a:xfrm>
            <a:off x="5427720" y="1117600"/>
            <a:ext cx="4949280" cy="570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Inventário Eletrônico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em ambiente web com funcionalidade mobile 2016; 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 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Requisição de materiais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 na web 2017 com a inovação da figura de autorizador;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 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Atendimento de Requisição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na web 2017, com geração de DH – Documento Hábil no sistema SIAFI/CPR;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Apropriação de custos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no fornecimento de materiais, por centros de custos, no </a:t>
            </a: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CPR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(</a:t>
            </a:r>
            <a:r>
              <a:rPr lang="pt-BR" sz="1500" b="0" strike="noStrike" spc="-1" dirty="0" err="1">
                <a:solidFill>
                  <a:srgbClr val="253356"/>
                </a:solidFill>
                <a:latin typeface="Century Gothic"/>
                <a:ea typeface="DejaVu Sans"/>
              </a:rPr>
              <a:t>Detacusto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 – Objeto de custos) 2017;</a:t>
            </a:r>
            <a:r>
              <a:rPr lang="pt-BR" sz="1500" b="0" strike="noStrike" spc="-1" dirty="0">
                <a:solidFill>
                  <a:srgbClr val="000000"/>
                </a:solidFill>
                <a:latin typeface="Century Gothic"/>
                <a:ea typeface="DejaVu Sans"/>
              </a:rPr>
              <a:t>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Conciliação contábil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automática entre o SIADS e SIAFI 2016;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Implantação eletrônica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para novos órgãos 2016;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Implantação à distância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para novos órgãos 2017;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14406B"/>
                </a:solidFill>
                <a:latin typeface="Century Gothic"/>
                <a:ea typeface="DejaVu Sans"/>
              </a:rPr>
              <a:t>Ajuste de depreciação dos bens móveis</a:t>
            </a:r>
            <a:r>
              <a:rPr lang="pt-BR" sz="1500" b="0" strike="noStrike" spc="-1" dirty="0">
                <a:solidFill>
                  <a:srgbClr val="14406B"/>
                </a:solidFill>
                <a:latin typeface="Century Gothic"/>
                <a:ea typeface="DejaVu Sans"/>
              </a:rPr>
              <a:t>, para órgãos novos, de forma automática no sistema SIAFI 2017 .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produção </a:t>
            </a: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pc="-1" dirty="0">
                <a:solidFill>
                  <a:schemeClr val="tx2"/>
                </a:solidFill>
                <a:latin typeface="Century Gothic"/>
                <a:ea typeface="DejaVu Sans"/>
              </a:rPr>
              <a:t>Depreciação retroativa </a:t>
            </a:r>
            <a:r>
              <a:rPr lang="pt-BR" sz="1500" spc="-1" dirty="0">
                <a:solidFill>
                  <a:schemeClr val="tx2"/>
                </a:solidFill>
                <a:latin typeface="Century Gothic"/>
                <a:ea typeface="DejaVu Sans"/>
              </a:rPr>
              <a:t>de bens móveis, para órgãos já implantados</a:t>
            </a:r>
            <a:r>
              <a:rPr lang="pt-BR" sz="1500" spc="-1" dirty="0">
                <a:solidFill>
                  <a:srgbClr val="FF0000"/>
                </a:solidFill>
                <a:latin typeface="Century Gothic"/>
                <a:ea typeface="DejaVu Sans"/>
              </a:rPr>
              <a:t>. Em produção</a:t>
            </a:r>
            <a:endParaRPr lang="pt-BR" sz="1500" strike="noStrike" spc="-1" dirty="0">
              <a:solidFill>
                <a:srgbClr val="FF0000"/>
              </a:solidFill>
              <a:latin typeface="Century Gothic"/>
              <a:ea typeface="DejaVu Sans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endParaRPr lang="pt-BR" sz="1500" b="0" strike="noStrike" spc="-1" dirty="0">
              <a:latin typeface="Arial"/>
            </a:endParaRPr>
          </a:p>
        </p:txBody>
      </p:sp>
      <p:sp>
        <p:nvSpPr>
          <p:cNvPr id="215" name="CustomShape 5"/>
          <p:cNvSpPr/>
          <p:nvPr/>
        </p:nvSpPr>
        <p:spPr>
          <a:xfrm>
            <a:off x="-456840" y="-24480"/>
            <a:ext cx="359964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072C62"/>
                </a:solidFill>
                <a:latin typeface="Calibri"/>
                <a:ea typeface="DejaVu Sans"/>
              </a:rPr>
              <a:t>Principais Demandas</a:t>
            </a:r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right)">
                                      <p:cBhvr additive="repl">
                                        <p:cTn id="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14">
                                            <p:txEl>
                                              <p:pRg st="0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9329400" y="64483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2"/>
          <p:cNvSpPr/>
          <p:nvPr/>
        </p:nvSpPr>
        <p:spPr>
          <a:xfrm>
            <a:off x="4594320" y="1906560"/>
            <a:ext cx="5701680" cy="673920"/>
          </a:xfrm>
          <a:prstGeom prst="rect">
            <a:avLst/>
          </a:prstGeom>
          <a:solidFill>
            <a:srgbClr val="E8E8E8"/>
          </a:solidFill>
          <a:ln w="572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8" name="Imagem 3"/>
          <p:cNvPicPr/>
          <p:nvPr/>
        </p:nvPicPr>
        <p:blipFill>
          <a:blip r:embed="rId3"/>
          <a:srcRect t="10686" r="48300" b="9657"/>
          <a:stretch/>
        </p:blipFill>
        <p:spPr>
          <a:xfrm>
            <a:off x="1409760" y="1279440"/>
            <a:ext cx="3704400" cy="2905920"/>
          </a:xfrm>
          <a:prstGeom prst="rect">
            <a:avLst/>
          </a:prstGeom>
          <a:ln>
            <a:noFill/>
          </a:ln>
        </p:spPr>
      </p:pic>
      <p:sp>
        <p:nvSpPr>
          <p:cNvPr id="219" name="CustomShape 3"/>
          <p:cNvSpPr/>
          <p:nvPr/>
        </p:nvSpPr>
        <p:spPr>
          <a:xfrm>
            <a:off x="2146320" y="2363760"/>
            <a:ext cx="2388600" cy="72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/>
          <a:lstStyle/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C05200"/>
                </a:solidFill>
                <a:latin typeface="Rockwell"/>
                <a:ea typeface="DejaVu Sans"/>
              </a:rPr>
              <a:t>SIADS</a:t>
            </a:r>
            <a:endParaRPr lang="pt-BR" sz="315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pt-BR" sz="3150" b="0" strike="noStrike" spc="-1">
                <a:solidFill>
                  <a:srgbClr val="434343"/>
                </a:solidFill>
                <a:latin typeface="Rockwell"/>
                <a:ea typeface="DejaVu Sans"/>
              </a:rPr>
              <a:t>EVOLUÇÃO</a:t>
            </a:r>
            <a:endParaRPr lang="pt-BR" sz="3150" b="0" strike="noStrike" spc="-1">
              <a:latin typeface="Arial"/>
            </a:endParaRPr>
          </a:p>
        </p:txBody>
      </p:sp>
      <p:sp>
        <p:nvSpPr>
          <p:cNvPr id="220" name="CustomShape 4"/>
          <p:cNvSpPr/>
          <p:nvPr/>
        </p:nvSpPr>
        <p:spPr>
          <a:xfrm>
            <a:off x="-456840" y="-24480"/>
            <a:ext cx="359964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072C62"/>
                </a:solidFill>
                <a:latin typeface="Calibri"/>
                <a:ea typeface="DejaVu Sans"/>
              </a:rPr>
              <a:t>Principais Demandas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221" name="CustomShape 5"/>
          <p:cNvSpPr/>
          <p:nvPr/>
        </p:nvSpPr>
        <p:spPr>
          <a:xfrm>
            <a:off x="5346720" y="2007476"/>
            <a:ext cx="4949280" cy="29428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Entradas orçamentárias,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com lançamento de Documento Hábil – DH no CPR;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homologação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.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Entrega julho 2018 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Outros movimentos do almoxarifado 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(entradas </a:t>
            </a:r>
            <a:r>
              <a:rPr lang="pt-BR" sz="1500" b="0" strike="noStrike" spc="-1" dirty="0" err="1">
                <a:solidFill>
                  <a:srgbClr val="253356"/>
                </a:solidFill>
                <a:latin typeface="Century Gothic"/>
                <a:ea typeface="DejaVu Sans"/>
              </a:rPr>
              <a:t>orçamentárias;transferência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 entre estoques, </a:t>
            </a:r>
            <a:r>
              <a:rPr lang="pt-BR" sz="1500" b="0" strike="noStrike" spc="-1" dirty="0" err="1">
                <a:solidFill>
                  <a:srgbClr val="253356"/>
                </a:solidFill>
                <a:latin typeface="Century Gothic"/>
                <a:ea typeface="DejaVu Sans"/>
              </a:rPr>
              <a:t>doação,etc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.);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 Em especificação de requisitos</a:t>
            </a:r>
            <a:endParaRPr lang="pt-BR" sz="1500" b="0" strike="noStrike" spc="-1" dirty="0">
              <a:latin typeface="Arial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Relatórios Gerenciais de controle de estoque</a:t>
            </a:r>
            <a:r>
              <a:rPr lang="pt-BR" sz="1500" b="0" strike="noStrike" spc="-1" dirty="0">
                <a:solidFill>
                  <a:srgbClr val="253356"/>
                </a:solidFill>
                <a:latin typeface="Century Gothic"/>
                <a:ea typeface="DejaVu Sans"/>
              </a:rPr>
              <a:t> . 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Em </a:t>
            </a:r>
            <a:r>
              <a:rPr lang="pt-BR" sz="1500" b="0" strike="noStrike" spc="-1" dirty="0" err="1">
                <a:solidFill>
                  <a:srgbClr val="FF0000"/>
                </a:solidFill>
                <a:latin typeface="Century Gothic"/>
                <a:ea typeface="DejaVu Sans"/>
              </a:rPr>
              <a:t>homologação</a:t>
            </a:r>
            <a:r>
              <a:rPr lang="pt-BR" sz="1500" b="0" strike="noStrike" spc="-1" dirty="0" err="1">
                <a:solidFill>
                  <a:srgbClr val="253356"/>
                </a:solidFill>
                <a:latin typeface="Century Gothic"/>
                <a:ea typeface="DejaVu Sans"/>
              </a:rPr>
              <a:t>.</a:t>
            </a:r>
            <a:r>
              <a:rPr lang="pt-BR" sz="1500" b="0" strike="noStrike" spc="-1" dirty="0" err="1">
                <a:solidFill>
                  <a:srgbClr val="FF0000"/>
                </a:solidFill>
                <a:latin typeface="Century Gothic"/>
                <a:ea typeface="DejaVu Sans"/>
              </a:rPr>
              <a:t>Entrega</a:t>
            </a:r>
            <a:r>
              <a:rPr lang="pt-BR" sz="1500" b="0" strike="noStrike" spc="-1" dirty="0">
                <a:solidFill>
                  <a:srgbClr val="FF0000"/>
                </a:solidFill>
                <a:latin typeface="Century Gothic"/>
                <a:ea typeface="DejaVu Sans"/>
              </a:rPr>
              <a:t> julho 2018</a:t>
            </a: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pc="-1" dirty="0">
                <a:solidFill>
                  <a:schemeClr val="tx2"/>
                </a:solidFill>
                <a:latin typeface="Century Gothic"/>
                <a:ea typeface="DejaVu Sans"/>
              </a:rPr>
              <a:t>Bens intangíveis, recebimento, </a:t>
            </a:r>
            <a:r>
              <a:rPr lang="pt-BR" sz="1500" spc="-1" dirty="0">
                <a:solidFill>
                  <a:schemeClr val="tx2"/>
                </a:solidFill>
                <a:latin typeface="Century Gothic"/>
                <a:ea typeface="DejaVu Sans"/>
              </a:rPr>
              <a:t>controle e amortização</a:t>
            </a:r>
            <a:r>
              <a:rPr lang="pt-BR" sz="1500" b="1" spc="-1" dirty="0">
                <a:solidFill>
                  <a:schemeClr val="tx2"/>
                </a:solidFill>
                <a:latin typeface="Century Gothic"/>
                <a:ea typeface="DejaVu Sans"/>
              </a:rPr>
              <a:t>. </a:t>
            </a:r>
            <a:r>
              <a:rPr lang="pt-BR" sz="1500" b="1" spc="-1" dirty="0">
                <a:solidFill>
                  <a:srgbClr val="C00000"/>
                </a:solidFill>
                <a:latin typeface="Century Gothic"/>
                <a:ea typeface="DejaVu Sans"/>
              </a:rPr>
              <a:t>Em especificação de requisitos</a:t>
            </a:r>
            <a:r>
              <a:rPr lang="pt-BR" sz="1500" b="1" spc="-1" dirty="0">
                <a:solidFill>
                  <a:schemeClr val="tx2"/>
                </a:solidFill>
                <a:latin typeface="Century Gothic"/>
                <a:ea typeface="DejaVu Sans"/>
              </a:rPr>
              <a:t>.</a:t>
            </a:r>
            <a:endParaRPr lang="pt-BR" sz="1500" b="1" strike="noStrike" spc="-1" dirty="0">
              <a:solidFill>
                <a:schemeClr val="tx2"/>
              </a:solidFill>
              <a:latin typeface="Century Gothic"/>
              <a:ea typeface="DejaVu Sans"/>
            </a:endParaRPr>
          </a:p>
          <a:p>
            <a:pPr marL="177840" indent="-177120">
              <a:lnSpc>
                <a:spcPct val="80000"/>
              </a:lnSpc>
              <a:spcAft>
                <a:spcPts val="1500"/>
              </a:spcAft>
              <a:buClr>
                <a:srgbClr val="60B0E2"/>
              </a:buClr>
              <a:buFont typeface="Wingdings" charset="2"/>
              <a:buChar char=""/>
            </a:pPr>
            <a:r>
              <a:rPr lang="pt-BR" sz="1500" b="1" spc="-1" dirty="0">
                <a:solidFill>
                  <a:schemeClr val="tx2">
                    <a:lumMod val="50000"/>
                  </a:schemeClr>
                </a:solidFill>
                <a:latin typeface="Century Gothic"/>
                <a:ea typeface="DejaVu Sans"/>
              </a:rPr>
              <a:t>ReUse.gov.  </a:t>
            </a:r>
            <a:r>
              <a:rPr lang="pt-BR" sz="1500" spc="-1" dirty="0">
                <a:solidFill>
                  <a:schemeClr val="tx2">
                    <a:lumMod val="50000"/>
                  </a:schemeClr>
                </a:solidFill>
                <a:latin typeface="Century Gothic"/>
                <a:ea typeface="DejaVu Sans"/>
              </a:rPr>
              <a:t>disponibilização de materiais inservíveis no âmbito da AP. </a:t>
            </a:r>
            <a:r>
              <a:rPr lang="pt-BR" sz="1500" spc="-1" dirty="0">
                <a:solidFill>
                  <a:srgbClr val="FF0000"/>
                </a:solidFill>
                <a:latin typeface="Century Gothic"/>
                <a:ea typeface="DejaVu Sans"/>
              </a:rPr>
              <a:t>Em análise de requisitos – Entrega outubro 2018.</a:t>
            </a:r>
            <a:endParaRPr lang="pt-BR" sz="1500" strike="noStrike" spc="-1" dirty="0">
              <a:solidFill>
                <a:srgbClr val="FF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right)">
                                      <p:cBhvr additive="repl"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21">
                                            <p:txEl>
                                              <p:pRg st="0" end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5918</TotalTime>
  <Words>691</Words>
  <Application>Microsoft Office PowerPoint</Application>
  <PresentationFormat>Widescreen</PresentationFormat>
  <Paragraphs>90</Paragraphs>
  <Slides>11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14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11</vt:i4>
      </vt:variant>
    </vt:vector>
  </HeadingPairs>
  <TitlesOfParts>
    <vt:vector size="29" baseType="lpstr">
      <vt:lpstr>Arial Unicode MS</vt:lpstr>
      <vt:lpstr>Arial</vt:lpstr>
      <vt:lpstr>Arial Black</vt:lpstr>
      <vt:lpstr>Calibri</vt:lpstr>
      <vt:lpstr>Century Gothic</vt:lpstr>
      <vt:lpstr>Courier New</vt:lpstr>
      <vt:lpstr>DejaVu Sans</vt:lpstr>
      <vt:lpstr>Rockwell</vt:lpstr>
      <vt:lpstr>Rockwell Extra Bold</vt:lpstr>
      <vt:lpstr>Symbol</vt:lpstr>
      <vt:lpstr>Tahoma</vt:lpstr>
      <vt:lpstr>Times New Roman</vt:lpstr>
      <vt:lpstr>Verdana</vt:lpstr>
      <vt:lpstr>Wingdings</vt:lpstr>
      <vt:lpstr>Office Theme</vt:lpstr>
      <vt:lpstr>Office Theme</vt:lpstr>
      <vt:lpstr>Office Theme</vt:lpstr>
      <vt:lpstr>Office Theme</vt:lpstr>
      <vt:lpstr>Apresentação do PowerPoint</vt:lpstr>
      <vt:lpstr>SIADS – sistema Integrado de Gestão Patrimonial</vt:lpstr>
      <vt:lpstr>Estrutura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Diretrizes de elaboração para PPT</dc:title>
  <dc:subject/>
  <dc:creator>STN</dc:creator>
  <dc:description/>
  <cp:lastModifiedBy>Claudia de Sousa Loureiro Braga</cp:lastModifiedBy>
  <cp:revision>439</cp:revision>
  <cp:lastPrinted>2017-01-19T17:25:17Z</cp:lastPrinted>
  <dcterms:created xsi:type="dcterms:W3CDTF">2014-03-31T18:30:38Z</dcterms:created>
  <dcterms:modified xsi:type="dcterms:W3CDTF">2018-06-18T14:12:27Z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ntentTypeId">
    <vt:lpwstr>0x010100074FEDCAA1540F4BA0F0316E3C4A784B0092FFBD8CB8CD9C48AC5B705EE16DB600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8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</vt:i4>
  </property>
</Properties>
</file>