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4" r:id="rId4"/>
  </p:sldMasterIdLst>
  <p:notesMasterIdLst>
    <p:notesMasterId r:id="rId29"/>
  </p:notesMasterIdLst>
  <p:handoutMasterIdLst>
    <p:handoutMasterId r:id="rId30"/>
  </p:handoutMasterIdLst>
  <p:sldIdLst>
    <p:sldId id="256" r:id="rId5"/>
    <p:sldId id="305" r:id="rId6"/>
    <p:sldId id="323" r:id="rId7"/>
    <p:sldId id="306" r:id="rId8"/>
    <p:sldId id="307" r:id="rId9"/>
    <p:sldId id="308" r:id="rId10"/>
    <p:sldId id="310" r:id="rId11"/>
    <p:sldId id="309" r:id="rId12"/>
    <p:sldId id="312" r:id="rId13"/>
    <p:sldId id="313" r:id="rId14"/>
    <p:sldId id="315" r:id="rId15"/>
    <p:sldId id="322" r:id="rId16"/>
    <p:sldId id="316" r:id="rId17"/>
    <p:sldId id="317" r:id="rId18"/>
    <p:sldId id="318" r:id="rId19"/>
    <p:sldId id="319" r:id="rId20"/>
    <p:sldId id="324" r:id="rId21"/>
    <p:sldId id="325" r:id="rId22"/>
    <p:sldId id="326" r:id="rId23"/>
    <p:sldId id="327" r:id="rId24"/>
    <p:sldId id="328" r:id="rId25"/>
    <p:sldId id="329" r:id="rId26"/>
    <p:sldId id="330" r:id="rId27"/>
    <p:sldId id="259" r:id="rId28"/>
  </p:sldIdLst>
  <p:sldSz cx="12192000" cy="6858000"/>
  <p:notesSz cx="6797675" cy="9926638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1F2B"/>
    <a:srgbClr val="CC3300"/>
    <a:srgbClr val="CC0000"/>
    <a:srgbClr val="F20000"/>
    <a:srgbClr val="FF0D0D"/>
    <a:srgbClr val="FF2525"/>
    <a:srgbClr val="FF3F3F"/>
    <a:srgbClr val="FF6565"/>
    <a:srgbClr val="960000"/>
    <a:srgbClr val="9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324" autoAdjust="0"/>
  </p:normalViewPr>
  <p:slideViewPr>
    <p:cSldViewPr>
      <p:cViewPr varScale="1">
        <p:scale>
          <a:sx n="86" d="100"/>
          <a:sy n="86" d="100"/>
        </p:scale>
        <p:origin x="708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19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8E7D4-0815-4E20-9831-7F030A509B5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5F69CA62-008F-439D-B6DC-5C8124A7B6F3}">
      <dgm:prSet phldrT="[Texto]"/>
      <dgm:spPr/>
      <dgm:t>
        <a:bodyPr/>
        <a:lstStyle/>
        <a:p>
          <a:r>
            <a:rPr lang="pt-BR" b="1" dirty="0">
              <a:solidFill>
                <a:srgbClr val="002060"/>
              </a:solidFill>
              <a:latin typeface="+mn-lt"/>
            </a:rPr>
            <a:t>Modelo de Custo Primário</a:t>
          </a:r>
        </a:p>
      </dgm:t>
    </dgm:pt>
    <dgm:pt modelId="{68CF8AB9-1554-4B2D-AB49-BB8103BAFA3A}" type="parTrans" cxnId="{18146C20-74F3-4771-B178-0D1E44534BAF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1FC8BF29-5EB4-487D-B98A-CA865D9DFDA1}" type="sibTrans" cxnId="{18146C20-74F3-4771-B178-0D1E44534BAF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7842AC99-8D9A-4F47-9B65-943580706A9E}">
      <dgm:prSet phldrT="[Texto]"/>
      <dgm:spPr/>
      <dgm:t>
        <a:bodyPr/>
        <a:lstStyle/>
        <a:p>
          <a:r>
            <a:rPr lang="pt-BR" dirty="0">
              <a:solidFill>
                <a:schemeClr val="accent4">
                  <a:lumMod val="50000"/>
                </a:schemeClr>
              </a:solidFill>
              <a:latin typeface="+mn-lt"/>
            </a:rPr>
            <a:t>Modelos de Custo Derivados Vinculados</a:t>
          </a:r>
        </a:p>
      </dgm:t>
    </dgm:pt>
    <dgm:pt modelId="{50C39199-80BD-4980-99CE-005E123805FE}" type="parTrans" cxnId="{470BD43C-F271-4EAD-86DB-E08CEB6E5013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4FEFDB7D-B0F4-454C-9D9C-23A596338DF0}" type="sibTrans" cxnId="{470BD43C-F271-4EAD-86DB-E08CEB6E5013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65B60A40-8DB6-4518-918D-7D2478D4150F}">
      <dgm:prSet phldrT="[Texto]" custT="1"/>
      <dgm:spPr>
        <a:solidFill>
          <a:schemeClr val="accent3">
            <a:lumMod val="75000"/>
            <a:alpha val="90000"/>
          </a:schemeClr>
        </a:solidFill>
        <a:ln w="19050"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pt-BR" sz="1800" b="1" dirty="0">
              <a:solidFill>
                <a:schemeClr val="bg1"/>
              </a:solidFill>
              <a:latin typeface="+mn-lt"/>
            </a:rPr>
            <a:t>Modelo Padronizado de Custo Institucional</a:t>
          </a:r>
        </a:p>
      </dgm:t>
    </dgm:pt>
    <dgm:pt modelId="{156B0FCE-B538-4B00-8A31-A3CD40BB1581}" type="parTrans" cxnId="{524FF980-0B1C-4817-AAC2-DE0C463877C9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6498C8CD-D918-4412-863F-A447433CE05D}" type="sibTrans" cxnId="{524FF980-0B1C-4817-AAC2-DE0C463877C9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10959490-669E-44CD-9C01-8EB5EFA828CA}">
      <dgm:prSet phldrT="[Texto]" custT="1"/>
      <dgm:spPr/>
      <dgm:t>
        <a:bodyPr/>
        <a:lstStyle/>
        <a:p>
          <a:r>
            <a:rPr lang="pt-BR" sz="1800" b="1" dirty="0">
              <a:solidFill>
                <a:schemeClr val="accent1">
                  <a:lumMod val="75000"/>
                </a:schemeClr>
              </a:solidFill>
              <a:latin typeface="+mn-lt"/>
            </a:rPr>
            <a:t>Modelo de Custo PCPR</a:t>
          </a:r>
        </a:p>
      </dgm:t>
    </dgm:pt>
    <dgm:pt modelId="{A709AEA9-E23D-4ABC-928D-76EB0695B0EB}" type="parTrans" cxnId="{910AC181-5DA7-4533-89FE-88F679673986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D04735C5-36DF-4F3A-B38E-8BF994204C8B}" type="sibTrans" cxnId="{910AC181-5DA7-4533-89FE-88F679673986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A4CB9C00-9646-4A92-B4DE-3ACE7EFB0900}">
      <dgm:prSet phldrT="[Texto]"/>
      <dgm:spPr/>
      <dgm:t>
        <a:bodyPr/>
        <a:lstStyle/>
        <a:p>
          <a:r>
            <a:rPr lang="pt-BR" dirty="0">
              <a:solidFill>
                <a:schemeClr val="accent4">
                  <a:lumMod val="50000"/>
                </a:schemeClr>
              </a:solidFill>
              <a:latin typeface="+mn-lt"/>
            </a:rPr>
            <a:t>Modelos de Custo Derivados Desvinculados</a:t>
          </a:r>
        </a:p>
      </dgm:t>
    </dgm:pt>
    <dgm:pt modelId="{F49D9EA2-2F3A-4B8F-9DBB-1EE838C7E36D}" type="parTrans" cxnId="{FA0E0C55-C3A5-46C5-B676-1DC1762135E0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3C704CE6-9FCA-4441-9C5C-9E5052637EFD}" type="sibTrans" cxnId="{FA0E0C55-C3A5-46C5-B676-1DC1762135E0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C35ADF93-5409-440C-9A22-2286630FCDE1}">
      <dgm:prSet phldrT="[Texto]" custT="1"/>
      <dgm:spPr/>
      <dgm:t>
        <a:bodyPr/>
        <a:lstStyle/>
        <a:p>
          <a:r>
            <a:rPr lang="pt-BR" sz="1800" b="1" dirty="0">
              <a:solidFill>
                <a:schemeClr val="accent1">
                  <a:lumMod val="75000"/>
                </a:schemeClr>
              </a:solidFill>
              <a:latin typeface="+mn-lt"/>
            </a:rPr>
            <a:t>Modelo de Custo Personalizado pelo Órgão</a:t>
          </a:r>
        </a:p>
      </dgm:t>
    </dgm:pt>
    <dgm:pt modelId="{7EDEF14C-5A1F-4BF7-9781-7123813CE44A}" type="parTrans" cxnId="{3BCFCC06-881D-423B-BA76-1F2AF7CD8D74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E347DE69-64BF-4138-9203-AF7586E40051}" type="sibTrans" cxnId="{3BCFCC06-881D-423B-BA76-1F2AF7CD8D74}">
      <dgm:prSet/>
      <dgm:spPr/>
      <dgm:t>
        <a:bodyPr/>
        <a:lstStyle/>
        <a:p>
          <a:endParaRPr lang="pt-BR">
            <a:solidFill>
              <a:schemeClr val="bg2">
                <a:lumMod val="50000"/>
              </a:schemeClr>
            </a:solidFill>
            <a:latin typeface="+mn-lt"/>
          </a:endParaRPr>
        </a:p>
      </dgm:t>
    </dgm:pt>
    <dgm:pt modelId="{8A9B91E2-FCFD-4791-A266-AA8F43C785BA}" type="pres">
      <dgm:prSet presAssocID="{DD38E7D4-0815-4E20-9831-7F030A509B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B0ED678-86E1-4B0E-B55F-3DBD8752A851}" type="pres">
      <dgm:prSet presAssocID="{5F69CA62-008F-439D-B6DC-5C8124A7B6F3}" presName="hierRoot1" presStyleCnt="0"/>
      <dgm:spPr/>
    </dgm:pt>
    <dgm:pt modelId="{34CB19F8-7368-4F93-B369-32A5E3FF5E65}" type="pres">
      <dgm:prSet presAssocID="{5F69CA62-008F-439D-B6DC-5C8124A7B6F3}" presName="composite" presStyleCnt="0"/>
      <dgm:spPr/>
    </dgm:pt>
    <dgm:pt modelId="{3434DA27-9127-40F9-A507-E5AD3ADCAF8F}" type="pres">
      <dgm:prSet presAssocID="{5F69CA62-008F-439D-B6DC-5C8124A7B6F3}" presName="background" presStyleLbl="node0" presStyleIdx="0" presStyleCnt="1"/>
      <dgm:spPr>
        <a:solidFill>
          <a:schemeClr val="accent1">
            <a:lumMod val="20000"/>
            <a:lumOff val="80000"/>
          </a:schemeClr>
        </a:solidFill>
      </dgm:spPr>
    </dgm:pt>
    <dgm:pt modelId="{26485D5D-B659-43D5-9B91-EF31CEE93077}" type="pres">
      <dgm:prSet presAssocID="{5F69CA62-008F-439D-B6DC-5C8124A7B6F3}" presName="text" presStyleLbl="fgAcc0" presStyleIdx="0" presStyleCnt="1" custScaleX="151073" custLinFactNeighborY="-6526">
        <dgm:presLayoutVars>
          <dgm:chPref val="3"/>
        </dgm:presLayoutVars>
      </dgm:prSet>
      <dgm:spPr/>
    </dgm:pt>
    <dgm:pt modelId="{DDB8DB24-85C2-4826-A284-D95414A840B1}" type="pres">
      <dgm:prSet presAssocID="{5F69CA62-008F-439D-B6DC-5C8124A7B6F3}" presName="hierChild2" presStyleCnt="0"/>
      <dgm:spPr/>
    </dgm:pt>
    <dgm:pt modelId="{CF3656EE-AC29-4724-9434-19B9B9AB66BE}" type="pres">
      <dgm:prSet presAssocID="{50C39199-80BD-4980-99CE-005E123805FE}" presName="Name10" presStyleLbl="parChTrans1D2" presStyleIdx="0" presStyleCnt="2"/>
      <dgm:spPr/>
    </dgm:pt>
    <dgm:pt modelId="{532C0C91-916F-4755-9F33-2137A54EDDFD}" type="pres">
      <dgm:prSet presAssocID="{7842AC99-8D9A-4F47-9B65-943580706A9E}" presName="hierRoot2" presStyleCnt="0"/>
      <dgm:spPr/>
    </dgm:pt>
    <dgm:pt modelId="{79B162BE-8511-4D14-9D7D-2442A5746F6E}" type="pres">
      <dgm:prSet presAssocID="{7842AC99-8D9A-4F47-9B65-943580706A9E}" presName="composite2" presStyleCnt="0"/>
      <dgm:spPr/>
    </dgm:pt>
    <dgm:pt modelId="{09D4B5D9-A771-4D86-B447-505F2AD990CD}" type="pres">
      <dgm:prSet presAssocID="{7842AC99-8D9A-4F47-9B65-943580706A9E}" presName="background2" presStyleLbl="node2" presStyleIdx="0" presStyleCnt="2"/>
      <dgm:spPr>
        <a:solidFill>
          <a:schemeClr val="accent1">
            <a:lumMod val="40000"/>
            <a:lumOff val="60000"/>
          </a:schemeClr>
        </a:solidFill>
      </dgm:spPr>
    </dgm:pt>
    <dgm:pt modelId="{CA581CD9-317C-4605-B581-9570546B6BBE}" type="pres">
      <dgm:prSet presAssocID="{7842AC99-8D9A-4F47-9B65-943580706A9E}" presName="text2" presStyleLbl="fgAcc2" presStyleIdx="0" presStyleCnt="2" custScaleX="159934" custLinFactNeighborY="-1422">
        <dgm:presLayoutVars>
          <dgm:chPref val="3"/>
        </dgm:presLayoutVars>
      </dgm:prSet>
      <dgm:spPr/>
    </dgm:pt>
    <dgm:pt modelId="{FB5D01EC-9C1C-46EE-97FE-8C6D8F5B1A23}" type="pres">
      <dgm:prSet presAssocID="{7842AC99-8D9A-4F47-9B65-943580706A9E}" presName="hierChild3" presStyleCnt="0"/>
      <dgm:spPr/>
    </dgm:pt>
    <dgm:pt modelId="{1065D079-2831-4C91-BEEA-142AAD2571D9}" type="pres">
      <dgm:prSet presAssocID="{156B0FCE-B538-4B00-8A31-A3CD40BB1581}" presName="Name17" presStyleLbl="parChTrans1D3" presStyleIdx="0" presStyleCnt="3"/>
      <dgm:spPr/>
    </dgm:pt>
    <dgm:pt modelId="{D6D3B1E9-2FF9-4791-97A1-F760111E32CD}" type="pres">
      <dgm:prSet presAssocID="{65B60A40-8DB6-4518-918D-7D2478D4150F}" presName="hierRoot3" presStyleCnt="0"/>
      <dgm:spPr/>
    </dgm:pt>
    <dgm:pt modelId="{AAAA0F24-3F9C-47FB-BA90-EA926322420F}" type="pres">
      <dgm:prSet presAssocID="{65B60A40-8DB6-4518-918D-7D2478D4150F}" presName="composite3" presStyleCnt="0"/>
      <dgm:spPr/>
    </dgm:pt>
    <dgm:pt modelId="{04919DF8-76FE-429B-89F1-20F5E925FABF}" type="pres">
      <dgm:prSet presAssocID="{65B60A40-8DB6-4518-918D-7D2478D4150F}" presName="background3" presStyleLbl="node3" presStyleIdx="0" presStyleCnt="3"/>
      <dgm:spPr>
        <a:solidFill>
          <a:schemeClr val="accent1">
            <a:lumMod val="60000"/>
            <a:lumOff val="40000"/>
          </a:schemeClr>
        </a:solidFill>
        <a:ln w="19050">
          <a:solidFill>
            <a:schemeClr val="accent1">
              <a:lumMod val="60000"/>
              <a:lumOff val="40000"/>
            </a:schemeClr>
          </a:solidFill>
        </a:ln>
      </dgm:spPr>
    </dgm:pt>
    <dgm:pt modelId="{E6768254-EE5F-4B30-AEB9-618BCACDE132}" type="pres">
      <dgm:prSet presAssocID="{65B60A40-8DB6-4518-918D-7D2478D4150F}" presName="text3" presStyleLbl="fgAcc3" presStyleIdx="0" presStyleCnt="3" custScaleX="118449" custLinFactNeighborY="6526">
        <dgm:presLayoutVars>
          <dgm:chPref val="3"/>
        </dgm:presLayoutVars>
      </dgm:prSet>
      <dgm:spPr/>
    </dgm:pt>
    <dgm:pt modelId="{D7544EC3-026A-446B-865D-A440DCB16880}" type="pres">
      <dgm:prSet presAssocID="{65B60A40-8DB6-4518-918D-7D2478D4150F}" presName="hierChild4" presStyleCnt="0"/>
      <dgm:spPr/>
    </dgm:pt>
    <dgm:pt modelId="{429AAED1-6EB5-46F4-8708-F9A4A92627AB}" type="pres">
      <dgm:prSet presAssocID="{A709AEA9-E23D-4ABC-928D-76EB0695B0EB}" presName="Name17" presStyleLbl="parChTrans1D3" presStyleIdx="1" presStyleCnt="3"/>
      <dgm:spPr/>
    </dgm:pt>
    <dgm:pt modelId="{DE9F5A24-E35B-4C66-98D3-7940E08772BD}" type="pres">
      <dgm:prSet presAssocID="{10959490-669E-44CD-9C01-8EB5EFA828CA}" presName="hierRoot3" presStyleCnt="0"/>
      <dgm:spPr/>
    </dgm:pt>
    <dgm:pt modelId="{51C2C545-430C-456B-B866-91C266F13A11}" type="pres">
      <dgm:prSet presAssocID="{10959490-669E-44CD-9C01-8EB5EFA828CA}" presName="composite3" presStyleCnt="0"/>
      <dgm:spPr/>
    </dgm:pt>
    <dgm:pt modelId="{E7FFD69F-F2B4-4FA9-B4E4-873DA8C0A278}" type="pres">
      <dgm:prSet presAssocID="{10959490-669E-44CD-9C01-8EB5EFA828CA}" presName="background3" presStyleLbl="node3" presStyleIdx="1" presStyleCnt="3"/>
      <dgm:spPr>
        <a:solidFill>
          <a:schemeClr val="accent1">
            <a:lumMod val="60000"/>
            <a:lumOff val="40000"/>
          </a:schemeClr>
        </a:solidFill>
      </dgm:spPr>
    </dgm:pt>
    <dgm:pt modelId="{4C7B32C8-CE38-4370-94F0-8531CFF36165}" type="pres">
      <dgm:prSet presAssocID="{10959490-669E-44CD-9C01-8EB5EFA828CA}" presName="text3" presStyleLbl="fgAcc3" presStyleIdx="1" presStyleCnt="3" custScaleX="110404" custLinFactNeighborY="6526">
        <dgm:presLayoutVars>
          <dgm:chPref val="3"/>
        </dgm:presLayoutVars>
      </dgm:prSet>
      <dgm:spPr/>
    </dgm:pt>
    <dgm:pt modelId="{C8027043-1014-4865-8EE1-7745A29DCBC6}" type="pres">
      <dgm:prSet presAssocID="{10959490-669E-44CD-9C01-8EB5EFA828CA}" presName="hierChild4" presStyleCnt="0"/>
      <dgm:spPr/>
    </dgm:pt>
    <dgm:pt modelId="{8F387880-AF85-425A-97AB-7BBFBEA50512}" type="pres">
      <dgm:prSet presAssocID="{F49D9EA2-2F3A-4B8F-9DBB-1EE838C7E36D}" presName="Name10" presStyleLbl="parChTrans1D2" presStyleIdx="1" presStyleCnt="2"/>
      <dgm:spPr/>
    </dgm:pt>
    <dgm:pt modelId="{F3313F26-B65A-4440-A838-E17F8160F8A6}" type="pres">
      <dgm:prSet presAssocID="{A4CB9C00-9646-4A92-B4DE-3ACE7EFB0900}" presName="hierRoot2" presStyleCnt="0"/>
      <dgm:spPr/>
    </dgm:pt>
    <dgm:pt modelId="{973B918B-3368-452A-8035-B5F8F8BE8F94}" type="pres">
      <dgm:prSet presAssocID="{A4CB9C00-9646-4A92-B4DE-3ACE7EFB0900}" presName="composite2" presStyleCnt="0"/>
      <dgm:spPr/>
    </dgm:pt>
    <dgm:pt modelId="{54EE481B-9072-49C8-B58E-5AF558A46DB8}" type="pres">
      <dgm:prSet presAssocID="{A4CB9C00-9646-4A92-B4DE-3ACE7EFB0900}" presName="background2" presStyleLbl="node2" presStyleIdx="1" presStyleCnt="2"/>
      <dgm:spPr>
        <a:solidFill>
          <a:schemeClr val="accent1">
            <a:lumMod val="40000"/>
            <a:lumOff val="60000"/>
          </a:schemeClr>
        </a:solidFill>
      </dgm:spPr>
    </dgm:pt>
    <dgm:pt modelId="{B9F5144E-3A89-465E-88A4-795A5336CA89}" type="pres">
      <dgm:prSet presAssocID="{A4CB9C00-9646-4A92-B4DE-3ACE7EFB0900}" presName="text2" presStyleLbl="fgAcc2" presStyleIdx="1" presStyleCnt="2" custScaleX="159953" custLinFactNeighborY="-1422">
        <dgm:presLayoutVars>
          <dgm:chPref val="3"/>
        </dgm:presLayoutVars>
      </dgm:prSet>
      <dgm:spPr/>
    </dgm:pt>
    <dgm:pt modelId="{F2E8AEE3-407F-41BE-BB69-343B2C788A10}" type="pres">
      <dgm:prSet presAssocID="{A4CB9C00-9646-4A92-B4DE-3ACE7EFB0900}" presName="hierChild3" presStyleCnt="0"/>
      <dgm:spPr/>
    </dgm:pt>
    <dgm:pt modelId="{43F082FF-96DE-47A2-8DD2-8EA16BCCD9DC}" type="pres">
      <dgm:prSet presAssocID="{7EDEF14C-5A1F-4BF7-9781-7123813CE44A}" presName="Name17" presStyleLbl="parChTrans1D3" presStyleIdx="2" presStyleCnt="3"/>
      <dgm:spPr/>
    </dgm:pt>
    <dgm:pt modelId="{303B8B66-FB2E-460A-9680-330C0828F5CE}" type="pres">
      <dgm:prSet presAssocID="{C35ADF93-5409-440C-9A22-2286630FCDE1}" presName="hierRoot3" presStyleCnt="0"/>
      <dgm:spPr/>
    </dgm:pt>
    <dgm:pt modelId="{346CD66A-DE30-45E2-AA35-417A3221FDEB}" type="pres">
      <dgm:prSet presAssocID="{C35ADF93-5409-440C-9A22-2286630FCDE1}" presName="composite3" presStyleCnt="0"/>
      <dgm:spPr/>
    </dgm:pt>
    <dgm:pt modelId="{5B1608BD-9B2C-417B-B147-656A3BE2BFC4}" type="pres">
      <dgm:prSet presAssocID="{C35ADF93-5409-440C-9A22-2286630FCDE1}" presName="background3" presStyleLbl="node3" presStyleIdx="2" presStyleCnt="3"/>
      <dgm:spPr>
        <a:solidFill>
          <a:schemeClr val="accent1">
            <a:lumMod val="60000"/>
            <a:lumOff val="40000"/>
          </a:schemeClr>
        </a:solidFill>
      </dgm:spPr>
    </dgm:pt>
    <dgm:pt modelId="{F2740B35-D4CA-4453-9706-419BF6AB98E5}" type="pres">
      <dgm:prSet presAssocID="{C35ADF93-5409-440C-9A22-2286630FCDE1}" presName="text3" presStyleLbl="fgAcc3" presStyleIdx="2" presStyleCnt="3" custScaleX="113994" custLinFactNeighborY="6526">
        <dgm:presLayoutVars>
          <dgm:chPref val="3"/>
        </dgm:presLayoutVars>
      </dgm:prSet>
      <dgm:spPr/>
    </dgm:pt>
    <dgm:pt modelId="{0B1EFB07-DAB0-4A84-A340-4C272CD41FC1}" type="pres">
      <dgm:prSet presAssocID="{C35ADF93-5409-440C-9A22-2286630FCDE1}" presName="hierChild4" presStyleCnt="0"/>
      <dgm:spPr/>
    </dgm:pt>
  </dgm:ptLst>
  <dgm:cxnLst>
    <dgm:cxn modelId="{15168401-7A10-410D-A8E4-1EF694C9DAAE}" type="presOf" srcId="{156B0FCE-B538-4B00-8A31-A3CD40BB1581}" destId="{1065D079-2831-4C91-BEEA-142AAD2571D9}" srcOrd="0" destOrd="0" presId="urn:microsoft.com/office/officeart/2005/8/layout/hierarchy1"/>
    <dgm:cxn modelId="{3BCFCC06-881D-423B-BA76-1F2AF7CD8D74}" srcId="{A4CB9C00-9646-4A92-B4DE-3ACE7EFB0900}" destId="{C35ADF93-5409-440C-9A22-2286630FCDE1}" srcOrd="0" destOrd="0" parTransId="{7EDEF14C-5A1F-4BF7-9781-7123813CE44A}" sibTransId="{E347DE69-64BF-4138-9203-AF7586E40051}"/>
    <dgm:cxn modelId="{BE858717-B85A-42D6-B93C-7D2769A74670}" type="presOf" srcId="{10959490-669E-44CD-9C01-8EB5EFA828CA}" destId="{4C7B32C8-CE38-4370-94F0-8531CFF36165}" srcOrd="0" destOrd="0" presId="urn:microsoft.com/office/officeart/2005/8/layout/hierarchy1"/>
    <dgm:cxn modelId="{AB63B719-B582-485D-881D-8796F6D2E914}" type="presOf" srcId="{7842AC99-8D9A-4F47-9B65-943580706A9E}" destId="{CA581CD9-317C-4605-B581-9570546B6BBE}" srcOrd="0" destOrd="0" presId="urn:microsoft.com/office/officeart/2005/8/layout/hierarchy1"/>
    <dgm:cxn modelId="{C4FA4F1E-7664-425E-AE9C-A1224DC97BE7}" type="presOf" srcId="{A709AEA9-E23D-4ABC-928D-76EB0695B0EB}" destId="{429AAED1-6EB5-46F4-8708-F9A4A92627AB}" srcOrd="0" destOrd="0" presId="urn:microsoft.com/office/officeart/2005/8/layout/hierarchy1"/>
    <dgm:cxn modelId="{18146C20-74F3-4771-B178-0D1E44534BAF}" srcId="{DD38E7D4-0815-4E20-9831-7F030A509B55}" destId="{5F69CA62-008F-439D-B6DC-5C8124A7B6F3}" srcOrd="0" destOrd="0" parTransId="{68CF8AB9-1554-4B2D-AB49-BB8103BAFA3A}" sibTransId="{1FC8BF29-5EB4-487D-B98A-CA865D9DFDA1}"/>
    <dgm:cxn modelId="{470BD43C-F271-4EAD-86DB-E08CEB6E5013}" srcId="{5F69CA62-008F-439D-B6DC-5C8124A7B6F3}" destId="{7842AC99-8D9A-4F47-9B65-943580706A9E}" srcOrd="0" destOrd="0" parTransId="{50C39199-80BD-4980-99CE-005E123805FE}" sibTransId="{4FEFDB7D-B0F4-454C-9D9C-23A596338DF0}"/>
    <dgm:cxn modelId="{1752A43D-02F1-44BA-B645-A20386833778}" type="presOf" srcId="{65B60A40-8DB6-4518-918D-7D2478D4150F}" destId="{E6768254-EE5F-4B30-AEB9-618BCACDE132}" srcOrd="0" destOrd="0" presId="urn:microsoft.com/office/officeart/2005/8/layout/hierarchy1"/>
    <dgm:cxn modelId="{A3E1755E-DFA0-4E04-88BD-234685F2383A}" type="presOf" srcId="{C35ADF93-5409-440C-9A22-2286630FCDE1}" destId="{F2740B35-D4CA-4453-9706-419BF6AB98E5}" srcOrd="0" destOrd="0" presId="urn:microsoft.com/office/officeart/2005/8/layout/hierarchy1"/>
    <dgm:cxn modelId="{A6A39247-5E42-4F21-8CC3-32F9AAA99BD5}" type="presOf" srcId="{7EDEF14C-5A1F-4BF7-9781-7123813CE44A}" destId="{43F082FF-96DE-47A2-8DD2-8EA16BCCD9DC}" srcOrd="0" destOrd="0" presId="urn:microsoft.com/office/officeart/2005/8/layout/hierarchy1"/>
    <dgm:cxn modelId="{6C9D256F-AA79-44CF-AC53-FE660FB42B66}" type="presOf" srcId="{A4CB9C00-9646-4A92-B4DE-3ACE7EFB0900}" destId="{B9F5144E-3A89-465E-88A4-795A5336CA89}" srcOrd="0" destOrd="0" presId="urn:microsoft.com/office/officeart/2005/8/layout/hierarchy1"/>
    <dgm:cxn modelId="{65EDA152-5878-40C6-955B-B9343A2090BA}" type="presOf" srcId="{50C39199-80BD-4980-99CE-005E123805FE}" destId="{CF3656EE-AC29-4724-9434-19B9B9AB66BE}" srcOrd="0" destOrd="0" presId="urn:microsoft.com/office/officeart/2005/8/layout/hierarchy1"/>
    <dgm:cxn modelId="{FA0E0C55-C3A5-46C5-B676-1DC1762135E0}" srcId="{5F69CA62-008F-439D-B6DC-5C8124A7B6F3}" destId="{A4CB9C00-9646-4A92-B4DE-3ACE7EFB0900}" srcOrd="1" destOrd="0" parTransId="{F49D9EA2-2F3A-4B8F-9DBB-1EE838C7E36D}" sibTransId="{3C704CE6-9FCA-4441-9C5C-9E5052637EFD}"/>
    <dgm:cxn modelId="{4E34D35A-D09E-4762-AFCF-7C6B5230A76E}" type="presOf" srcId="{DD38E7D4-0815-4E20-9831-7F030A509B55}" destId="{8A9B91E2-FCFD-4791-A266-AA8F43C785BA}" srcOrd="0" destOrd="0" presId="urn:microsoft.com/office/officeart/2005/8/layout/hierarchy1"/>
    <dgm:cxn modelId="{524FF980-0B1C-4817-AAC2-DE0C463877C9}" srcId="{7842AC99-8D9A-4F47-9B65-943580706A9E}" destId="{65B60A40-8DB6-4518-918D-7D2478D4150F}" srcOrd="0" destOrd="0" parTransId="{156B0FCE-B538-4B00-8A31-A3CD40BB1581}" sibTransId="{6498C8CD-D918-4412-863F-A447433CE05D}"/>
    <dgm:cxn modelId="{910AC181-5DA7-4533-89FE-88F679673986}" srcId="{7842AC99-8D9A-4F47-9B65-943580706A9E}" destId="{10959490-669E-44CD-9C01-8EB5EFA828CA}" srcOrd="1" destOrd="0" parTransId="{A709AEA9-E23D-4ABC-928D-76EB0695B0EB}" sibTransId="{D04735C5-36DF-4F3A-B38E-8BF994204C8B}"/>
    <dgm:cxn modelId="{2885B894-1818-4E95-A770-A33BC1BFEDCE}" type="presOf" srcId="{5F69CA62-008F-439D-B6DC-5C8124A7B6F3}" destId="{26485D5D-B659-43D5-9B91-EF31CEE93077}" srcOrd="0" destOrd="0" presId="urn:microsoft.com/office/officeart/2005/8/layout/hierarchy1"/>
    <dgm:cxn modelId="{F16AE1F1-4C31-477F-B6E7-319E4F71A3AD}" type="presOf" srcId="{F49D9EA2-2F3A-4B8F-9DBB-1EE838C7E36D}" destId="{8F387880-AF85-425A-97AB-7BBFBEA50512}" srcOrd="0" destOrd="0" presId="urn:microsoft.com/office/officeart/2005/8/layout/hierarchy1"/>
    <dgm:cxn modelId="{883AD6EF-89D7-43DC-B58D-1188D1120973}" type="presParOf" srcId="{8A9B91E2-FCFD-4791-A266-AA8F43C785BA}" destId="{BB0ED678-86E1-4B0E-B55F-3DBD8752A851}" srcOrd="0" destOrd="0" presId="urn:microsoft.com/office/officeart/2005/8/layout/hierarchy1"/>
    <dgm:cxn modelId="{E1BCCCE9-D9F0-41D2-83BD-B1BCA5A4E0D1}" type="presParOf" srcId="{BB0ED678-86E1-4B0E-B55F-3DBD8752A851}" destId="{34CB19F8-7368-4F93-B369-32A5E3FF5E65}" srcOrd="0" destOrd="0" presId="urn:microsoft.com/office/officeart/2005/8/layout/hierarchy1"/>
    <dgm:cxn modelId="{47B8BB56-415E-4AA0-A5CA-FEF8D2A2F0EA}" type="presParOf" srcId="{34CB19F8-7368-4F93-B369-32A5E3FF5E65}" destId="{3434DA27-9127-40F9-A507-E5AD3ADCAF8F}" srcOrd="0" destOrd="0" presId="urn:microsoft.com/office/officeart/2005/8/layout/hierarchy1"/>
    <dgm:cxn modelId="{AD788BE7-E084-44D5-9747-03B83C2CD7CF}" type="presParOf" srcId="{34CB19F8-7368-4F93-B369-32A5E3FF5E65}" destId="{26485D5D-B659-43D5-9B91-EF31CEE93077}" srcOrd="1" destOrd="0" presId="urn:microsoft.com/office/officeart/2005/8/layout/hierarchy1"/>
    <dgm:cxn modelId="{D0EBC9BB-049A-4276-B8D1-C342A7A4805F}" type="presParOf" srcId="{BB0ED678-86E1-4B0E-B55F-3DBD8752A851}" destId="{DDB8DB24-85C2-4826-A284-D95414A840B1}" srcOrd="1" destOrd="0" presId="urn:microsoft.com/office/officeart/2005/8/layout/hierarchy1"/>
    <dgm:cxn modelId="{CF8C0FA7-8C07-426E-9669-104C75460827}" type="presParOf" srcId="{DDB8DB24-85C2-4826-A284-D95414A840B1}" destId="{CF3656EE-AC29-4724-9434-19B9B9AB66BE}" srcOrd="0" destOrd="0" presId="urn:microsoft.com/office/officeart/2005/8/layout/hierarchy1"/>
    <dgm:cxn modelId="{B33B2224-70E5-439D-959F-2BAA70D06179}" type="presParOf" srcId="{DDB8DB24-85C2-4826-A284-D95414A840B1}" destId="{532C0C91-916F-4755-9F33-2137A54EDDFD}" srcOrd="1" destOrd="0" presId="urn:microsoft.com/office/officeart/2005/8/layout/hierarchy1"/>
    <dgm:cxn modelId="{D1509704-AD93-4570-8E07-D5A77A0C971F}" type="presParOf" srcId="{532C0C91-916F-4755-9F33-2137A54EDDFD}" destId="{79B162BE-8511-4D14-9D7D-2442A5746F6E}" srcOrd="0" destOrd="0" presId="urn:microsoft.com/office/officeart/2005/8/layout/hierarchy1"/>
    <dgm:cxn modelId="{A7E2C62C-1AA9-49D8-96FA-A234D0314B3F}" type="presParOf" srcId="{79B162BE-8511-4D14-9D7D-2442A5746F6E}" destId="{09D4B5D9-A771-4D86-B447-505F2AD990CD}" srcOrd="0" destOrd="0" presId="urn:microsoft.com/office/officeart/2005/8/layout/hierarchy1"/>
    <dgm:cxn modelId="{2F34CAA4-6F08-4820-A20E-47D2C0FD7293}" type="presParOf" srcId="{79B162BE-8511-4D14-9D7D-2442A5746F6E}" destId="{CA581CD9-317C-4605-B581-9570546B6BBE}" srcOrd="1" destOrd="0" presId="urn:microsoft.com/office/officeart/2005/8/layout/hierarchy1"/>
    <dgm:cxn modelId="{7F31ABFD-3419-4720-A090-9E8AD874B6BE}" type="presParOf" srcId="{532C0C91-916F-4755-9F33-2137A54EDDFD}" destId="{FB5D01EC-9C1C-46EE-97FE-8C6D8F5B1A23}" srcOrd="1" destOrd="0" presId="urn:microsoft.com/office/officeart/2005/8/layout/hierarchy1"/>
    <dgm:cxn modelId="{AEA5C1C5-B49C-41F2-A7A3-DE4D3AD41F30}" type="presParOf" srcId="{FB5D01EC-9C1C-46EE-97FE-8C6D8F5B1A23}" destId="{1065D079-2831-4C91-BEEA-142AAD2571D9}" srcOrd="0" destOrd="0" presId="urn:microsoft.com/office/officeart/2005/8/layout/hierarchy1"/>
    <dgm:cxn modelId="{98DBEAA7-0FE4-4A74-B7C9-FCF6374CCAF6}" type="presParOf" srcId="{FB5D01EC-9C1C-46EE-97FE-8C6D8F5B1A23}" destId="{D6D3B1E9-2FF9-4791-97A1-F760111E32CD}" srcOrd="1" destOrd="0" presId="urn:microsoft.com/office/officeart/2005/8/layout/hierarchy1"/>
    <dgm:cxn modelId="{012B5AC6-4731-4CE9-BF88-AC7FDC4C909C}" type="presParOf" srcId="{D6D3B1E9-2FF9-4791-97A1-F760111E32CD}" destId="{AAAA0F24-3F9C-47FB-BA90-EA926322420F}" srcOrd="0" destOrd="0" presId="urn:microsoft.com/office/officeart/2005/8/layout/hierarchy1"/>
    <dgm:cxn modelId="{EB02EF5B-BD81-436D-A797-F2BF9F7B87B3}" type="presParOf" srcId="{AAAA0F24-3F9C-47FB-BA90-EA926322420F}" destId="{04919DF8-76FE-429B-89F1-20F5E925FABF}" srcOrd="0" destOrd="0" presId="urn:microsoft.com/office/officeart/2005/8/layout/hierarchy1"/>
    <dgm:cxn modelId="{9719D8C9-8CEF-4614-8E87-7289427A181C}" type="presParOf" srcId="{AAAA0F24-3F9C-47FB-BA90-EA926322420F}" destId="{E6768254-EE5F-4B30-AEB9-618BCACDE132}" srcOrd="1" destOrd="0" presId="urn:microsoft.com/office/officeart/2005/8/layout/hierarchy1"/>
    <dgm:cxn modelId="{C2AF7EF9-EAAE-4659-AB7A-991437802EF1}" type="presParOf" srcId="{D6D3B1E9-2FF9-4791-97A1-F760111E32CD}" destId="{D7544EC3-026A-446B-865D-A440DCB16880}" srcOrd="1" destOrd="0" presId="urn:microsoft.com/office/officeart/2005/8/layout/hierarchy1"/>
    <dgm:cxn modelId="{E7325846-AF14-42A4-9C45-998956984090}" type="presParOf" srcId="{FB5D01EC-9C1C-46EE-97FE-8C6D8F5B1A23}" destId="{429AAED1-6EB5-46F4-8708-F9A4A92627AB}" srcOrd="2" destOrd="0" presId="urn:microsoft.com/office/officeart/2005/8/layout/hierarchy1"/>
    <dgm:cxn modelId="{222F33B0-56FB-4C78-BD42-CF6252F2936A}" type="presParOf" srcId="{FB5D01EC-9C1C-46EE-97FE-8C6D8F5B1A23}" destId="{DE9F5A24-E35B-4C66-98D3-7940E08772BD}" srcOrd="3" destOrd="0" presId="urn:microsoft.com/office/officeart/2005/8/layout/hierarchy1"/>
    <dgm:cxn modelId="{307F628A-9B77-416D-AADE-A5DB1795EDAB}" type="presParOf" srcId="{DE9F5A24-E35B-4C66-98D3-7940E08772BD}" destId="{51C2C545-430C-456B-B866-91C266F13A11}" srcOrd="0" destOrd="0" presId="urn:microsoft.com/office/officeart/2005/8/layout/hierarchy1"/>
    <dgm:cxn modelId="{9C6346E3-E71A-4CB1-9115-D0EE8B2353BB}" type="presParOf" srcId="{51C2C545-430C-456B-B866-91C266F13A11}" destId="{E7FFD69F-F2B4-4FA9-B4E4-873DA8C0A278}" srcOrd="0" destOrd="0" presId="urn:microsoft.com/office/officeart/2005/8/layout/hierarchy1"/>
    <dgm:cxn modelId="{E7037540-E93E-4933-AD1E-C8277917F144}" type="presParOf" srcId="{51C2C545-430C-456B-B866-91C266F13A11}" destId="{4C7B32C8-CE38-4370-94F0-8531CFF36165}" srcOrd="1" destOrd="0" presId="urn:microsoft.com/office/officeart/2005/8/layout/hierarchy1"/>
    <dgm:cxn modelId="{E2C968B2-437A-42A1-AD17-E5B72A28594E}" type="presParOf" srcId="{DE9F5A24-E35B-4C66-98D3-7940E08772BD}" destId="{C8027043-1014-4865-8EE1-7745A29DCBC6}" srcOrd="1" destOrd="0" presId="urn:microsoft.com/office/officeart/2005/8/layout/hierarchy1"/>
    <dgm:cxn modelId="{45E2267B-2CB2-478E-92A5-54A73304AB54}" type="presParOf" srcId="{DDB8DB24-85C2-4826-A284-D95414A840B1}" destId="{8F387880-AF85-425A-97AB-7BBFBEA50512}" srcOrd="2" destOrd="0" presId="urn:microsoft.com/office/officeart/2005/8/layout/hierarchy1"/>
    <dgm:cxn modelId="{E0A577A1-AD64-45D4-BDEF-7BF885E89DD3}" type="presParOf" srcId="{DDB8DB24-85C2-4826-A284-D95414A840B1}" destId="{F3313F26-B65A-4440-A838-E17F8160F8A6}" srcOrd="3" destOrd="0" presId="urn:microsoft.com/office/officeart/2005/8/layout/hierarchy1"/>
    <dgm:cxn modelId="{DD8CCE95-3B3A-4089-B936-8A641E92FAC8}" type="presParOf" srcId="{F3313F26-B65A-4440-A838-E17F8160F8A6}" destId="{973B918B-3368-452A-8035-B5F8F8BE8F94}" srcOrd="0" destOrd="0" presId="urn:microsoft.com/office/officeart/2005/8/layout/hierarchy1"/>
    <dgm:cxn modelId="{6327050F-BD03-4C35-A098-D04757FB484A}" type="presParOf" srcId="{973B918B-3368-452A-8035-B5F8F8BE8F94}" destId="{54EE481B-9072-49C8-B58E-5AF558A46DB8}" srcOrd="0" destOrd="0" presId="urn:microsoft.com/office/officeart/2005/8/layout/hierarchy1"/>
    <dgm:cxn modelId="{6481905C-BD8F-4683-BA2D-AAC5074EB9B1}" type="presParOf" srcId="{973B918B-3368-452A-8035-B5F8F8BE8F94}" destId="{B9F5144E-3A89-465E-88A4-795A5336CA89}" srcOrd="1" destOrd="0" presId="urn:microsoft.com/office/officeart/2005/8/layout/hierarchy1"/>
    <dgm:cxn modelId="{9EED1687-2E9A-4510-9836-E95848206072}" type="presParOf" srcId="{F3313F26-B65A-4440-A838-E17F8160F8A6}" destId="{F2E8AEE3-407F-41BE-BB69-343B2C788A10}" srcOrd="1" destOrd="0" presId="urn:microsoft.com/office/officeart/2005/8/layout/hierarchy1"/>
    <dgm:cxn modelId="{BCC883F9-04B8-475E-B6A4-F096FBC14214}" type="presParOf" srcId="{F2E8AEE3-407F-41BE-BB69-343B2C788A10}" destId="{43F082FF-96DE-47A2-8DD2-8EA16BCCD9DC}" srcOrd="0" destOrd="0" presId="urn:microsoft.com/office/officeart/2005/8/layout/hierarchy1"/>
    <dgm:cxn modelId="{8384585E-E178-4F0F-866C-9638356C446B}" type="presParOf" srcId="{F2E8AEE3-407F-41BE-BB69-343B2C788A10}" destId="{303B8B66-FB2E-460A-9680-330C0828F5CE}" srcOrd="1" destOrd="0" presId="urn:microsoft.com/office/officeart/2005/8/layout/hierarchy1"/>
    <dgm:cxn modelId="{33EA8D43-2658-4C54-99A8-A8720B559A61}" type="presParOf" srcId="{303B8B66-FB2E-460A-9680-330C0828F5CE}" destId="{346CD66A-DE30-45E2-AA35-417A3221FDEB}" srcOrd="0" destOrd="0" presId="urn:microsoft.com/office/officeart/2005/8/layout/hierarchy1"/>
    <dgm:cxn modelId="{72A21029-4BEA-4F6B-85C0-EB8A7F884021}" type="presParOf" srcId="{346CD66A-DE30-45E2-AA35-417A3221FDEB}" destId="{5B1608BD-9B2C-417B-B147-656A3BE2BFC4}" srcOrd="0" destOrd="0" presId="urn:microsoft.com/office/officeart/2005/8/layout/hierarchy1"/>
    <dgm:cxn modelId="{59D99D17-1ACB-4F86-8E72-E7A631853041}" type="presParOf" srcId="{346CD66A-DE30-45E2-AA35-417A3221FDEB}" destId="{F2740B35-D4CA-4453-9706-419BF6AB98E5}" srcOrd="1" destOrd="0" presId="urn:microsoft.com/office/officeart/2005/8/layout/hierarchy1"/>
    <dgm:cxn modelId="{F905D171-6042-4C73-9B3E-1F55223D93D0}" type="presParOf" srcId="{303B8B66-FB2E-460A-9680-330C0828F5CE}" destId="{0B1EFB07-DAB0-4A84-A340-4C272CD41FC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2401A6-2121-4773-A0C1-2FE98D3EB22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73D6E1C-62F7-48F1-8639-2BC3C2AEA49B}">
      <dgm:prSet phldrT="[Texto]" custT="1"/>
      <dgm:spPr/>
      <dgm:t>
        <a:bodyPr anchor="ctr"/>
        <a:lstStyle/>
        <a:p>
          <a:pPr algn="ctr"/>
          <a:r>
            <a:rPr lang="pt-BR" sz="1900" b="1" dirty="0"/>
            <a:t>SIAFI</a:t>
          </a:r>
        </a:p>
      </dgm:t>
    </dgm:pt>
    <dgm:pt modelId="{F090A6B6-10E4-487E-9EC4-A7017F379D50}" type="parTrans" cxnId="{17CD7108-7096-4355-88DF-5684F277943E}">
      <dgm:prSet/>
      <dgm:spPr/>
      <dgm:t>
        <a:bodyPr/>
        <a:lstStyle/>
        <a:p>
          <a:endParaRPr lang="pt-BR"/>
        </a:p>
      </dgm:t>
    </dgm:pt>
    <dgm:pt modelId="{F236D3B5-37A2-4B6C-9EE0-88F1149BC104}" type="sibTrans" cxnId="{17CD7108-7096-4355-88DF-5684F277943E}">
      <dgm:prSet/>
      <dgm:spPr/>
      <dgm:t>
        <a:bodyPr/>
        <a:lstStyle/>
        <a:p>
          <a:endParaRPr lang="pt-BR"/>
        </a:p>
      </dgm:t>
    </dgm:pt>
    <dgm:pt modelId="{8E5DBA9A-6AF0-482C-8FA8-F150CBCC4EF6}">
      <dgm:prSet phldrT="[Texto]" custT="1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Diárias</a:t>
          </a:r>
        </a:p>
      </dgm:t>
    </dgm:pt>
    <dgm:pt modelId="{7A02B584-D34C-4F05-8D91-2E302389BABF}" type="parTrans" cxnId="{57B23E0B-9666-46DE-81EB-85E996D176D0}">
      <dgm:prSet/>
      <dgm:spPr/>
      <dgm:t>
        <a:bodyPr/>
        <a:lstStyle/>
        <a:p>
          <a:endParaRPr lang="pt-BR"/>
        </a:p>
      </dgm:t>
    </dgm:pt>
    <dgm:pt modelId="{8A1726AD-C49C-4D8D-8425-713F6E7E7ACC}" type="sibTrans" cxnId="{57B23E0B-9666-46DE-81EB-85E996D176D0}">
      <dgm:prSet/>
      <dgm:spPr/>
      <dgm:t>
        <a:bodyPr/>
        <a:lstStyle/>
        <a:p>
          <a:endParaRPr lang="pt-BR"/>
        </a:p>
      </dgm:t>
    </dgm:pt>
    <dgm:pt modelId="{D11BC7A6-6F82-45D9-B91A-91FD05F93210}">
      <dgm:prSet phldrT="[Texto]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Depreciação/Amortização</a:t>
          </a:r>
        </a:p>
      </dgm:t>
    </dgm:pt>
    <dgm:pt modelId="{7705C7DE-F34F-48FF-8540-86B752D8FBCB}" type="parTrans" cxnId="{9CEF644C-A247-43C5-A78E-F48F6ACCED8E}">
      <dgm:prSet/>
      <dgm:spPr/>
      <dgm:t>
        <a:bodyPr/>
        <a:lstStyle/>
        <a:p>
          <a:endParaRPr lang="pt-BR"/>
        </a:p>
      </dgm:t>
    </dgm:pt>
    <dgm:pt modelId="{5BA83DDA-6E4D-4FBE-933B-CD14AD98166D}" type="sibTrans" cxnId="{9CEF644C-A247-43C5-A78E-F48F6ACCED8E}">
      <dgm:prSet/>
      <dgm:spPr/>
      <dgm:t>
        <a:bodyPr/>
        <a:lstStyle/>
        <a:p>
          <a:endParaRPr lang="pt-BR"/>
        </a:p>
      </dgm:t>
    </dgm:pt>
    <dgm:pt modelId="{82EA22EF-2DC9-4DAA-BA8B-0CDB7D939E78}">
      <dgm:prSet phldrT="[Texto]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Água e Esgoto</a:t>
          </a:r>
        </a:p>
      </dgm:t>
    </dgm:pt>
    <dgm:pt modelId="{D257688A-8D80-421C-8C53-C2E7A1AC9905}" type="parTrans" cxnId="{73D0431B-379C-41E8-A6D2-5187EBD97E03}">
      <dgm:prSet/>
      <dgm:spPr/>
      <dgm:t>
        <a:bodyPr/>
        <a:lstStyle/>
        <a:p>
          <a:endParaRPr lang="pt-BR"/>
        </a:p>
      </dgm:t>
    </dgm:pt>
    <dgm:pt modelId="{3523E1BB-FC50-4DC3-BA17-E765BB04E037}" type="sibTrans" cxnId="{73D0431B-379C-41E8-A6D2-5187EBD97E03}">
      <dgm:prSet/>
      <dgm:spPr/>
      <dgm:t>
        <a:bodyPr/>
        <a:lstStyle/>
        <a:p>
          <a:endParaRPr lang="pt-BR"/>
        </a:p>
      </dgm:t>
    </dgm:pt>
    <dgm:pt modelId="{46A4E5FF-B074-4404-81A8-CF917F94094C}">
      <dgm:prSet phldrT="[Texto]" custT="1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Energia Elétrica</a:t>
          </a:r>
        </a:p>
      </dgm:t>
    </dgm:pt>
    <dgm:pt modelId="{B6E8BBB5-36D5-446C-9A95-80219A856D6E}" type="parTrans" cxnId="{3039CC9B-BAE0-4B74-967F-0DC3512ABCC8}">
      <dgm:prSet/>
      <dgm:spPr/>
      <dgm:t>
        <a:bodyPr/>
        <a:lstStyle/>
        <a:p>
          <a:endParaRPr lang="pt-BR"/>
        </a:p>
      </dgm:t>
    </dgm:pt>
    <dgm:pt modelId="{8C327541-B4D5-486B-B04D-354B75FDC63A}" type="sibTrans" cxnId="{3039CC9B-BAE0-4B74-967F-0DC3512ABCC8}">
      <dgm:prSet/>
      <dgm:spPr/>
      <dgm:t>
        <a:bodyPr/>
        <a:lstStyle/>
        <a:p>
          <a:endParaRPr lang="pt-BR"/>
        </a:p>
      </dgm:t>
    </dgm:pt>
    <dgm:pt modelId="{14364ABF-457C-4B2F-9425-AF9C9E7283C9}">
      <dgm:prSet phldrT="[Texto]" custT="1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Copa e Cozinha</a:t>
          </a:r>
        </a:p>
      </dgm:t>
    </dgm:pt>
    <dgm:pt modelId="{F0A047A3-D4AA-462A-B5B6-7334EF65E5EA}" type="parTrans" cxnId="{DC5233EE-8EBD-4CB4-9533-D275206AD4B6}">
      <dgm:prSet/>
      <dgm:spPr/>
      <dgm:t>
        <a:bodyPr/>
        <a:lstStyle/>
        <a:p>
          <a:endParaRPr lang="pt-BR"/>
        </a:p>
      </dgm:t>
    </dgm:pt>
    <dgm:pt modelId="{15E7DF72-AA4C-4F36-BDA8-227F8BDA6980}" type="sibTrans" cxnId="{DC5233EE-8EBD-4CB4-9533-D275206AD4B6}">
      <dgm:prSet/>
      <dgm:spPr/>
      <dgm:t>
        <a:bodyPr/>
        <a:lstStyle/>
        <a:p>
          <a:endParaRPr lang="pt-BR"/>
        </a:p>
      </dgm:t>
    </dgm:pt>
    <dgm:pt modelId="{05709DFE-F66B-4594-AC5A-8BE0ACB575B1}">
      <dgm:prSet phldrT="[Texto]" custT="1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Vigilância</a:t>
          </a:r>
        </a:p>
      </dgm:t>
    </dgm:pt>
    <dgm:pt modelId="{3B2C0E50-6D01-4834-962E-E1B91A038C64}" type="parTrans" cxnId="{3AEEA736-0A4B-4FFC-B8D8-2A16756AE3FE}">
      <dgm:prSet/>
      <dgm:spPr/>
      <dgm:t>
        <a:bodyPr/>
        <a:lstStyle/>
        <a:p>
          <a:endParaRPr lang="pt-BR"/>
        </a:p>
      </dgm:t>
    </dgm:pt>
    <dgm:pt modelId="{4E77EFD1-1B5A-482B-B8AF-B6E105020124}" type="sibTrans" cxnId="{3AEEA736-0A4B-4FFC-B8D8-2A16756AE3FE}">
      <dgm:prSet/>
      <dgm:spPr/>
      <dgm:t>
        <a:bodyPr/>
        <a:lstStyle/>
        <a:p>
          <a:endParaRPr lang="pt-BR"/>
        </a:p>
      </dgm:t>
    </dgm:pt>
    <dgm:pt modelId="{675EE4A0-8B49-4EA3-9B75-869659F5997D}">
      <dgm:prSet phldrT="[Texto]" custT="1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Material de Consumo</a:t>
          </a:r>
        </a:p>
      </dgm:t>
    </dgm:pt>
    <dgm:pt modelId="{9AFDAF77-242B-41EA-A3B9-6866D3465285}" type="parTrans" cxnId="{DD8F82BF-C852-4C42-BDA2-79D6E72A4ABD}">
      <dgm:prSet/>
      <dgm:spPr/>
      <dgm:t>
        <a:bodyPr/>
        <a:lstStyle/>
        <a:p>
          <a:endParaRPr lang="pt-BR"/>
        </a:p>
      </dgm:t>
    </dgm:pt>
    <dgm:pt modelId="{36EBB148-1714-423E-A8E3-9FD175273B26}" type="sibTrans" cxnId="{DD8F82BF-C852-4C42-BDA2-79D6E72A4ABD}">
      <dgm:prSet/>
      <dgm:spPr/>
      <dgm:t>
        <a:bodyPr/>
        <a:lstStyle/>
        <a:p>
          <a:endParaRPr lang="pt-BR"/>
        </a:p>
      </dgm:t>
    </dgm:pt>
    <dgm:pt modelId="{1E73982B-0D2B-4491-A3A4-AB03407E268A}">
      <dgm:prSet phldrT="[Texto]" custT="1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Telefonia</a:t>
          </a:r>
        </a:p>
      </dgm:t>
    </dgm:pt>
    <dgm:pt modelId="{CF274BC7-3EB6-43C3-A8D9-7D33C8BF979B}" type="parTrans" cxnId="{1D2CFA32-7371-4200-8BE3-FC8AC4FAFF5E}">
      <dgm:prSet/>
      <dgm:spPr/>
      <dgm:t>
        <a:bodyPr/>
        <a:lstStyle/>
        <a:p>
          <a:endParaRPr lang="pt-BR"/>
        </a:p>
      </dgm:t>
    </dgm:pt>
    <dgm:pt modelId="{50A62427-EC5B-4FB6-A9FE-B1F90B8F3273}" type="sibTrans" cxnId="{1D2CFA32-7371-4200-8BE3-FC8AC4FAFF5E}">
      <dgm:prSet/>
      <dgm:spPr/>
      <dgm:t>
        <a:bodyPr/>
        <a:lstStyle/>
        <a:p>
          <a:endParaRPr lang="pt-BR"/>
        </a:p>
      </dgm:t>
    </dgm:pt>
    <dgm:pt modelId="{6FFE7B46-D232-4F14-AA48-76E13B64E8A6}">
      <dgm:prSet phldrT="[Texto]" custT="1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rPr>
            <a:t>Limpeza</a:t>
          </a:r>
          <a:endParaRPr lang="pt-BR" sz="1900" dirty="0">
            <a:solidFill>
              <a:schemeClr val="accent3">
                <a:lumMod val="50000"/>
              </a:schemeClr>
            </a:solidFill>
          </a:endParaRPr>
        </a:p>
      </dgm:t>
    </dgm:pt>
    <dgm:pt modelId="{7AD39EB2-E74D-4283-AE94-2DF13AB8350D}" type="parTrans" cxnId="{7DEA2E8E-6975-41EB-9D10-DC8B4AE7A384}">
      <dgm:prSet/>
      <dgm:spPr/>
      <dgm:t>
        <a:bodyPr/>
        <a:lstStyle/>
        <a:p>
          <a:endParaRPr lang="pt-BR"/>
        </a:p>
      </dgm:t>
    </dgm:pt>
    <dgm:pt modelId="{158B6564-5784-4C17-AF7D-97C1A206F6D5}" type="sibTrans" cxnId="{7DEA2E8E-6975-41EB-9D10-DC8B4AE7A384}">
      <dgm:prSet/>
      <dgm:spPr/>
      <dgm:t>
        <a:bodyPr/>
        <a:lstStyle/>
        <a:p>
          <a:endParaRPr lang="pt-BR"/>
        </a:p>
      </dgm:t>
    </dgm:pt>
    <dgm:pt modelId="{F6D46239-765F-4223-AB58-7C62479405BC}">
      <dgm:prSet phldrT="[Texto]" custT="1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Passagens</a:t>
          </a:r>
        </a:p>
      </dgm:t>
    </dgm:pt>
    <dgm:pt modelId="{B207B95B-2FB0-4D29-8D45-E331656F64C3}" type="parTrans" cxnId="{03880D65-A4F0-4C5D-9AC9-831E324B783A}">
      <dgm:prSet/>
      <dgm:spPr/>
      <dgm:t>
        <a:bodyPr/>
        <a:lstStyle/>
        <a:p>
          <a:endParaRPr lang="pt-BR"/>
        </a:p>
      </dgm:t>
    </dgm:pt>
    <dgm:pt modelId="{3A9BDB29-AB85-418C-AF44-7228B441A416}" type="sibTrans" cxnId="{03880D65-A4F0-4C5D-9AC9-831E324B783A}">
      <dgm:prSet/>
      <dgm:spPr/>
      <dgm:t>
        <a:bodyPr/>
        <a:lstStyle/>
        <a:p>
          <a:endParaRPr lang="pt-BR"/>
        </a:p>
      </dgm:t>
    </dgm:pt>
    <dgm:pt modelId="{6EF9A846-84DA-457B-9CF3-4A03E764F675}">
      <dgm:prSet phldrT="[Texto]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Demais Custos</a:t>
          </a:r>
        </a:p>
      </dgm:t>
    </dgm:pt>
    <dgm:pt modelId="{C8772606-D5D4-4E83-8459-5F18C76DEB29}" type="parTrans" cxnId="{5731ACB2-3818-4528-8AC6-08769A1311C5}">
      <dgm:prSet/>
      <dgm:spPr/>
      <dgm:t>
        <a:bodyPr/>
        <a:lstStyle/>
        <a:p>
          <a:endParaRPr lang="pt-BR"/>
        </a:p>
      </dgm:t>
    </dgm:pt>
    <dgm:pt modelId="{1ABF0CD5-2046-467F-8816-232FBEBF073E}" type="sibTrans" cxnId="{5731ACB2-3818-4528-8AC6-08769A1311C5}">
      <dgm:prSet/>
      <dgm:spPr/>
      <dgm:t>
        <a:bodyPr/>
        <a:lstStyle/>
        <a:p>
          <a:endParaRPr lang="pt-BR"/>
        </a:p>
      </dgm:t>
    </dgm:pt>
    <dgm:pt modelId="{0C69E26C-7665-4231-A6DF-BD99DB4B5260}">
      <dgm:prSet phldrT="[Texto]"/>
      <dgm:spPr/>
      <dgm:t>
        <a:bodyPr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Tecnologia da Informação</a:t>
          </a:r>
        </a:p>
      </dgm:t>
    </dgm:pt>
    <dgm:pt modelId="{C9381C58-2307-4232-B336-CECF60DA0CC6}" type="parTrans" cxnId="{B610C8A1-75B2-49CF-BDC4-99E13D7923D1}">
      <dgm:prSet/>
      <dgm:spPr/>
      <dgm:t>
        <a:bodyPr/>
        <a:lstStyle/>
        <a:p>
          <a:endParaRPr lang="pt-BR"/>
        </a:p>
      </dgm:t>
    </dgm:pt>
    <dgm:pt modelId="{7C88D064-A1B3-45DE-A6AD-F896078E7300}" type="sibTrans" cxnId="{B610C8A1-75B2-49CF-BDC4-99E13D7923D1}">
      <dgm:prSet/>
      <dgm:spPr/>
      <dgm:t>
        <a:bodyPr/>
        <a:lstStyle/>
        <a:p>
          <a:endParaRPr lang="pt-BR"/>
        </a:p>
      </dgm:t>
    </dgm:pt>
    <dgm:pt modelId="{D6FA6546-0590-4B11-B8B3-02B476460323}" type="pres">
      <dgm:prSet presAssocID="{352401A6-2121-4773-A0C1-2FE98D3EB22F}" presName="linear" presStyleCnt="0">
        <dgm:presLayoutVars>
          <dgm:dir/>
          <dgm:animLvl val="lvl"/>
          <dgm:resizeHandles val="exact"/>
        </dgm:presLayoutVars>
      </dgm:prSet>
      <dgm:spPr/>
    </dgm:pt>
    <dgm:pt modelId="{F32B5483-278B-4813-AA64-41810E2E91D0}" type="pres">
      <dgm:prSet presAssocID="{C73D6E1C-62F7-48F1-8639-2BC3C2AEA49B}" presName="parentLin" presStyleCnt="0"/>
      <dgm:spPr/>
    </dgm:pt>
    <dgm:pt modelId="{74B98B9C-B3EA-4D4B-8436-9344335FB75D}" type="pres">
      <dgm:prSet presAssocID="{C73D6E1C-62F7-48F1-8639-2BC3C2AEA49B}" presName="parentLeftMargin" presStyleLbl="node1" presStyleIdx="0" presStyleCnt="1"/>
      <dgm:spPr/>
    </dgm:pt>
    <dgm:pt modelId="{D8FF07F8-AC5B-4A74-9F27-746E4C30BB3F}" type="pres">
      <dgm:prSet presAssocID="{C73D6E1C-62F7-48F1-8639-2BC3C2AEA49B}" presName="parentText" presStyleLbl="node1" presStyleIdx="0" presStyleCnt="1" custScaleX="62657" custScaleY="321060" custLinFactX="27729" custLinFactNeighborX="100000" custLinFactNeighborY="76496">
        <dgm:presLayoutVars>
          <dgm:chMax val="0"/>
          <dgm:bulletEnabled val="1"/>
        </dgm:presLayoutVars>
      </dgm:prSet>
      <dgm:spPr/>
    </dgm:pt>
    <dgm:pt modelId="{B07819AC-20DE-4662-8274-F6B3571E3A20}" type="pres">
      <dgm:prSet presAssocID="{C73D6E1C-62F7-48F1-8639-2BC3C2AEA49B}" presName="negativeSpace" presStyleCnt="0"/>
      <dgm:spPr/>
    </dgm:pt>
    <dgm:pt modelId="{91D0EC9B-94A0-430A-8E1A-071785E792D0}" type="pres">
      <dgm:prSet presAssocID="{C73D6E1C-62F7-48F1-8639-2BC3C2AEA49B}" presName="childText" presStyleLbl="conFgAcc1" presStyleIdx="0" presStyleCnt="1" custScaleY="142546" custLinFactNeighborX="-2187" custLinFactNeighborY="-78">
        <dgm:presLayoutVars>
          <dgm:bulletEnabled val="1"/>
        </dgm:presLayoutVars>
      </dgm:prSet>
      <dgm:spPr/>
    </dgm:pt>
  </dgm:ptLst>
  <dgm:cxnLst>
    <dgm:cxn modelId="{17CD7108-7096-4355-88DF-5684F277943E}" srcId="{352401A6-2121-4773-A0C1-2FE98D3EB22F}" destId="{C73D6E1C-62F7-48F1-8639-2BC3C2AEA49B}" srcOrd="0" destOrd="0" parTransId="{F090A6B6-10E4-487E-9EC4-A7017F379D50}" sibTransId="{F236D3B5-37A2-4B6C-9EE0-88F1149BC104}"/>
    <dgm:cxn modelId="{57B23E0B-9666-46DE-81EB-85E996D176D0}" srcId="{C73D6E1C-62F7-48F1-8639-2BC3C2AEA49B}" destId="{8E5DBA9A-6AF0-482C-8FA8-F150CBCC4EF6}" srcOrd="7" destOrd="0" parTransId="{7A02B584-D34C-4F05-8D91-2E302389BABF}" sibTransId="{8A1726AD-C49C-4D8D-8425-713F6E7E7ACC}"/>
    <dgm:cxn modelId="{73D0431B-379C-41E8-A6D2-5187EBD97E03}" srcId="{C73D6E1C-62F7-48F1-8639-2BC3C2AEA49B}" destId="{82EA22EF-2DC9-4DAA-BA8B-0CDB7D939E78}" srcOrd="1" destOrd="0" parTransId="{D257688A-8D80-421C-8C53-C2E7A1AC9905}" sibTransId="{3523E1BB-FC50-4DC3-BA17-E765BB04E037}"/>
    <dgm:cxn modelId="{69AEDF1B-B2DC-4C50-8400-5055600E912D}" type="presOf" srcId="{05709DFE-F66B-4594-AC5A-8BE0ACB575B1}" destId="{91D0EC9B-94A0-430A-8E1A-071785E792D0}" srcOrd="0" destOrd="6" presId="urn:microsoft.com/office/officeart/2005/8/layout/list1"/>
    <dgm:cxn modelId="{13D71020-DEE6-45B6-B27E-224570395199}" type="presOf" srcId="{675EE4A0-8B49-4EA3-9B75-869659F5997D}" destId="{91D0EC9B-94A0-430A-8E1A-071785E792D0}" srcOrd="0" destOrd="9" presId="urn:microsoft.com/office/officeart/2005/8/layout/list1"/>
    <dgm:cxn modelId="{5B2AEB20-5C85-49C1-B7B7-69213BF55D77}" type="presOf" srcId="{8E5DBA9A-6AF0-482C-8FA8-F150CBCC4EF6}" destId="{91D0EC9B-94A0-430A-8E1A-071785E792D0}" srcOrd="0" destOrd="7" presId="urn:microsoft.com/office/officeart/2005/8/layout/list1"/>
    <dgm:cxn modelId="{6CB44224-F82E-42DE-B7AA-54230E7A967D}" type="presOf" srcId="{0C69E26C-7665-4231-A6DF-BD99DB4B5260}" destId="{91D0EC9B-94A0-430A-8E1A-071785E792D0}" srcOrd="0" destOrd="0" presId="urn:microsoft.com/office/officeart/2005/8/layout/list1"/>
    <dgm:cxn modelId="{FFB10228-4A48-466D-B03B-83AD8F58C48C}" type="presOf" srcId="{F6D46239-765F-4223-AB58-7C62479405BC}" destId="{91D0EC9B-94A0-430A-8E1A-071785E792D0}" srcOrd="0" destOrd="8" presId="urn:microsoft.com/office/officeart/2005/8/layout/list1"/>
    <dgm:cxn modelId="{1D2CFA32-7371-4200-8BE3-FC8AC4FAFF5E}" srcId="{C73D6E1C-62F7-48F1-8639-2BC3C2AEA49B}" destId="{1E73982B-0D2B-4491-A3A4-AB03407E268A}" srcOrd="3" destOrd="0" parTransId="{CF274BC7-3EB6-43C3-A8D9-7D33C8BF979B}" sibTransId="{50A62427-EC5B-4FB6-A9FE-B1F90B8F3273}"/>
    <dgm:cxn modelId="{3AEEA736-0A4B-4FFC-B8D8-2A16756AE3FE}" srcId="{C73D6E1C-62F7-48F1-8639-2BC3C2AEA49B}" destId="{05709DFE-F66B-4594-AC5A-8BE0ACB575B1}" srcOrd="6" destOrd="0" parTransId="{3B2C0E50-6D01-4834-962E-E1B91A038C64}" sibTransId="{4E77EFD1-1B5A-482B-B8AF-B6E105020124}"/>
    <dgm:cxn modelId="{D6FFEB3B-41C0-4CE1-AC17-F0127459EE2E}" type="presOf" srcId="{D11BC7A6-6F82-45D9-B91A-91FD05F93210}" destId="{91D0EC9B-94A0-430A-8E1A-071785E792D0}" srcOrd="0" destOrd="10" presId="urn:microsoft.com/office/officeart/2005/8/layout/list1"/>
    <dgm:cxn modelId="{03880D65-A4F0-4C5D-9AC9-831E324B783A}" srcId="{C73D6E1C-62F7-48F1-8639-2BC3C2AEA49B}" destId="{F6D46239-765F-4223-AB58-7C62479405BC}" srcOrd="8" destOrd="0" parTransId="{B207B95B-2FB0-4D29-8D45-E331656F64C3}" sibTransId="{3A9BDB29-AB85-418C-AF44-7228B441A416}"/>
    <dgm:cxn modelId="{9CEF644C-A247-43C5-A78E-F48F6ACCED8E}" srcId="{C73D6E1C-62F7-48F1-8639-2BC3C2AEA49B}" destId="{D11BC7A6-6F82-45D9-B91A-91FD05F93210}" srcOrd="10" destOrd="0" parTransId="{7705C7DE-F34F-48FF-8540-86B752D8FBCB}" sibTransId="{5BA83DDA-6E4D-4FBE-933B-CD14AD98166D}"/>
    <dgm:cxn modelId="{84372E4E-3538-435E-ABF4-0669E69C84D6}" type="presOf" srcId="{46A4E5FF-B074-4404-81A8-CF917F94094C}" destId="{91D0EC9B-94A0-430A-8E1A-071785E792D0}" srcOrd="0" destOrd="2" presId="urn:microsoft.com/office/officeart/2005/8/layout/list1"/>
    <dgm:cxn modelId="{272A8978-429C-4803-8BA2-0A3C794D9787}" type="presOf" srcId="{352401A6-2121-4773-A0C1-2FE98D3EB22F}" destId="{D6FA6546-0590-4B11-B8B3-02B476460323}" srcOrd="0" destOrd="0" presId="urn:microsoft.com/office/officeart/2005/8/layout/list1"/>
    <dgm:cxn modelId="{062AB45A-1DA4-475D-A650-FCC7979ECAD6}" type="presOf" srcId="{82EA22EF-2DC9-4DAA-BA8B-0CDB7D939E78}" destId="{91D0EC9B-94A0-430A-8E1A-071785E792D0}" srcOrd="0" destOrd="1" presId="urn:microsoft.com/office/officeart/2005/8/layout/list1"/>
    <dgm:cxn modelId="{9FCDB088-9A8F-41D0-8B69-CC4018C094DA}" type="presOf" srcId="{C73D6E1C-62F7-48F1-8639-2BC3C2AEA49B}" destId="{74B98B9C-B3EA-4D4B-8436-9344335FB75D}" srcOrd="0" destOrd="0" presId="urn:microsoft.com/office/officeart/2005/8/layout/list1"/>
    <dgm:cxn modelId="{7DEA2E8E-6975-41EB-9D10-DC8B4AE7A384}" srcId="{C73D6E1C-62F7-48F1-8639-2BC3C2AEA49B}" destId="{6FFE7B46-D232-4F14-AA48-76E13B64E8A6}" srcOrd="5" destOrd="0" parTransId="{7AD39EB2-E74D-4283-AE94-2DF13AB8350D}" sibTransId="{158B6564-5784-4C17-AF7D-97C1A206F6D5}"/>
    <dgm:cxn modelId="{D31BD68E-8404-427D-B2D5-7752A6B1DA9A}" type="presOf" srcId="{14364ABF-457C-4B2F-9425-AF9C9E7283C9}" destId="{91D0EC9B-94A0-430A-8E1A-071785E792D0}" srcOrd="0" destOrd="4" presId="urn:microsoft.com/office/officeart/2005/8/layout/list1"/>
    <dgm:cxn modelId="{3039CC9B-BAE0-4B74-967F-0DC3512ABCC8}" srcId="{C73D6E1C-62F7-48F1-8639-2BC3C2AEA49B}" destId="{46A4E5FF-B074-4404-81A8-CF917F94094C}" srcOrd="2" destOrd="0" parTransId="{B6E8BBB5-36D5-446C-9A95-80219A856D6E}" sibTransId="{8C327541-B4D5-486B-B04D-354B75FDC63A}"/>
    <dgm:cxn modelId="{B610C8A1-75B2-49CF-BDC4-99E13D7923D1}" srcId="{C73D6E1C-62F7-48F1-8639-2BC3C2AEA49B}" destId="{0C69E26C-7665-4231-A6DF-BD99DB4B5260}" srcOrd="0" destOrd="0" parTransId="{C9381C58-2307-4232-B336-CECF60DA0CC6}" sibTransId="{7C88D064-A1B3-45DE-A6AD-F896078E7300}"/>
    <dgm:cxn modelId="{5731ACB2-3818-4528-8AC6-08769A1311C5}" srcId="{C73D6E1C-62F7-48F1-8639-2BC3C2AEA49B}" destId="{6EF9A846-84DA-457B-9CF3-4A03E764F675}" srcOrd="11" destOrd="0" parTransId="{C8772606-D5D4-4E83-8459-5F18C76DEB29}" sibTransId="{1ABF0CD5-2046-467F-8816-232FBEBF073E}"/>
    <dgm:cxn modelId="{DD8F82BF-C852-4C42-BDA2-79D6E72A4ABD}" srcId="{C73D6E1C-62F7-48F1-8639-2BC3C2AEA49B}" destId="{675EE4A0-8B49-4EA3-9B75-869659F5997D}" srcOrd="9" destOrd="0" parTransId="{9AFDAF77-242B-41EA-A3B9-6866D3465285}" sibTransId="{36EBB148-1714-423E-A8E3-9FD175273B26}"/>
    <dgm:cxn modelId="{CD2AC6C1-3FF7-43DD-9FF1-7098C12ED9F3}" type="presOf" srcId="{C73D6E1C-62F7-48F1-8639-2BC3C2AEA49B}" destId="{D8FF07F8-AC5B-4A74-9F27-746E4C30BB3F}" srcOrd="1" destOrd="0" presId="urn:microsoft.com/office/officeart/2005/8/layout/list1"/>
    <dgm:cxn modelId="{86C418E4-0E54-4350-828E-CE7D60537A98}" type="presOf" srcId="{6FFE7B46-D232-4F14-AA48-76E13B64E8A6}" destId="{91D0EC9B-94A0-430A-8E1A-071785E792D0}" srcOrd="0" destOrd="5" presId="urn:microsoft.com/office/officeart/2005/8/layout/list1"/>
    <dgm:cxn modelId="{254727E4-1EC9-4358-93B9-0BD2B92B8543}" type="presOf" srcId="{1E73982B-0D2B-4491-A3A4-AB03407E268A}" destId="{91D0EC9B-94A0-430A-8E1A-071785E792D0}" srcOrd="0" destOrd="3" presId="urn:microsoft.com/office/officeart/2005/8/layout/list1"/>
    <dgm:cxn modelId="{FD570EEB-C6C4-41FD-853D-47A5BB335CA1}" type="presOf" srcId="{6EF9A846-84DA-457B-9CF3-4A03E764F675}" destId="{91D0EC9B-94A0-430A-8E1A-071785E792D0}" srcOrd="0" destOrd="11" presId="urn:microsoft.com/office/officeart/2005/8/layout/list1"/>
    <dgm:cxn modelId="{DC5233EE-8EBD-4CB4-9533-D275206AD4B6}" srcId="{C73D6E1C-62F7-48F1-8639-2BC3C2AEA49B}" destId="{14364ABF-457C-4B2F-9425-AF9C9E7283C9}" srcOrd="4" destOrd="0" parTransId="{F0A047A3-D4AA-462A-B5B6-7334EF65E5EA}" sibTransId="{15E7DF72-AA4C-4F36-BDA8-227F8BDA6980}"/>
    <dgm:cxn modelId="{6324B50A-281D-4D41-9669-D5F3D72E0356}" type="presParOf" srcId="{D6FA6546-0590-4B11-B8B3-02B476460323}" destId="{F32B5483-278B-4813-AA64-41810E2E91D0}" srcOrd="0" destOrd="0" presId="urn:microsoft.com/office/officeart/2005/8/layout/list1"/>
    <dgm:cxn modelId="{742007E4-FB59-413B-B696-D1590A817A59}" type="presParOf" srcId="{F32B5483-278B-4813-AA64-41810E2E91D0}" destId="{74B98B9C-B3EA-4D4B-8436-9344335FB75D}" srcOrd="0" destOrd="0" presId="urn:microsoft.com/office/officeart/2005/8/layout/list1"/>
    <dgm:cxn modelId="{AEC6AFC5-33D0-4F4D-BAFD-B07C0A58519A}" type="presParOf" srcId="{F32B5483-278B-4813-AA64-41810E2E91D0}" destId="{D8FF07F8-AC5B-4A74-9F27-746E4C30BB3F}" srcOrd="1" destOrd="0" presId="urn:microsoft.com/office/officeart/2005/8/layout/list1"/>
    <dgm:cxn modelId="{BD59B832-C9B5-4BF8-BDEE-2B58FFDBF4BE}" type="presParOf" srcId="{D6FA6546-0590-4B11-B8B3-02B476460323}" destId="{B07819AC-20DE-4662-8274-F6B3571E3A20}" srcOrd="1" destOrd="0" presId="urn:microsoft.com/office/officeart/2005/8/layout/list1"/>
    <dgm:cxn modelId="{3D097041-7761-4224-B7A5-351A75361A78}" type="presParOf" srcId="{D6FA6546-0590-4B11-B8B3-02B476460323}" destId="{91D0EC9B-94A0-430A-8E1A-071785E792D0}" srcOrd="2" destOrd="0" presId="urn:microsoft.com/office/officeart/2005/8/layout/list1"/>
  </dgm:cxnLst>
  <dgm:bg>
    <a:effectLst>
      <a:softEdge rad="31750"/>
    </a:effectLst>
  </dgm:bg>
  <dgm:whole>
    <a:ln w="25400">
      <a:solidFill>
        <a:schemeClr val="accent1">
          <a:hueOff val="0"/>
          <a:satOff val="0"/>
          <a:lumOff val="0"/>
        </a:schemeClr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2401A6-2121-4773-A0C1-2FE98D3EB22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73D6E1C-62F7-48F1-8639-2BC3C2AEA49B}">
      <dgm:prSet phldrT="[Texto]" custT="1"/>
      <dgm:spPr/>
      <dgm:t>
        <a:bodyPr anchor="ctr"/>
        <a:lstStyle/>
        <a:p>
          <a:pPr algn="ctr"/>
          <a:r>
            <a:rPr lang="pt-BR" sz="2600" b="1" dirty="0"/>
            <a:t>SIORG</a:t>
          </a:r>
        </a:p>
      </dgm:t>
    </dgm:pt>
    <dgm:pt modelId="{F090A6B6-10E4-487E-9EC4-A7017F379D50}" type="parTrans" cxnId="{17CD7108-7096-4355-88DF-5684F277943E}">
      <dgm:prSet/>
      <dgm:spPr/>
      <dgm:t>
        <a:bodyPr/>
        <a:lstStyle/>
        <a:p>
          <a:endParaRPr lang="pt-BR" sz="2400"/>
        </a:p>
      </dgm:t>
    </dgm:pt>
    <dgm:pt modelId="{F236D3B5-37A2-4B6C-9EE0-88F1149BC104}" type="sibTrans" cxnId="{17CD7108-7096-4355-88DF-5684F277943E}">
      <dgm:prSet/>
      <dgm:spPr/>
      <dgm:t>
        <a:bodyPr/>
        <a:lstStyle/>
        <a:p>
          <a:endParaRPr lang="pt-BR" sz="2400"/>
        </a:p>
      </dgm:t>
    </dgm:pt>
    <dgm:pt modelId="{E028A7B8-C429-4C49-A651-5BDAF26F4C8B}">
      <dgm:prSet phldrT="[Texto]" custT="1"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pt-BR" sz="2600" dirty="0">
              <a:solidFill>
                <a:schemeClr val="accent3">
                  <a:lumMod val="50000"/>
                </a:schemeClr>
              </a:solidFill>
            </a:rPr>
            <a:t>Unidade Organizacional</a:t>
          </a:r>
        </a:p>
      </dgm:t>
    </dgm:pt>
    <dgm:pt modelId="{A75DD79F-4060-45D5-8BE3-ACA504002970}" type="parTrans" cxnId="{A4C2E056-1864-415C-9C89-D9343B038D8F}">
      <dgm:prSet/>
      <dgm:spPr/>
      <dgm:t>
        <a:bodyPr/>
        <a:lstStyle/>
        <a:p>
          <a:endParaRPr lang="pt-BR" sz="2400"/>
        </a:p>
      </dgm:t>
    </dgm:pt>
    <dgm:pt modelId="{E7EDD200-3570-40DF-8C4A-99345598B85D}" type="sibTrans" cxnId="{A4C2E056-1864-415C-9C89-D9343B038D8F}">
      <dgm:prSet/>
      <dgm:spPr/>
      <dgm:t>
        <a:bodyPr/>
        <a:lstStyle/>
        <a:p>
          <a:endParaRPr lang="pt-BR" sz="2400"/>
        </a:p>
      </dgm:t>
    </dgm:pt>
    <dgm:pt modelId="{D6FA6546-0590-4B11-B8B3-02B476460323}" type="pres">
      <dgm:prSet presAssocID="{352401A6-2121-4773-A0C1-2FE98D3EB22F}" presName="linear" presStyleCnt="0">
        <dgm:presLayoutVars>
          <dgm:dir/>
          <dgm:animLvl val="lvl"/>
          <dgm:resizeHandles val="exact"/>
        </dgm:presLayoutVars>
      </dgm:prSet>
      <dgm:spPr/>
    </dgm:pt>
    <dgm:pt modelId="{F32B5483-278B-4813-AA64-41810E2E91D0}" type="pres">
      <dgm:prSet presAssocID="{C73D6E1C-62F7-48F1-8639-2BC3C2AEA49B}" presName="parentLin" presStyleCnt="0"/>
      <dgm:spPr/>
    </dgm:pt>
    <dgm:pt modelId="{74B98B9C-B3EA-4D4B-8436-9344335FB75D}" type="pres">
      <dgm:prSet presAssocID="{C73D6E1C-62F7-48F1-8639-2BC3C2AEA49B}" presName="parentLeftMargin" presStyleLbl="node1" presStyleIdx="0" presStyleCnt="1"/>
      <dgm:spPr/>
    </dgm:pt>
    <dgm:pt modelId="{D8FF07F8-AC5B-4A74-9F27-746E4C30BB3F}" type="pres">
      <dgm:prSet presAssocID="{C73D6E1C-62F7-48F1-8639-2BC3C2AEA49B}" presName="parentText" presStyleLbl="node1" presStyleIdx="0" presStyleCnt="1" custScaleX="71485" custScaleY="31204" custLinFactX="34141" custLinFactNeighborX="100000" custLinFactNeighborY="-25060">
        <dgm:presLayoutVars>
          <dgm:chMax val="0"/>
          <dgm:bulletEnabled val="1"/>
        </dgm:presLayoutVars>
      </dgm:prSet>
      <dgm:spPr/>
    </dgm:pt>
    <dgm:pt modelId="{B07819AC-20DE-4662-8274-F6B3571E3A20}" type="pres">
      <dgm:prSet presAssocID="{C73D6E1C-62F7-48F1-8639-2BC3C2AEA49B}" presName="negativeSpace" presStyleCnt="0"/>
      <dgm:spPr/>
    </dgm:pt>
    <dgm:pt modelId="{91D0EC9B-94A0-430A-8E1A-071785E792D0}" type="pres">
      <dgm:prSet presAssocID="{C73D6E1C-62F7-48F1-8639-2BC3C2AEA49B}" presName="childText" presStyleLbl="conFgAcc1" presStyleIdx="0" presStyleCnt="1" custScaleX="84023" custScaleY="59836" custLinFactNeighborX="20399" custLinFactNeighborY="16488">
        <dgm:presLayoutVars>
          <dgm:bulletEnabled val="1"/>
        </dgm:presLayoutVars>
      </dgm:prSet>
      <dgm:spPr/>
    </dgm:pt>
  </dgm:ptLst>
  <dgm:cxnLst>
    <dgm:cxn modelId="{17CD7108-7096-4355-88DF-5684F277943E}" srcId="{352401A6-2121-4773-A0C1-2FE98D3EB22F}" destId="{C73D6E1C-62F7-48F1-8639-2BC3C2AEA49B}" srcOrd="0" destOrd="0" parTransId="{F090A6B6-10E4-487E-9EC4-A7017F379D50}" sibTransId="{F236D3B5-37A2-4B6C-9EE0-88F1149BC104}"/>
    <dgm:cxn modelId="{35936421-4DA1-48D6-B2CD-C7C54673C144}" type="presOf" srcId="{E028A7B8-C429-4C49-A651-5BDAF26F4C8B}" destId="{91D0EC9B-94A0-430A-8E1A-071785E792D0}" srcOrd="0" destOrd="0" presId="urn:microsoft.com/office/officeart/2005/8/layout/list1"/>
    <dgm:cxn modelId="{6630492D-EE1C-4384-8689-AC5237F0DEEA}" type="presOf" srcId="{352401A6-2121-4773-A0C1-2FE98D3EB22F}" destId="{D6FA6546-0590-4B11-B8B3-02B476460323}" srcOrd="0" destOrd="0" presId="urn:microsoft.com/office/officeart/2005/8/layout/list1"/>
    <dgm:cxn modelId="{B0180F6B-4258-4A23-AF11-A408CF96A739}" type="presOf" srcId="{C73D6E1C-62F7-48F1-8639-2BC3C2AEA49B}" destId="{D8FF07F8-AC5B-4A74-9F27-746E4C30BB3F}" srcOrd="1" destOrd="0" presId="urn:microsoft.com/office/officeart/2005/8/layout/list1"/>
    <dgm:cxn modelId="{A4C2E056-1864-415C-9C89-D9343B038D8F}" srcId="{C73D6E1C-62F7-48F1-8639-2BC3C2AEA49B}" destId="{E028A7B8-C429-4C49-A651-5BDAF26F4C8B}" srcOrd="0" destOrd="0" parTransId="{A75DD79F-4060-45D5-8BE3-ACA504002970}" sibTransId="{E7EDD200-3570-40DF-8C4A-99345598B85D}"/>
    <dgm:cxn modelId="{F834FBA5-E703-433E-A580-2DA6C1D81C4B}" type="presOf" srcId="{C73D6E1C-62F7-48F1-8639-2BC3C2AEA49B}" destId="{74B98B9C-B3EA-4D4B-8436-9344335FB75D}" srcOrd="0" destOrd="0" presId="urn:microsoft.com/office/officeart/2005/8/layout/list1"/>
    <dgm:cxn modelId="{29AEBBF4-0B85-44AA-8136-98F7D7A376B8}" type="presParOf" srcId="{D6FA6546-0590-4B11-B8B3-02B476460323}" destId="{F32B5483-278B-4813-AA64-41810E2E91D0}" srcOrd="0" destOrd="0" presId="urn:microsoft.com/office/officeart/2005/8/layout/list1"/>
    <dgm:cxn modelId="{262DFD8A-D6FC-4052-8ED0-AB87C7D56CE8}" type="presParOf" srcId="{F32B5483-278B-4813-AA64-41810E2E91D0}" destId="{74B98B9C-B3EA-4D4B-8436-9344335FB75D}" srcOrd="0" destOrd="0" presId="urn:microsoft.com/office/officeart/2005/8/layout/list1"/>
    <dgm:cxn modelId="{FD10DCC0-6320-42C7-A7B9-68987CBC2F42}" type="presParOf" srcId="{F32B5483-278B-4813-AA64-41810E2E91D0}" destId="{D8FF07F8-AC5B-4A74-9F27-746E4C30BB3F}" srcOrd="1" destOrd="0" presId="urn:microsoft.com/office/officeart/2005/8/layout/list1"/>
    <dgm:cxn modelId="{763CCA2A-318F-4D23-848B-ABD2099F5EA7}" type="presParOf" srcId="{D6FA6546-0590-4B11-B8B3-02B476460323}" destId="{B07819AC-20DE-4662-8274-F6B3571E3A20}" srcOrd="1" destOrd="0" presId="urn:microsoft.com/office/officeart/2005/8/layout/list1"/>
    <dgm:cxn modelId="{1E26B20A-5A74-4E47-8074-3BC08EA2F3EC}" type="presParOf" srcId="{D6FA6546-0590-4B11-B8B3-02B476460323}" destId="{91D0EC9B-94A0-430A-8E1A-071785E792D0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2401A6-2121-4773-A0C1-2FE98D3EB22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73D6E1C-62F7-48F1-8639-2BC3C2AEA49B}">
      <dgm:prSet phldrT="[Texto]" custT="1"/>
      <dgm:spPr/>
      <dgm:t>
        <a:bodyPr anchor="ctr"/>
        <a:lstStyle/>
        <a:p>
          <a:pPr algn="ctr"/>
          <a:r>
            <a:rPr lang="pt-BR" sz="1900" b="1" dirty="0"/>
            <a:t>SIAPE</a:t>
          </a:r>
        </a:p>
      </dgm:t>
    </dgm:pt>
    <dgm:pt modelId="{F090A6B6-10E4-487E-9EC4-A7017F379D50}" type="parTrans" cxnId="{17CD7108-7096-4355-88DF-5684F277943E}">
      <dgm:prSet/>
      <dgm:spPr/>
      <dgm:t>
        <a:bodyPr/>
        <a:lstStyle/>
        <a:p>
          <a:endParaRPr lang="pt-BR"/>
        </a:p>
      </dgm:t>
    </dgm:pt>
    <dgm:pt modelId="{F236D3B5-37A2-4B6C-9EE0-88F1149BC104}" type="sibTrans" cxnId="{17CD7108-7096-4355-88DF-5684F277943E}">
      <dgm:prSet/>
      <dgm:spPr/>
      <dgm:t>
        <a:bodyPr/>
        <a:lstStyle/>
        <a:p>
          <a:endParaRPr lang="pt-BR"/>
        </a:p>
      </dgm:t>
    </dgm:pt>
    <dgm:pt modelId="{E028A7B8-C429-4C49-A651-5BDAF26F4C8B}">
      <dgm:prSet phldrT="[Texto]" custT="1"/>
      <dgm:spPr>
        <a:ln w="25400">
          <a:solidFill>
            <a:schemeClr val="accent1"/>
          </a:solidFill>
        </a:ln>
      </dgm:spPr>
      <dgm:t>
        <a:bodyPr anchor="ctr"/>
        <a:lstStyle/>
        <a:p>
          <a:r>
            <a:rPr lang="pt-BR" sz="1900" dirty="0">
              <a:solidFill>
                <a:schemeClr val="accent3">
                  <a:lumMod val="50000"/>
                </a:schemeClr>
              </a:solidFill>
            </a:rPr>
            <a:t>Pessoal Ativo</a:t>
          </a:r>
        </a:p>
      </dgm:t>
    </dgm:pt>
    <dgm:pt modelId="{A75DD79F-4060-45D5-8BE3-ACA504002970}" type="parTrans" cxnId="{A4C2E056-1864-415C-9C89-D9343B038D8F}">
      <dgm:prSet/>
      <dgm:spPr/>
      <dgm:t>
        <a:bodyPr/>
        <a:lstStyle/>
        <a:p>
          <a:endParaRPr lang="pt-BR"/>
        </a:p>
      </dgm:t>
    </dgm:pt>
    <dgm:pt modelId="{E7EDD200-3570-40DF-8C4A-99345598B85D}" type="sibTrans" cxnId="{A4C2E056-1864-415C-9C89-D9343B038D8F}">
      <dgm:prSet/>
      <dgm:spPr/>
      <dgm:t>
        <a:bodyPr/>
        <a:lstStyle/>
        <a:p>
          <a:endParaRPr lang="pt-BR"/>
        </a:p>
      </dgm:t>
    </dgm:pt>
    <dgm:pt modelId="{D6FA6546-0590-4B11-B8B3-02B476460323}" type="pres">
      <dgm:prSet presAssocID="{352401A6-2121-4773-A0C1-2FE98D3EB22F}" presName="linear" presStyleCnt="0">
        <dgm:presLayoutVars>
          <dgm:dir/>
          <dgm:animLvl val="lvl"/>
          <dgm:resizeHandles val="exact"/>
        </dgm:presLayoutVars>
      </dgm:prSet>
      <dgm:spPr/>
    </dgm:pt>
    <dgm:pt modelId="{F32B5483-278B-4813-AA64-41810E2E91D0}" type="pres">
      <dgm:prSet presAssocID="{C73D6E1C-62F7-48F1-8639-2BC3C2AEA49B}" presName="parentLin" presStyleCnt="0"/>
      <dgm:spPr/>
    </dgm:pt>
    <dgm:pt modelId="{74B98B9C-B3EA-4D4B-8436-9344335FB75D}" type="pres">
      <dgm:prSet presAssocID="{C73D6E1C-62F7-48F1-8639-2BC3C2AEA49B}" presName="parentLeftMargin" presStyleLbl="node1" presStyleIdx="0" presStyleCnt="1"/>
      <dgm:spPr/>
    </dgm:pt>
    <dgm:pt modelId="{D8FF07F8-AC5B-4A74-9F27-746E4C30BB3F}" type="pres">
      <dgm:prSet presAssocID="{C73D6E1C-62F7-48F1-8639-2BC3C2AEA49B}" presName="parentText" presStyleLbl="node1" presStyleIdx="0" presStyleCnt="1" custScaleX="62204" custScaleY="22130" custLinFactX="17986" custLinFactNeighborX="100000" custLinFactNeighborY="-33547">
        <dgm:presLayoutVars>
          <dgm:chMax val="0"/>
          <dgm:bulletEnabled val="1"/>
        </dgm:presLayoutVars>
      </dgm:prSet>
      <dgm:spPr/>
    </dgm:pt>
    <dgm:pt modelId="{B07819AC-20DE-4662-8274-F6B3571E3A20}" type="pres">
      <dgm:prSet presAssocID="{C73D6E1C-62F7-48F1-8639-2BC3C2AEA49B}" presName="negativeSpace" presStyleCnt="0"/>
      <dgm:spPr/>
    </dgm:pt>
    <dgm:pt modelId="{91D0EC9B-94A0-430A-8E1A-071785E792D0}" type="pres">
      <dgm:prSet presAssocID="{C73D6E1C-62F7-48F1-8639-2BC3C2AEA49B}" presName="childText" presStyleLbl="conFgAcc1" presStyleIdx="0" presStyleCnt="1" custScaleX="66087" custScaleY="41215" custLinFactNeighborX="11510" custLinFactNeighborY="6629">
        <dgm:presLayoutVars>
          <dgm:bulletEnabled val="1"/>
        </dgm:presLayoutVars>
      </dgm:prSet>
      <dgm:spPr/>
    </dgm:pt>
  </dgm:ptLst>
  <dgm:cxnLst>
    <dgm:cxn modelId="{17CD7108-7096-4355-88DF-5684F277943E}" srcId="{352401A6-2121-4773-A0C1-2FE98D3EB22F}" destId="{C73D6E1C-62F7-48F1-8639-2BC3C2AEA49B}" srcOrd="0" destOrd="0" parTransId="{F090A6B6-10E4-487E-9EC4-A7017F379D50}" sibTransId="{F236D3B5-37A2-4B6C-9EE0-88F1149BC104}"/>
    <dgm:cxn modelId="{78B1336E-2C5B-4F5F-A836-D8EA9A9D7B26}" type="presOf" srcId="{E028A7B8-C429-4C49-A651-5BDAF26F4C8B}" destId="{91D0EC9B-94A0-430A-8E1A-071785E792D0}" srcOrd="0" destOrd="0" presId="urn:microsoft.com/office/officeart/2005/8/layout/list1"/>
    <dgm:cxn modelId="{A4C2E056-1864-415C-9C89-D9343B038D8F}" srcId="{C73D6E1C-62F7-48F1-8639-2BC3C2AEA49B}" destId="{E028A7B8-C429-4C49-A651-5BDAF26F4C8B}" srcOrd="0" destOrd="0" parTransId="{A75DD79F-4060-45D5-8BE3-ACA504002970}" sibTransId="{E7EDD200-3570-40DF-8C4A-99345598B85D}"/>
    <dgm:cxn modelId="{DEFA43A8-E19D-47A6-996F-B81CED520877}" type="presOf" srcId="{C73D6E1C-62F7-48F1-8639-2BC3C2AEA49B}" destId="{D8FF07F8-AC5B-4A74-9F27-746E4C30BB3F}" srcOrd="1" destOrd="0" presId="urn:microsoft.com/office/officeart/2005/8/layout/list1"/>
    <dgm:cxn modelId="{03DE48C2-0A32-4469-8E3C-D0BD461E7999}" type="presOf" srcId="{352401A6-2121-4773-A0C1-2FE98D3EB22F}" destId="{D6FA6546-0590-4B11-B8B3-02B476460323}" srcOrd="0" destOrd="0" presId="urn:microsoft.com/office/officeart/2005/8/layout/list1"/>
    <dgm:cxn modelId="{8ADA61DC-7443-445F-B506-2E31FE7C20FB}" type="presOf" srcId="{C73D6E1C-62F7-48F1-8639-2BC3C2AEA49B}" destId="{74B98B9C-B3EA-4D4B-8436-9344335FB75D}" srcOrd="0" destOrd="0" presId="urn:microsoft.com/office/officeart/2005/8/layout/list1"/>
    <dgm:cxn modelId="{347F70EB-AB5C-46D9-8F97-096F113D7943}" type="presParOf" srcId="{D6FA6546-0590-4B11-B8B3-02B476460323}" destId="{F32B5483-278B-4813-AA64-41810E2E91D0}" srcOrd="0" destOrd="0" presId="urn:microsoft.com/office/officeart/2005/8/layout/list1"/>
    <dgm:cxn modelId="{0E738F40-D8CB-4643-863C-1C79775F8297}" type="presParOf" srcId="{F32B5483-278B-4813-AA64-41810E2E91D0}" destId="{74B98B9C-B3EA-4D4B-8436-9344335FB75D}" srcOrd="0" destOrd="0" presId="urn:microsoft.com/office/officeart/2005/8/layout/list1"/>
    <dgm:cxn modelId="{58FCEADF-717C-4EA2-97B7-09747A4083CB}" type="presParOf" srcId="{F32B5483-278B-4813-AA64-41810E2E91D0}" destId="{D8FF07F8-AC5B-4A74-9F27-746E4C30BB3F}" srcOrd="1" destOrd="0" presId="urn:microsoft.com/office/officeart/2005/8/layout/list1"/>
    <dgm:cxn modelId="{2AD7A65B-6344-4D73-BCBC-B1AD1E7C655A}" type="presParOf" srcId="{D6FA6546-0590-4B11-B8B3-02B476460323}" destId="{B07819AC-20DE-4662-8274-F6B3571E3A20}" srcOrd="1" destOrd="0" presId="urn:microsoft.com/office/officeart/2005/8/layout/list1"/>
    <dgm:cxn modelId="{A04C3D10-DC3E-4136-92E6-6E788F5C9F75}" type="presParOf" srcId="{D6FA6546-0590-4B11-B8B3-02B476460323}" destId="{91D0EC9B-94A0-430A-8E1A-071785E792D0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F082FF-96DE-47A2-8DD2-8EA16BCCD9DC}">
      <dsp:nvSpPr>
        <dsp:cNvPr id="0" name=""/>
        <dsp:cNvSpPr/>
      </dsp:nvSpPr>
      <dsp:spPr>
        <a:xfrm>
          <a:off x="7270327" y="2861114"/>
          <a:ext cx="91440" cy="5546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463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387880-AF85-425A-97AB-7BBFBEA50512}">
      <dsp:nvSpPr>
        <dsp:cNvPr id="0" name=""/>
        <dsp:cNvSpPr/>
      </dsp:nvSpPr>
      <dsp:spPr>
        <a:xfrm>
          <a:off x="5429995" y="1095721"/>
          <a:ext cx="1886052" cy="595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4848"/>
              </a:lnTo>
              <a:lnTo>
                <a:pt x="1886052" y="424848"/>
              </a:lnTo>
              <a:lnTo>
                <a:pt x="1886052" y="595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9AAED1-6EB5-46F4-8708-F9A4A92627AB}">
      <dsp:nvSpPr>
        <dsp:cNvPr id="0" name=""/>
        <dsp:cNvSpPr/>
      </dsp:nvSpPr>
      <dsp:spPr>
        <a:xfrm>
          <a:off x="3543767" y="2861114"/>
          <a:ext cx="1295808" cy="5546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966"/>
              </a:lnTo>
              <a:lnTo>
                <a:pt x="1295808" y="383966"/>
              </a:lnTo>
              <a:lnTo>
                <a:pt x="1295808" y="55463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65D079-2831-4C91-BEEA-142AAD2571D9}">
      <dsp:nvSpPr>
        <dsp:cNvPr id="0" name=""/>
        <dsp:cNvSpPr/>
      </dsp:nvSpPr>
      <dsp:spPr>
        <a:xfrm>
          <a:off x="2322067" y="2861114"/>
          <a:ext cx="1221700" cy="554637"/>
        </a:xfrm>
        <a:custGeom>
          <a:avLst/>
          <a:gdLst/>
          <a:ahLst/>
          <a:cxnLst/>
          <a:rect l="0" t="0" r="0" b="0"/>
          <a:pathLst>
            <a:path>
              <a:moveTo>
                <a:pt x="1221700" y="0"/>
              </a:moveTo>
              <a:lnTo>
                <a:pt x="1221700" y="383966"/>
              </a:lnTo>
              <a:lnTo>
                <a:pt x="0" y="383966"/>
              </a:lnTo>
              <a:lnTo>
                <a:pt x="0" y="55463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3656EE-AC29-4724-9434-19B9B9AB66BE}">
      <dsp:nvSpPr>
        <dsp:cNvPr id="0" name=""/>
        <dsp:cNvSpPr/>
      </dsp:nvSpPr>
      <dsp:spPr>
        <a:xfrm>
          <a:off x="3543767" y="1095721"/>
          <a:ext cx="1886227" cy="595518"/>
        </a:xfrm>
        <a:custGeom>
          <a:avLst/>
          <a:gdLst/>
          <a:ahLst/>
          <a:cxnLst/>
          <a:rect l="0" t="0" r="0" b="0"/>
          <a:pathLst>
            <a:path>
              <a:moveTo>
                <a:pt x="1886227" y="0"/>
              </a:moveTo>
              <a:lnTo>
                <a:pt x="1886227" y="424848"/>
              </a:lnTo>
              <a:lnTo>
                <a:pt x="0" y="424848"/>
              </a:lnTo>
              <a:lnTo>
                <a:pt x="0" y="59551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4DA27-9127-40F9-A507-E5AD3ADCAF8F}">
      <dsp:nvSpPr>
        <dsp:cNvPr id="0" name=""/>
        <dsp:cNvSpPr/>
      </dsp:nvSpPr>
      <dsp:spPr>
        <a:xfrm>
          <a:off x="4038369" y="-74152"/>
          <a:ext cx="2783250" cy="1169874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485D5D-B659-43D5-9B91-EF31CEE93077}">
      <dsp:nvSpPr>
        <dsp:cNvPr id="0" name=""/>
        <dsp:cNvSpPr/>
      </dsp:nvSpPr>
      <dsp:spPr>
        <a:xfrm>
          <a:off x="4243072" y="120314"/>
          <a:ext cx="2783250" cy="11698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rgbClr val="002060"/>
              </a:solidFill>
              <a:latin typeface="+mn-lt"/>
            </a:rPr>
            <a:t>Modelo de Custo Primário</a:t>
          </a:r>
        </a:p>
      </dsp:txBody>
      <dsp:txXfrm>
        <a:off x="4277336" y="154578"/>
        <a:ext cx="2714722" cy="1101346"/>
      </dsp:txXfrm>
    </dsp:sp>
    <dsp:sp modelId="{09D4B5D9-A771-4D86-B447-505F2AD990CD}">
      <dsp:nvSpPr>
        <dsp:cNvPr id="0" name=""/>
        <dsp:cNvSpPr/>
      </dsp:nvSpPr>
      <dsp:spPr>
        <a:xfrm>
          <a:off x="2070518" y="1691240"/>
          <a:ext cx="2946499" cy="1169874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581CD9-317C-4605-B581-9570546B6BBE}">
      <dsp:nvSpPr>
        <dsp:cNvPr id="0" name=""/>
        <dsp:cNvSpPr/>
      </dsp:nvSpPr>
      <dsp:spPr>
        <a:xfrm>
          <a:off x="2275220" y="1885707"/>
          <a:ext cx="2946499" cy="11698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>
              <a:solidFill>
                <a:schemeClr val="accent4">
                  <a:lumMod val="50000"/>
                </a:schemeClr>
              </a:solidFill>
              <a:latin typeface="+mn-lt"/>
            </a:rPr>
            <a:t>Modelos de Custo Derivados Vinculados</a:t>
          </a:r>
        </a:p>
      </dsp:txBody>
      <dsp:txXfrm>
        <a:off x="2309484" y="1919971"/>
        <a:ext cx="2877971" cy="1101346"/>
      </dsp:txXfrm>
    </dsp:sp>
    <dsp:sp modelId="{04919DF8-76FE-429B-89F1-20F5E925FABF}">
      <dsp:nvSpPr>
        <dsp:cNvPr id="0" name=""/>
        <dsp:cNvSpPr/>
      </dsp:nvSpPr>
      <dsp:spPr>
        <a:xfrm>
          <a:off x="1230961" y="3415752"/>
          <a:ext cx="2182211" cy="116987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768254-EE5F-4B30-AEB9-618BCACDE132}">
      <dsp:nvSpPr>
        <dsp:cNvPr id="0" name=""/>
        <dsp:cNvSpPr/>
      </dsp:nvSpPr>
      <dsp:spPr>
        <a:xfrm>
          <a:off x="1435663" y="3610219"/>
          <a:ext cx="2182211" cy="1169874"/>
        </a:xfrm>
        <a:prstGeom prst="roundRect">
          <a:avLst>
            <a:gd name="adj" fmla="val 10000"/>
          </a:avLst>
        </a:prstGeom>
        <a:solidFill>
          <a:schemeClr val="accent3">
            <a:lumMod val="75000"/>
            <a:alpha val="90000"/>
          </a:schemeClr>
        </a:solidFill>
        <a:ln w="1905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chemeClr val="bg1"/>
              </a:solidFill>
              <a:latin typeface="+mn-lt"/>
            </a:rPr>
            <a:t>Modelo Padronizado de Custo Institucional</a:t>
          </a:r>
        </a:p>
      </dsp:txBody>
      <dsp:txXfrm>
        <a:off x="1469927" y="3644483"/>
        <a:ext cx="2113683" cy="1101346"/>
      </dsp:txXfrm>
    </dsp:sp>
    <dsp:sp modelId="{E7FFD69F-F2B4-4FA9-B4E4-873DA8C0A278}">
      <dsp:nvSpPr>
        <dsp:cNvPr id="0" name=""/>
        <dsp:cNvSpPr/>
      </dsp:nvSpPr>
      <dsp:spPr>
        <a:xfrm>
          <a:off x="3822577" y="3415752"/>
          <a:ext cx="2033997" cy="116987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B32C8-CE38-4370-94F0-8531CFF36165}">
      <dsp:nvSpPr>
        <dsp:cNvPr id="0" name=""/>
        <dsp:cNvSpPr/>
      </dsp:nvSpPr>
      <dsp:spPr>
        <a:xfrm>
          <a:off x="4027280" y="3610219"/>
          <a:ext cx="2033997" cy="11698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chemeClr val="accent1">
                  <a:lumMod val="75000"/>
                </a:schemeClr>
              </a:solidFill>
              <a:latin typeface="+mn-lt"/>
            </a:rPr>
            <a:t>Modelo de Custo PCPR</a:t>
          </a:r>
        </a:p>
      </dsp:txBody>
      <dsp:txXfrm>
        <a:off x="4061544" y="3644483"/>
        <a:ext cx="1965469" cy="1101346"/>
      </dsp:txXfrm>
    </dsp:sp>
    <dsp:sp modelId="{54EE481B-9072-49C8-B58E-5AF558A46DB8}">
      <dsp:nvSpPr>
        <dsp:cNvPr id="0" name=""/>
        <dsp:cNvSpPr/>
      </dsp:nvSpPr>
      <dsp:spPr>
        <a:xfrm>
          <a:off x="5842623" y="1691240"/>
          <a:ext cx="2946849" cy="1169874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F5144E-3A89-465E-88A4-795A5336CA89}">
      <dsp:nvSpPr>
        <dsp:cNvPr id="0" name=""/>
        <dsp:cNvSpPr/>
      </dsp:nvSpPr>
      <dsp:spPr>
        <a:xfrm>
          <a:off x="6047325" y="1885707"/>
          <a:ext cx="2946849" cy="11698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>
              <a:solidFill>
                <a:schemeClr val="accent4">
                  <a:lumMod val="50000"/>
                </a:schemeClr>
              </a:solidFill>
              <a:latin typeface="+mn-lt"/>
            </a:rPr>
            <a:t>Modelos de Custo Derivados Desvinculados</a:t>
          </a:r>
        </a:p>
      </dsp:txBody>
      <dsp:txXfrm>
        <a:off x="6081589" y="1919971"/>
        <a:ext cx="2878321" cy="1101346"/>
      </dsp:txXfrm>
    </dsp:sp>
    <dsp:sp modelId="{5B1608BD-9B2C-417B-B147-656A3BE2BFC4}">
      <dsp:nvSpPr>
        <dsp:cNvPr id="0" name=""/>
        <dsp:cNvSpPr/>
      </dsp:nvSpPr>
      <dsp:spPr>
        <a:xfrm>
          <a:off x="6265979" y="3415752"/>
          <a:ext cx="2100136" cy="116987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740B35-D4CA-4453-9706-419BF6AB98E5}">
      <dsp:nvSpPr>
        <dsp:cNvPr id="0" name=""/>
        <dsp:cNvSpPr/>
      </dsp:nvSpPr>
      <dsp:spPr>
        <a:xfrm>
          <a:off x="6470682" y="3610219"/>
          <a:ext cx="2100136" cy="11698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chemeClr val="accent1">
                  <a:lumMod val="75000"/>
                </a:schemeClr>
              </a:solidFill>
              <a:latin typeface="+mn-lt"/>
            </a:rPr>
            <a:t>Modelo de Custo Personalizado pelo Órgão</a:t>
          </a:r>
        </a:p>
      </dsp:txBody>
      <dsp:txXfrm>
        <a:off x="6504946" y="3644483"/>
        <a:ext cx="2031608" cy="11013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D0EC9B-94A0-430A-8E1A-071785E792D0}">
      <dsp:nvSpPr>
        <dsp:cNvPr id="0" name=""/>
        <dsp:cNvSpPr/>
      </dsp:nvSpPr>
      <dsp:spPr>
        <a:xfrm>
          <a:off x="0" y="371185"/>
          <a:ext cx="3549059" cy="45809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446" tIns="507105" rIns="275446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Tecnologia da Informação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Água e Esgoto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Energia Elétrica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Telefonia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Copa e Cozinha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rPr>
            <a:t>Limpeza</a:t>
          </a:r>
          <a:endParaRPr lang="pt-BR" sz="1900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Vigilância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Diárias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Passagens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Material de Consumo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Depreciação/Amortização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Demais Custos</a:t>
          </a:r>
        </a:p>
      </dsp:txBody>
      <dsp:txXfrm>
        <a:off x="0" y="371185"/>
        <a:ext cx="3549059" cy="4580993"/>
      </dsp:txXfrm>
    </dsp:sp>
    <dsp:sp modelId="{D8FF07F8-AC5B-4A74-9F27-746E4C30BB3F}">
      <dsp:nvSpPr>
        <dsp:cNvPr id="0" name=""/>
        <dsp:cNvSpPr/>
      </dsp:nvSpPr>
      <dsp:spPr>
        <a:xfrm>
          <a:off x="1042769" y="105656"/>
          <a:ext cx="1555093" cy="438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02" tIns="0" rIns="93902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/>
            <a:t>SIAFI</a:t>
          </a:r>
        </a:p>
      </dsp:txBody>
      <dsp:txXfrm>
        <a:off x="1064163" y="127050"/>
        <a:ext cx="1512305" cy="3954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D0EC9B-94A0-430A-8E1A-071785E792D0}">
      <dsp:nvSpPr>
        <dsp:cNvPr id="0" name=""/>
        <dsp:cNvSpPr/>
      </dsp:nvSpPr>
      <dsp:spPr>
        <a:xfrm>
          <a:off x="520291" y="389572"/>
          <a:ext cx="2736209" cy="13570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2741" tIns="499872" rIns="252741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600" kern="1200" dirty="0">
              <a:solidFill>
                <a:schemeClr val="accent3">
                  <a:lumMod val="50000"/>
                </a:schemeClr>
              </a:solidFill>
            </a:rPr>
            <a:t>Unidade Organizacional</a:t>
          </a:r>
        </a:p>
      </dsp:txBody>
      <dsp:txXfrm>
        <a:off x="520291" y="389572"/>
        <a:ext cx="2736209" cy="1357080"/>
      </dsp:txXfrm>
    </dsp:sp>
    <dsp:sp modelId="{D8FF07F8-AC5B-4A74-9F27-746E4C30BB3F}">
      <dsp:nvSpPr>
        <dsp:cNvPr id="0" name=""/>
        <dsp:cNvSpPr/>
      </dsp:nvSpPr>
      <dsp:spPr>
        <a:xfrm>
          <a:off x="1103911" y="115475"/>
          <a:ext cx="1629536" cy="589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162" tIns="0" rIns="86162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b="1" kern="1200" dirty="0"/>
            <a:t>SIORG</a:t>
          </a:r>
        </a:p>
      </dsp:txBody>
      <dsp:txXfrm>
        <a:off x="1132689" y="144253"/>
        <a:ext cx="1571980" cy="5319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D0EC9B-94A0-430A-8E1A-071785E792D0}">
      <dsp:nvSpPr>
        <dsp:cNvPr id="0" name=""/>
        <dsp:cNvSpPr/>
      </dsp:nvSpPr>
      <dsp:spPr>
        <a:xfrm>
          <a:off x="342617" y="778432"/>
          <a:ext cx="1967205" cy="7270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024" tIns="354076" rIns="231024" bIns="135128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 dirty="0">
              <a:solidFill>
                <a:schemeClr val="accent3">
                  <a:lumMod val="50000"/>
                </a:schemeClr>
              </a:solidFill>
            </a:rPr>
            <a:t>Pessoal Ativo</a:t>
          </a:r>
        </a:p>
      </dsp:txBody>
      <dsp:txXfrm>
        <a:off x="342617" y="778432"/>
        <a:ext cx="1967205" cy="727032"/>
      </dsp:txXfrm>
    </dsp:sp>
    <dsp:sp modelId="{D8FF07F8-AC5B-4A74-9F27-746E4C30BB3F}">
      <dsp:nvSpPr>
        <dsp:cNvPr id="0" name=""/>
        <dsp:cNvSpPr/>
      </dsp:nvSpPr>
      <dsp:spPr>
        <a:xfrm>
          <a:off x="672440" y="608557"/>
          <a:ext cx="1296134" cy="4180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58" tIns="0" rIns="78758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/>
            <a:t>SIAPE</a:t>
          </a:r>
        </a:p>
      </dsp:txBody>
      <dsp:txXfrm>
        <a:off x="692850" y="628967"/>
        <a:ext cx="1255314" cy="377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DE1085E-D8B3-434B-9F25-DE917C2956E6}" type="datetimeFigureOut">
              <a:rPr lang="pt-BR"/>
              <a:pPr>
                <a:defRPr/>
              </a:pPr>
              <a:t>15/06/2018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96D4A66-F87B-427F-B2E7-21BCF38CF60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31806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6016F97-CE40-44EC-9D97-53E309C537D4}" type="datetimeFigureOut">
              <a:rPr lang="pt-BR"/>
              <a:pPr>
                <a:defRPr/>
              </a:pPr>
              <a:t>15/06/2018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A3976E-3615-49A1-B178-9E4D9482EC6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18326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90800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71987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435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1126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1536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0CEAD94-D77C-46C0-8D03-DD6922FE57BB}" type="slidenum">
              <a:rPr lang="pt-BR" altLang="pt-BR" smtClean="0"/>
              <a:pPr/>
              <a:t>24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83407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5788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445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0431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0908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Legal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45775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958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Legal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2683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3976E-3615-49A1-B178-9E4D9482EC66}" type="slidenum">
              <a:rPr lang="pt-BR" smtClean="0"/>
              <a:pPr>
                <a:defRPr/>
              </a:pPr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7830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582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0920" y="-287868"/>
            <a:ext cx="10515600" cy="1325563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3393" y="1010990"/>
            <a:ext cx="10945216" cy="4351338"/>
          </a:xfrm>
        </p:spPr>
        <p:txBody>
          <a:bodyPr>
            <a:normAutofit/>
          </a:bodyPr>
          <a:lstStyle>
            <a:lvl1pPr marL="0" indent="0">
              <a:buClr>
                <a:schemeClr val="accent1"/>
              </a:buClr>
              <a:buFont typeface="Wingdings" panose="05000000000000000000" pitchFamily="2" charset="2"/>
              <a:buNone/>
              <a:defRPr sz="1800"/>
            </a:lvl1pPr>
          </a:lstStyle>
          <a:p>
            <a:pPr lvl="0"/>
            <a:r>
              <a:rPr lang="pt-BR" dirty="0"/>
              <a:t>Clique para editar 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5944201"/>
            <a:ext cx="4114800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9329464" y="6448257"/>
            <a:ext cx="2743200" cy="365125"/>
          </a:xfrm>
        </p:spPr>
        <p:txBody>
          <a:bodyPr/>
          <a:lstStyle>
            <a:lvl1pPr>
              <a:defRPr sz="1600" b="1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fld id="{6C24D49B-0E82-46B4-BC54-FF357924A8B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0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de Tópic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872" y="-234948"/>
            <a:ext cx="10515600" cy="1325563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95400" y="965647"/>
            <a:ext cx="10011072" cy="4351338"/>
          </a:xfrm>
        </p:spPr>
        <p:txBody>
          <a:bodyPr>
            <a:normAutofit/>
          </a:bodyPr>
          <a:lstStyle>
            <a:lvl1pPr marL="228589" indent="-228589">
              <a:buClr>
                <a:schemeClr val="accent1"/>
              </a:buClr>
              <a:buFont typeface="Wingdings" panose="05000000000000000000" pitchFamily="2" charset="2"/>
              <a:buChar char="§"/>
              <a:defRPr sz="1800"/>
            </a:lvl1pPr>
          </a:lstStyle>
          <a:p>
            <a:pPr lvl="0"/>
            <a:r>
              <a:rPr lang="pt-BR" dirty="0"/>
              <a:t>Clique para editar o texto mestre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5944201"/>
            <a:ext cx="4114800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9329464" y="6448257"/>
            <a:ext cx="2743200" cy="365125"/>
          </a:xfrm>
        </p:spPr>
        <p:txBody>
          <a:bodyPr/>
          <a:lstStyle>
            <a:lvl1pPr>
              <a:defRPr sz="1600" b="1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fld id="{6C24D49B-0E82-46B4-BC54-FF357924A8B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3387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Menor ou Sumári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baseline="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Clique Para Adicionar Título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861864" y="1847850"/>
            <a:ext cx="10515600" cy="4351338"/>
          </a:xfrm>
        </p:spPr>
        <p:txBody>
          <a:bodyPr/>
          <a:lstStyle>
            <a:lvl1pPr marL="228589" indent="-228589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pt-BR" dirty="0"/>
              <a:t>Clique para editar o texto mestre</a:t>
            </a:r>
          </a:p>
        </p:txBody>
      </p:sp>
      <p:sp>
        <p:nvSpPr>
          <p:cNvPr id="10" name="Espaço Reservado para Número de Slide 5"/>
          <p:cNvSpPr txBox="1">
            <a:spLocks/>
          </p:cNvSpPr>
          <p:nvPr userDrawn="1"/>
        </p:nvSpPr>
        <p:spPr>
          <a:xfrm>
            <a:off x="9329464" y="64482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B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fld id="{6C24D49B-0E82-46B4-BC54-FF357924A8BC}" type="slidenum">
              <a:rPr lang="pt-BR" sz="1600" smtClean="0"/>
              <a:pPr/>
              <a:t>‹nº›</a:t>
            </a:fld>
            <a:endParaRPr lang="pt-BR" sz="1600"/>
          </a:p>
        </p:txBody>
      </p:sp>
    </p:spTree>
    <p:extLst>
      <p:ext uri="{BB962C8B-B14F-4D97-AF65-F5344CB8AC3E}">
        <p14:creationId xmlns:p14="http://schemas.microsoft.com/office/powerpoint/2010/main" val="123014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5"/>
          <p:cNvSpPr txBox="1">
            <a:spLocks/>
          </p:cNvSpPr>
          <p:nvPr userDrawn="1"/>
        </p:nvSpPr>
        <p:spPr>
          <a:xfrm>
            <a:off x="9329464" y="64482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B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fld id="{6C24D49B-0E82-46B4-BC54-FF357924A8BC}" type="slidenum">
              <a:rPr lang="pt-BR" sz="1600" smtClean="0"/>
              <a:pPr/>
              <a:t>‹nº›</a:t>
            </a:fld>
            <a:endParaRPr lang="pt-BR" sz="1600"/>
          </a:p>
        </p:txBody>
      </p:sp>
    </p:spTree>
    <p:extLst>
      <p:ext uri="{BB962C8B-B14F-4D97-AF65-F5344CB8AC3E}">
        <p14:creationId xmlns:p14="http://schemas.microsoft.com/office/powerpoint/2010/main" val="37027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réditos Finai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0" y="1844824"/>
            <a:ext cx="5472608" cy="562074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000" b="1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0" y="2708926"/>
            <a:ext cx="5486400" cy="1368151"/>
          </a:xfrm>
          <a:prstGeom prst="rect">
            <a:avLst/>
          </a:prstGeom>
        </p:spPr>
        <p:txBody>
          <a:bodyPr/>
          <a:lstStyle>
            <a:lvl1pPr algn="r">
              <a:buFont typeface="Arial" pitchFamily="34" charset="0"/>
              <a:buNone/>
              <a:defRPr sz="16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algn="l">
              <a:buFont typeface="Arial" pitchFamily="34" charset="0"/>
              <a:buNone/>
              <a:defRPr sz="2400"/>
            </a:lvl2pPr>
            <a:lvl3pPr algn="l">
              <a:buFont typeface="Arial" pitchFamily="34" charset="0"/>
              <a:buNone/>
              <a:defRPr sz="2000"/>
            </a:lvl3pPr>
            <a:lvl4pPr algn="l">
              <a:buNone/>
              <a:defRPr sz="1800"/>
            </a:lvl4pPr>
            <a:lvl5pPr algn="l">
              <a:buNone/>
              <a:defRPr sz="1600" baseline="0"/>
            </a:lvl5pPr>
          </a:lstStyle>
          <a:p>
            <a:pPr lvl="0"/>
            <a:r>
              <a:rPr lang="pt-BR" dirty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140442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89D322-DC06-4915-B0A6-C75E5F958D70}" type="datetimeFigureOut">
              <a:rPr lang="pt-BR" smtClean="0"/>
              <a:t>15/06/2018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AFF-0046-4297-90A8-12785961766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954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4D49B-0E82-46B4-BC54-FF357924A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7600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6" r:id="rId2"/>
    <p:sldLayoutId id="2147483945" r:id="rId3"/>
    <p:sldLayoutId id="2147483938" r:id="rId4"/>
    <p:sldLayoutId id="2147483941" r:id="rId5"/>
    <p:sldLayoutId id="2147483933" r:id="rId6"/>
    <p:sldLayoutId id="2147483946" r:id="rId7"/>
  </p:sldLayoutIdLst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18" Type="http://schemas.openxmlformats.org/officeDocument/2006/relationships/image" Target="../media/image1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>
          <a:xfrm>
            <a:off x="8400256" y="5229200"/>
            <a:ext cx="3384376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None/>
              <a:defRPr/>
            </a:pPr>
            <a:r>
              <a:rPr lang="pt-BR" sz="2000" b="1" dirty="0">
                <a:solidFill>
                  <a:schemeClr val="accent3">
                    <a:lumMod val="50000"/>
                  </a:schemeClr>
                </a:solidFill>
              </a:rPr>
              <a:t>FUNDAÇÃO OSWALDO CRUZ</a:t>
            </a:r>
          </a:p>
          <a:p>
            <a:pPr marL="0" indent="0" algn="r"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None/>
              <a:defRPr/>
            </a:pPr>
            <a:r>
              <a:rPr lang="pt-BR" sz="2000" dirty="0">
                <a:solidFill>
                  <a:schemeClr val="accent3">
                    <a:lumMod val="50000"/>
                  </a:schemeClr>
                </a:solidFill>
              </a:rPr>
              <a:t>19/06/2018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 bwMode="auto">
          <a:xfrm>
            <a:off x="6528048" y="4365104"/>
            <a:ext cx="633670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pt-BR" altLang="pt-BR" sz="24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PORTAL DE CUSTOS DO GOVERNO FEDERAL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/>
          <p:cNvSpPr/>
          <p:nvPr/>
        </p:nvSpPr>
        <p:spPr>
          <a:xfrm>
            <a:off x="0" y="3140968"/>
            <a:ext cx="12192000" cy="108012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CUSTOS ORÇAMENTÁRIOS DISCRICIONÁRIOS ( COD ) – Itens de custo derivados do Orçamento Público que </a:t>
            </a:r>
          </a:p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possuem flexibilidade quanto à realização.</a:t>
            </a:r>
          </a:p>
          <a:p>
            <a:endParaRPr lang="pt-BR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820780"/>
            <a:ext cx="12192000" cy="108012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CUSTOS ORÇAMENTÁRIOS OBRIGATÓRIOS ( COO ) – Itens de custo derivados do Orçamento Público que,</a:t>
            </a:r>
          </a:p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apesar de possuírem realização obrigatória, podem ser objeto de ganho qualitativo por meio de sua gestão.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9264352" y="6433170"/>
            <a:ext cx="2743200" cy="365125"/>
          </a:xfrm>
        </p:spPr>
        <p:txBody>
          <a:bodyPr/>
          <a:lstStyle/>
          <a:p>
            <a:fld id="{6C24D49B-0E82-46B4-BC54-FF357924A8BC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3467708" y="951111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GRUPOS DE CUSTOS ORÇAMENTÁRIOS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88" t="-4261" r="-3988" b="-4261"/>
          <a:stretch/>
        </p:blipFill>
        <p:spPr>
          <a:xfrm>
            <a:off x="711341" y="1931577"/>
            <a:ext cx="777419" cy="742281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937" t="-25315" r="-24937" b="-25315"/>
          <a:stretch/>
        </p:blipFill>
        <p:spPr>
          <a:xfrm>
            <a:off x="560507" y="3092880"/>
            <a:ext cx="1079086" cy="1030313"/>
          </a:xfrm>
          <a:prstGeom prst="rect">
            <a:avLst/>
          </a:prstGeom>
        </p:spPr>
      </p:pic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7328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393919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ta para a direita 5"/>
          <p:cNvSpPr/>
          <p:nvPr/>
        </p:nvSpPr>
        <p:spPr>
          <a:xfrm>
            <a:off x="8014031" y="3212976"/>
            <a:ext cx="1008112" cy="648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Seta para a direita 21"/>
          <p:cNvSpPr/>
          <p:nvPr/>
        </p:nvSpPr>
        <p:spPr>
          <a:xfrm rot="10800000">
            <a:off x="4295800" y="3212976"/>
            <a:ext cx="100811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9264352" y="6433170"/>
            <a:ext cx="2743200" cy="365125"/>
          </a:xfrm>
        </p:spPr>
        <p:txBody>
          <a:bodyPr/>
          <a:lstStyle/>
          <a:p>
            <a:fld id="{6C24D49B-0E82-46B4-BC54-FF357924A8BC}" type="slidenum">
              <a:rPr lang="pt-BR" smtClean="0"/>
              <a:pPr/>
              <a:t>11</a:t>
            </a:fld>
            <a:endParaRPr lang="pt-BR" dirty="0"/>
          </a:p>
        </p:txBody>
      </p:sp>
      <p:graphicFrame>
        <p:nvGraphicFramePr>
          <p:cNvPr id="9" name="Diagrama 8"/>
          <p:cNvGraphicFramePr/>
          <p:nvPr>
            <p:extLst/>
          </p:nvPr>
        </p:nvGraphicFramePr>
        <p:xfrm>
          <a:off x="623392" y="1312305"/>
          <a:ext cx="3549059" cy="4953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CaixaDeTexto 12"/>
          <p:cNvSpPr txBox="1"/>
          <p:nvPr/>
        </p:nvSpPr>
        <p:spPr>
          <a:xfrm>
            <a:off x="5127299" y="605879"/>
            <a:ext cx="2840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FONTES DE DADOS</a:t>
            </a:r>
          </a:p>
        </p:txBody>
      </p:sp>
      <p:graphicFrame>
        <p:nvGraphicFramePr>
          <p:cNvPr id="20" name="Diagrama 19"/>
          <p:cNvGraphicFramePr/>
          <p:nvPr>
            <p:extLst/>
          </p:nvPr>
        </p:nvGraphicFramePr>
        <p:xfrm>
          <a:off x="4776992" y="2492896"/>
          <a:ext cx="3256501" cy="1824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1" name="Diagrama 20"/>
          <p:cNvGraphicFramePr/>
          <p:nvPr>
            <p:extLst/>
          </p:nvPr>
        </p:nvGraphicFramePr>
        <p:xfrm>
          <a:off x="8832304" y="2312876"/>
          <a:ext cx="2976690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6" r="46919" b="7556"/>
          <a:stretch/>
        </p:blipFill>
        <p:spPr>
          <a:xfrm rot="16200000">
            <a:off x="4430470" y="395316"/>
            <a:ext cx="6840759" cy="7723553"/>
          </a:xfrm>
          <a:prstGeom prst="rect">
            <a:avLst/>
          </a:prstGeom>
        </p:spPr>
      </p:pic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47328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295055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/>
          <p:cNvSpPr txBox="1">
            <a:spLocks/>
          </p:cNvSpPr>
          <p:nvPr/>
        </p:nvSpPr>
        <p:spPr>
          <a:xfrm>
            <a:off x="874204" y="2594706"/>
            <a:ext cx="973325" cy="474254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defTabSz="914354" eaLnBrk="1" latinLnBrk="0" hangingPunct="1">
              <a:lnSpc>
                <a:spcPct val="90000"/>
              </a:lnSpc>
              <a:buNone/>
              <a:defRPr sz="2000" b="1">
                <a:solidFill>
                  <a:srgbClr val="C00000"/>
                </a:solidFill>
                <a:latin typeface="Eras Demi ITC" panose="020B0805030504020804" pitchFamily="34" charset="0"/>
                <a:ea typeface="+mj-ea"/>
                <a:cs typeface="+mj-cs"/>
              </a:defRPr>
            </a:lvl1pPr>
          </a:lstStyle>
          <a:p>
            <a:r>
              <a:rPr lang="pt-BR" sz="1600" dirty="0"/>
              <a:t>DADOS</a:t>
            </a:r>
          </a:p>
        </p:txBody>
      </p:sp>
      <p:sp>
        <p:nvSpPr>
          <p:cNvPr id="13" name="Seta para cima e para baixo 12"/>
          <p:cNvSpPr/>
          <p:nvPr/>
        </p:nvSpPr>
        <p:spPr>
          <a:xfrm rot="5400000">
            <a:off x="5822265" y="-770691"/>
            <a:ext cx="169136" cy="3258650"/>
          </a:xfrm>
          <a:prstGeom prst="up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417" y="651356"/>
            <a:ext cx="1008112" cy="474254"/>
          </a:xfrm>
          <a:ln w="1905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pt-BR" sz="1600" dirty="0">
                <a:solidFill>
                  <a:srgbClr val="C00000"/>
                </a:solidFill>
                <a:latin typeface="Eras Demi ITC" panose="020B0805030504020804" pitchFamily="34" charset="0"/>
              </a:rPr>
              <a:t>DADOS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11496600" y="6448257"/>
            <a:ext cx="576064" cy="365125"/>
          </a:xfrm>
        </p:spPr>
        <p:txBody>
          <a:bodyPr/>
          <a:lstStyle/>
          <a:p>
            <a:fld id="{6C24D49B-0E82-46B4-BC54-FF357924A8BC}" type="slidenum">
              <a:rPr lang="pt-BR" smtClean="0"/>
              <a:pPr/>
              <a:t>12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752" y="548680"/>
            <a:ext cx="1440160" cy="61990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59" y="594995"/>
            <a:ext cx="1369303" cy="619909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1624" y="575337"/>
            <a:ext cx="1512167" cy="593251"/>
          </a:xfrm>
          <a:prstGeom prst="rect">
            <a:avLst/>
          </a:prstGeom>
        </p:spPr>
      </p:pic>
      <p:sp>
        <p:nvSpPr>
          <p:cNvPr id="18" name="Retângulo de cantos arredondados 17"/>
          <p:cNvSpPr/>
          <p:nvPr/>
        </p:nvSpPr>
        <p:spPr>
          <a:xfrm>
            <a:off x="2712774" y="2132856"/>
            <a:ext cx="6242143" cy="86409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PORTAL DE CUSTOS DO GOVERNO FEDERAL</a:t>
            </a:r>
          </a:p>
        </p:txBody>
      </p:sp>
      <p:cxnSp>
        <p:nvCxnSpPr>
          <p:cNvPr id="7" name="Conector reto 6"/>
          <p:cNvCxnSpPr/>
          <p:nvPr/>
        </p:nvCxnSpPr>
        <p:spPr>
          <a:xfrm>
            <a:off x="-478330" y="1700808"/>
            <a:ext cx="13148661" cy="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/>
          <p:nvPr/>
        </p:nvCxnSpPr>
        <p:spPr>
          <a:xfrm>
            <a:off x="4655840" y="1124744"/>
            <a:ext cx="0" cy="95842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/>
          <p:cNvCxnSpPr/>
          <p:nvPr/>
        </p:nvCxnSpPr>
        <p:spPr>
          <a:xfrm>
            <a:off x="-478330" y="4005064"/>
            <a:ext cx="13148661" cy="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ângulo de cantos arredondados 13"/>
          <p:cNvSpPr/>
          <p:nvPr/>
        </p:nvSpPr>
        <p:spPr>
          <a:xfrm>
            <a:off x="2712774" y="4903364"/>
            <a:ext cx="6242143" cy="781737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Modelo de Custos Personalizado</a:t>
            </a:r>
          </a:p>
        </p:txBody>
      </p:sp>
      <p:cxnSp>
        <p:nvCxnSpPr>
          <p:cNvPr id="15" name="Conector de seta reta 14"/>
          <p:cNvCxnSpPr/>
          <p:nvPr/>
        </p:nvCxnSpPr>
        <p:spPr>
          <a:xfrm>
            <a:off x="5879976" y="1124744"/>
            <a:ext cx="0" cy="95842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>
            <a:off x="7176120" y="1124744"/>
            <a:ext cx="0" cy="95842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/>
          <p:nvPr/>
        </p:nvCxnSpPr>
        <p:spPr>
          <a:xfrm>
            <a:off x="4655840" y="2996952"/>
            <a:ext cx="0" cy="1867704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/>
          <p:nvPr/>
        </p:nvCxnSpPr>
        <p:spPr>
          <a:xfrm>
            <a:off x="5879976" y="2996952"/>
            <a:ext cx="0" cy="1867704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/>
          <p:nvPr/>
        </p:nvCxnSpPr>
        <p:spPr>
          <a:xfrm>
            <a:off x="7176120" y="2996952"/>
            <a:ext cx="0" cy="1867704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ítulo 1"/>
          <p:cNvSpPr txBox="1">
            <a:spLocks/>
          </p:cNvSpPr>
          <p:nvPr/>
        </p:nvSpPr>
        <p:spPr>
          <a:xfrm>
            <a:off x="551384" y="2112050"/>
            <a:ext cx="1606730" cy="474254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defPPr>
              <a:defRPr lang="pt-BR"/>
            </a:defPPr>
            <a:lvl1pPr defTabSz="914354" eaLnBrk="1" latinLnBrk="0" hangingPunct="1">
              <a:lnSpc>
                <a:spcPct val="90000"/>
              </a:lnSpc>
              <a:buNone/>
              <a:defRPr sz="2000" b="1">
                <a:solidFill>
                  <a:srgbClr val="C00000"/>
                </a:solidFill>
                <a:latin typeface="Eras Demi ITC" panose="020B0805030504020804" pitchFamily="34" charset="0"/>
                <a:ea typeface="+mj-ea"/>
                <a:cs typeface="+mj-cs"/>
              </a:defRPr>
            </a:lvl1pPr>
          </a:lstStyle>
          <a:p>
            <a:r>
              <a:rPr lang="pt-BR" sz="1600" dirty="0">
                <a:solidFill>
                  <a:srgbClr val="0070C0"/>
                </a:solidFill>
              </a:rPr>
              <a:t>INFORMAÇÃO</a:t>
            </a:r>
          </a:p>
        </p:txBody>
      </p:sp>
      <p:sp>
        <p:nvSpPr>
          <p:cNvPr id="26" name="Título 1"/>
          <p:cNvSpPr txBox="1">
            <a:spLocks/>
          </p:cNvSpPr>
          <p:nvPr/>
        </p:nvSpPr>
        <p:spPr>
          <a:xfrm>
            <a:off x="590182" y="5094398"/>
            <a:ext cx="1617386" cy="474254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defPPr>
              <a:defRPr lang="pt-BR"/>
            </a:defPPr>
            <a:lvl1pPr defTabSz="914354" eaLnBrk="1" latinLnBrk="0" hangingPunct="1">
              <a:lnSpc>
                <a:spcPct val="90000"/>
              </a:lnSpc>
              <a:buNone/>
              <a:defRPr sz="2000" b="1">
                <a:solidFill>
                  <a:srgbClr val="0070C0"/>
                </a:solidFill>
                <a:latin typeface="Eras Demi ITC" panose="020B0805030504020804" pitchFamily="34" charset="0"/>
                <a:ea typeface="+mj-ea"/>
                <a:cs typeface="+mj-cs"/>
              </a:defRPr>
            </a:lvl1pPr>
          </a:lstStyle>
          <a:p>
            <a:r>
              <a:rPr lang="pt-BR" sz="1600" dirty="0"/>
              <a:t>INFORMAÇÃO</a:t>
            </a: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3312515" y="3714319"/>
            <a:ext cx="5159749" cy="530901"/>
          </a:xfrm>
          <a:prstGeom prst="round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Unidade Organizacional</a:t>
            </a:r>
            <a:endParaRPr lang="pt-BR" sz="1200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Demi ITC" panose="020B0805030504020804" pitchFamily="34" charset="0"/>
            </a:endParaRPr>
          </a:p>
        </p:txBody>
      </p:sp>
      <p:sp>
        <p:nvSpPr>
          <p:cNvPr id="27" name="Retângulo de cantos arredondados 26"/>
          <p:cNvSpPr/>
          <p:nvPr/>
        </p:nvSpPr>
        <p:spPr>
          <a:xfrm>
            <a:off x="4159954" y="3493343"/>
            <a:ext cx="3524180" cy="272436"/>
          </a:xfrm>
          <a:prstGeom prst="roundRect">
            <a:avLst/>
          </a:prstGeo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43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OBJETO DE CUSTO</a:t>
            </a: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4159954" y="4184632"/>
            <a:ext cx="3524180" cy="272436"/>
          </a:xfrm>
          <a:prstGeom prst="roundRect">
            <a:avLst/>
          </a:prstGeo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43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CENTRO DE CUSTO</a:t>
            </a:r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287688" y="6163865"/>
            <a:ext cx="1512168" cy="530901"/>
          </a:xfrm>
          <a:prstGeom prst="round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PROJETO</a:t>
            </a: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4871864" y="6175984"/>
            <a:ext cx="1872208" cy="530901"/>
          </a:xfrm>
          <a:prstGeom prst="round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ATIVIDADE</a:t>
            </a:r>
          </a:p>
        </p:txBody>
      </p:sp>
      <p:sp>
        <p:nvSpPr>
          <p:cNvPr id="31" name="Retângulo de cantos arredondados 30"/>
          <p:cNvSpPr/>
          <p:nvPr/>
        </p:nvSpPr>
        <p:spPr>
          <a:xfrm>
            <a:off x="6816080" y="6175984"/>
            <a:ext cx="1584175" cy="530901"/>
          </a:xfrm>
          <a:prstGeom prst="round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PRODUTO</a:t>
            </a:r>
          </a:p>
        </p:txBody>
      </p:sp>
      <p:cxnSp>
        <p:nvCxnSpPr>
          <p:cNvPr id="32" name="Conector de seta reta 31"/>
          <p:cNvCxnSpPr/>
          <p:nvPr/>
        </p:nvCxnSpPr>
        <p:spPr>
          <a:xfrm>
            <a:off x="4655840" y="5661248"/>
            <a:ext cx="0" cy="447113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e seta reta 32"/>
          <p:cNvCxnSpPr/>
          <p:nvPr/>
        </p:nvCxnSpPr>
        <p:spPr>
          <a:xfrm>
            <a:off x="5879976" y="5661248"/>
            <a:ext cx="0" cy="447113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>
            <a:off x="7176120" y="5661248"/>
            <a:ext cx="0" cy="447113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49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3" grpId="0" animBg="1"/>
      <p:bldP spid="2" grpId="0" animBg="1"/>
      <p:bldP spid="18" grpId="0" animBg="1"/>
      <p:bldP spid="14" grpId="0" animBg="1"/>
      <p:bldP spid="24" grpId="0" animBg="1"/>
      <p:bldP spid="26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79376" y="1711446"/>
            <a:ext cx="115932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O Portal é um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sinalizador 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para controle e decisão sobre custos, </a:t>
            </a:r>
            <a:r>
              <a:rPr lang="pt-BR" sz="2300" b="1" u="sng" dirty="0">
                <a:solidFill>
                  <a:srgbClr val="C00000"/>
                </a:solidFill>
                <a:latin typeface="+mn-lt"/>
              </a:rPr>
              <a:t>não contempla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, necessariamente, as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especificidades de cada órgão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20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20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O Portal </a:t>
            </a:r>
            <a:r>
              <a:rPr lang="pt-BR" sz="2300" b="1" u="sng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não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avalia o desempenho, visto que não mensura o volume de entrega de bens/serviços;</a:t>
            </a:r>
          </a:p>
        </p:txBody>
      </p:sp>
      <p:sp>
        <p:nvSpPr>
          <p:cNvPr id="5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9329464" y="6448251"/>
            <a:ext cx="2743200" cy="365125"/>
          </a:xfrm>
        </p:spPr>
        <p:txBody>
          <a:bodyPr/>
          <a:lstStyle/>
          <a:p>
            <a:r>
              <a:rPr lang="pt-BR" dirty="0"/>
              <a:t>13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67408" y="84782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PONDERAÇÕES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41" y="3661179"/>
            <a:ext cx="2132444" cy="2864165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548953" y="4356973"/>
            <a:ext cx="950748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Órgãos e entidades não integrantes do SIAPE, dependem de integração de base de dados referente aos custos de pessoal;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119336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36707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41" y="3661179"/>
            <a:ext cx="2132444" cy="2864165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479376" y="1650280"/>
            <a:ext cx="98650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O Critério de rateio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(</a:t>
            </a:r>
            <a:r>
              <a:rPr lang="pt-BR" sz="2300" b="1" dirty="0" err="1">
                <a:solidFill>
                  <a:srgbClr val="C00000"/>
                </a:solidFill>
                <a:latin typeface="+mn-lt"/>
              </a:rPr>
              <a:t>qtde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 servidores)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não é representativo para alocação de todos os custos indiretos</a:t>
            </a:r>
            <a:r>
              <a:rPr lang="pt-BR" sz="23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2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2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 segregação dos itens de custo ocorre por meio da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natureza de despesa detalhada 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(custos orçamentários) ou pela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conta contábil 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(custos </a:t>
            </a:r>
            <a:r>
              <a:rPr lang="pt-BR" sz="23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extraorçamentários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2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2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3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 segregação de custos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finalísticos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e de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suporte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considera a área de atuação preponderante da unidade administrativa.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23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67408" y="90919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PONDERAÇÕES</a:t>
            </a:r>
          </a:p>
        </p:txBody>
      </p:sp>
      <p:sp>
        <p:nvSpPr>
          <p:cNvPr id="7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9329464" y="6448251"/>
            <a:ext cx="2743200" cy="365125"/>
          </a:xfrm>
        </p:spPr>
        <p:txBody>
          <a:bodyPr/>
          <a:lstStyle/>
          <a:p>
            <a:r>
              <a:rPr lang="pt-BR" dirty="0"/>
              <a:t>14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119336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101739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9329464" y="6448251"/>
            <a:ext cx="2743200" cy="365125"/>
          </a:xfrm>
        </p:spPr>
        <p:txBody>
          <a:bodyPr/>
          <a:lstStyle/>
          <a:p>
            <a:r>
              <a:rPr lang="pt-BR" dirty="0"/>
              <a:t>15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67408" y="90919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PONDERAÇÕES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41" y="3661179"/>
            <a:ext cx="2132444" cy="2864165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479376" y="1628800"/>
            <a:ext cx="1036915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Conheça e utilize os métodos quantitativos;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5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5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Não existem custos exatos;</a:t>
            </a: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1199456" y="4089846"/>
            <a:ext cx="2304256" cy="923330"/>
          </a:xfrm>
          <a:prstGeom prst="roundRect">
            <a:avLst/>
          </a:prstGeom>
          <a:noFill/>
          <a:ln w="19050">
            <a:solidFill>
              <a:srgbClr val="A74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/>
          <p:cNvSpPr txBox="1"/>
          <p:nvPr/>
        </p:nvSpPr>
        <p:spPr>
          <a:xfrm>
            <a:off x="1163452" y="4089846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rgbClr val="C00000"/>
                </a:solidFill>
                <a:latin typeface="+mn-lt"/>
              </a:rPr>
              <a:t>CONTADOR DE CUSTOS</a:t>
            </a:r>
          </a:p>
          <a:p>
            <a:pPr algn="ctr"/>
            <a:r>
              <a:rPr lang="pt-BR" b="1" dirty="0">
                <a:solidFill>
                  <a:srgbClr val="C00000"/>
                </a:solidFill>
                <a:latin typeface="+mn-lt"/>
              </a:rPr>
              <a:t> &amp;</a:t>
            </a:r>
          </a:p>
          <a:p>
            <a:pPr algn="ctr"/>
            <a:r>
              <a:rPr lang="pt-BR" b="1" dirty="0">
                <a:solidFill>
                  <a:srgbClr val="C00000"/>
                </a:solidFill>
                <a:latin typeface="+mn-lt"/>
              </a:rPr>
              <a:t>ADMINISTRADOR</a:t>
            </a:r>
          </a:p>
        </p:txBody>
      </p:sp>
      <p:sp>
        <p:nvSpPr>
          <p:cNvPr id="17" name="CaixaDeTexto 16"/>
          <p:cNvSpPr txBox="1"/>
          <p:nvPr/>
        </p:nvSpPr>
        <p:spPr>
          <a:xfrm>
            <a:off x="5087888" y="4089846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rgbClr val="C00000"/>
                </a:solidFill>
              </a:rPr>
              <a:t> </a:t>
            </a:r>
            <a:r>
              <a:rPr lang="pt-BR" b="1" dirty="0">
                <a:solidFill>
                  <a:srgbClr val="C00000"/>
                </a:solidFill>
                <a:latin typeface="+mn-lt"/>
              </a:rPr>
              <a:t>GERAR</a:t>
            </a:r>
          </a:p>
          <a:p>
            <a:pPr algn="ctr"/>
            <a:r>
              <a:rPr lang="pt-BR" b="1" dirty="0">
                <a:solidFill>
                  <a:srgbClr val="C00000"/>
                </a:solidFill>
                <a:latin typeface="+mn-lt"/>
              </a:rPr>
              <a:t> &amp;</a:t>
            </a:r>
          </a:p>
          <a:p>
            <a:pPr algn="ctr"/>
            <a:r>
              <a:rPr lang="pt-BR" b="1" dirty="0">
                <a:solidFill>
                  <a:srgbClr val="C00000"/>
                </a:solidFill>
                <a:latin typeface="+mn-lt"/>
              </a:rPr>
              <a:t> GERIR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479376" y="3356992"/>
            <a:ext cx="390036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Crie um dueto harmonioso: </a:t>
            </a: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5015880" y="4089846"/>
            <a:ext cx="1512168" cy="923330"/>
          </a:xfrm>
          <a:prstGeom prst="roundRect">
            <a:avLst/>
          </a:prstGeom>
          <a:noFill/>
          <a:ln w="19050">
            <a:solidFill>
              <a:srgbClr val="A74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720" y="4268219"/>
            <a:ext cx="714375" cy="561759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277891" y="4268220"/>
            <a:ext cx="714375" cy="533400"/>
          </a:xfrm>
          <a:prstGeom prst="rect">
            <a:avLst/>
          </a:prstGeom>
        </p:spPr>
      </p:pic>
      <p:sp>
        <p:nvSpPr>
          <p:cNvPr id="19" name="Título 1"/>
          <p:cNvSpPr>
            <a:spLocks noGrp="1"/>
          </p:cNvSpPr>
          <p:nvPr>
            <p:ph type="title"/>
          </p:nvPr>
        </p:nvSpPr>
        <p:spPr>
          <a:xfrm>
            <a:off x="119336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144248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41" y="3661179"/>
            <a:ext cx="2132444" cy="2864165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767408" y="949843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PREMISSAS</a:t>
            </a:r>
          </a:p>
        </p:txBody>
      </p:sp>
      <p:sp>
        <p:nvSpPr>
          <p:cNvPr id="7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9329464" y="6448251"/>
            <a:ext cx="2743200" cy="365125"/>
          </a:xfrm>
        </p:spPr>
        <p:txBody>
          <a:bodyPr/>
          <a:lstStyle/>
          <a:p>
            <a:r>
              <a:rPr lang="pt-BR" dirty="0"/>
              <a:t>16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79376" y="1813461"/>
            <a:ext cx="936104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Revisão das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unidades de exercício 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dos servidores no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SIAPE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2300" b="1" dirty="0">
              <a:solidFill>
                <a:srgbClr val="C00000"/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2300" b="1" dirty="0">
              <a:solidFill>
                <a:srgbClr val="C00000"/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Revisão do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cadastro dos órgãos no SIAFI e no SIAPE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, de acordo com o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NOVO SIORG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23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23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Adoção dos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procedimentos contábeis patrimoniais 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por meio das </a:t>
            </a:r>
            <a:r>
              <a:rPr lang="pt-BR" sz="2300" b="1" dirty="0">
                <a:solidFill>
                  <a:srgbClr val="C00000"/>
                </a:solidFill>
                <a:latin typeface="+mn-lt"/>
              </a:rPr>
              <a:t>Situações do Novo SIAFI</a:t>
            </a:r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.</a:t>
            </a:r>
          </a:p>
          <a:p>
            <a:endParaRPr lang="pt-BR" sz="23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119336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374545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640"/>
            <a:ext cx="1219200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3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640"/>
            <a:ext cx="12192000" cy="666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6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8242"/>
            <a:ext cx="12192000" cy="572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79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44896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  <p:sp>
        <p:nvSpPr>
          <p:cNvPr id="16" name="Retângulo de cantos arredondados 15"/>
          <p:cNvSpPr/>
          <p:nvPr/>
        </p:nvSpPr>
        <p:spPr>
          <a:xfrm>
            <a:off x="767408" y="836712"/>
            <a:ext cx="9865096" cy="5904656"/>
          </a:xfrm>
          <a:prstGeom prst="roundRect">
            <a:avLst/>
          </a:prstGeom>
          <a:noFill/>
          <a:ln w="38100">
            <a:solidFill>
              <a:srgbClr val="204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9" name="Diagrama 18"/>
          <p:cNvGraphicFramePr/>
          <p:nvPr>
            <p:extLst>
              <p:ext uri="{D42A27DB-BD31-4B8C-83A1-F6EECF244321}">
                <p14:modId xmlns:p14="http://schemas.microsoft.com/office/powerpoint/2010/main" val="2157400581"/>
              </p:ext>
            </p:extLst>
          </p:nvPr>
        </p:nvGraphicFramePr>
        <p:xfrm>
          <a:off x="623392" y="1772816"/>
          <a:ext cx="10225136" cy="4780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Retângulo de cantos arredondados 19"/>
          <p:cNvSpPr/>
          <p:nvPr/>
        </p:nvSpPr>
        <p:spPr>
          <a:xfrm>
            <a:off x="3287688" y="5157192"/>
            <a:ext cx="187220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dirty="0"/>
              <a:t>Lei 10.180/2001</a:t>
            </a:r>
          </a:p>
        </p:txBody>
      </p:sp>
      <p:sp>
        <p:nvSpPr>
          <p:cNvPr id="23" name="Retângulo de cantos arredondados 22"/>
          <p:cNvSpPr/>
          <p:nvPr/>
        </p:nvSpPr>
        <p:spPr>
          <a:xfrm>
            <a:off x="5303912" y="1772816"/>
            <a:ext cx="1872208" cy="28803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dirty="0"/>
              <a:t>LC 101/2000 (LRF)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1824" y="449106"/>
            <a:ext cx="2399496" cy="96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20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640"/>
            <a:ext cx="1219200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63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639"/>
            <a:ext cx="12192000" cy="666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65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640"/>
            <a:ext cx="12192000" cy="666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87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8209" y="1059877"/>
            <a:ext cx="11856027" cy="4790209"/>
          </a:xfrm>
          <a:prstGeom prst="rect">
            <a:avLst/>
          </a:prstGeom>
          <a:solidFill>
            <a:srgbClr val="EAEAEA"/>
          </a:solidFill>
          <a:ln>
            <a:solidFill>
              <a:srgbClr val="DBDB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415636" y="1288471"/>
            <a:ext cx="498764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978477" y="1290266"/>
            <a:ext cx="10800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etângulo 37"/>
          <p:cNvSpPr/>
          <p:nvPr/>
        </p:nvSpPr>
        <p:spPr>
          <a:xfrm>
            <a:off x="2147174" y="1290266"/>
            <a:ext cx="89978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Retângulo 39"/>
          <p:cNvSpPr/>
          <p:nvPr/>
        </p:nvSpPr>
        <p:spPr>
          <a:xfrm>
            <a:off x="4532707" y="1290266"/>
            <a:ext cx="2687149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9459790" y="1288471"/>
            <a:ext cx="111286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/>
          <p:cNvSpPr/>
          <p:nvPr/>
        </p:nvSpPr>
        <p:spPr>
          <a:xfrm>
            <a:off x="7312028" y="1290266"/>
            <a:ext cx="2088993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10670613" y="1290266"/>
            <a:ext cx="120316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576000" y="1437866"/>
            <a:ext cx="155863" cy="137446"/>
          </a:xfrm>
          <a:prstGeom prst="rect">
            <a:avLst/>
          </a:prstGeom>
          <a:solidFill>
            <a:srgbClr val="E8E8E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/>
          <p:cNvSpPr txBox="1"/>
          <p:nvPr/>
        </p:nvSpPr>
        <p:spPr>
          <a:xfrm>
            <a:off x="1052694" y="1354574"/>
            <a:ext cx="9823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2261473" y="1371204"/>
            <a:ext cx="7464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10723363" y="1362834"/>
            <a:ext cx="120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Custo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7288263" y="1371592"/>
            <a:ext cx="2151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do Item Consolidado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415636" y="2275607"/>
            <a:ext cx="498764" cy="644230"/>
          </a:xfrm>
          <a:prstGeom prst="rect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425382" y="4584716"/>
            <a:ext cx="11458139" cy="110143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84000">
                <a:srgbClr val="E2E2E2"/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571341" y="4701446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Mês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477980" y="4701446"/>
            <a:ext cx="204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de Custo:</a:t>
            </a:r>
          </a:p>
        </p:txBody>
      </p:sp>
      <p:sp>
        <p:nvSpPr>
          <p:cNvPr id="3" name="Retângulo 2"/>
          <p:cNvSpPr/>
          <p:nvPr/>
        </p:nvSpPr>
        <p:spPr>
          <a:xfrm>
            <a:off x="607171" y="5070778"/>
            <a:ext cx="138796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58" y="5035669"/>
            <a:ext cx="351055" cy="379712"/>
          </a:xfrm>
          <a:prstGeom prst="rect">
            <a:avLst/>
          </a:prstGeom>
        </p:spPr>
      </p:pic>
      <p:sp>
        <p:nvSpPr>
          <p:cNvPr id="41" name="Retângulo 40"/>
          <p:cNvSpPr/>
          <p:nvPr/>
        </p:nvSpPr>
        <p:spPr>
          <a:xfrm>
            <a:off x="2743844" y="5067329"/>
            <a:ext cx="352647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CaixaDeTexto 48"/>
          <p:cNvSpPr txBox="1"/>
          <p:nvPr/>
        </p:nvSpPr>
        <p:spPr>
          <a:xfrm>
            <a:off x="4622145" y="4697997"/>
            <a:ext cx="198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Referência: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4751762" y="5065650"/>
            <a:ext cx="630732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84784" y="849726"/>
            <a:ext cx="5070766" cy="324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00164B"/>
                </a:solidFill>
              </a:rPr>
              <a:t>Itens pendentes de informação de Centro de Custos</a:t>
            </a:r>
          </a:p>
        </p:txBody>
      </p:sp>
      <p:sp>
        <p:nvSpPr>
          <p:cNvPr id="80" name="Retângulo 79"/>
          <p:cNvSpPr/>
          <p:nvPr/>
        </p:nvSpPr>
        <p:spPr>
          <a:xfrm>
            <a:off x="599867" y="2523998"/>
            <a:ext cx="155863" cy="1374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CaixaDeTexto 80"/>
          <p:cNvSpPr txBox="1"/>
          <p:nvPr/>
        </p:nvSpPr>
        <p:spPr>
          <a:xfrm>
            <a:off x="982938" y="2432858"/>
            <a:ext cx="1075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DSP001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2174087" y="2416278"/>
            <a:ext cx="936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2081812" y="128388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 83"/>
          <p:cNvSpPr/>
          <p:nvPr/>
        </p:nvSpPr>
        <p:spPr>
          <a:xfrm>
            <a:off x="3051538" y="1298091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4467947" y="1296685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7243117" y="1282269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Retângulo 86"/>
          <p:cNvSpPr/>
          <p:nvPr/>
        </p:nvSpPr>
        <p:spPr>
          <a:xfrm>
            <a:off x="9380868" y="1277493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8" name="Retângulo 87"/>
          <p:cNvSpPr/>
          <p:nvPr/>
        </p:nvSpPr>
        <p:spPr>
          <a:xfrm>
            <a:off x="10599423" y="126383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415636" y="2926256"/>
            <a:ext cx="11458139" cy="117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/>
          </a:p>
        </p:txBody>
      </p:sp>
      <p:sp>
        <p:nvSpPr>
          <p:cNvPr id="39" name="Retângulo 38"/>
          <p:cNvSpPr/>
          <p:nvPr/>
        </p:nvSpPr>
        <p:spPr>
          <a:xfrm>
            <a:off x="3102643" y="1290266"/>
            <a:ext cx="1337892" cy="415636"/>
          </a:xfrm>
          <a:prstGeom prst="rect">
            <a:avLst/>
          </a:prstGeom>
          <a:solidFill>
            <a:srgbClr val="C9D2D9"/>
          </a:solidFill>
          <a:ln>
            <a:solidFill>
              <a:srgbClr val="D9E4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3064852" y="1352700"/>
            <a:ext cx="1447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Nº do Empenho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9427791" y="1379673"/>
            <a:ext cx="1390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a Alocar</a:t>
            </a:r>
          </a:p>
        </p:txBody>
      </p:sp>
      <p:sp>
        <p:nvSpPr>
          <p:cNvPr id="95" name="Retângulo 94"/>
          <p:cNvSpPr/>
          <p:nvPr/>
        </p:nvSpPr>
        <p:spPr>
          <a:xfrm>
            <a:off x="10750708" y="2452172"/>
            <a:ext cx="1004893" cy="319749"/>
          </a:xfrm>
          <a:prstGeom prst="rect">
            <a:avLst/>
          </a:prstGeom>
          <a:solidFill>
            <a:srgbClr val="F0EBE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9970126" y="2980040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Total de Custo: 0,00</a:t>
            </a:r>
          </a:p>
        </p:txBody>
      </p:sp>
      <p:sp>
        <p:nvSpPr>
          <p:cNvPr id="100" name="CaixaDeTexto 99"/>
          <p:cNvSpPr txBox="1"/>
          <p:nvPr/>
        </p:nvSpPr>
        <p:spPr>
          <a:xfrm>
            <a:off x="8314717" y="2451120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sp>
        <p:nvSpPr>
          <p:cNvPr id="101" name="CaixaDeTexto 100"/>
          <p:cNvSpPr txBox="1"/>
          <p:nvPr/>
        </p:nvSpPr>
        <p:spPr>
          <a:xfrm>
            <a:off x="9701310" y="2445317"/>
            <a:ext cx="920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300,00</a:t>
            </a:r>
          </a:p>
        </p:txBody>
      </p:sp>
      <p:cxnSp>
        <p:nvCxnSpPr>
          <p:cNvPr id="104" name="Conector reto 103"/>
          <p:cNvCxnSpPr/>
          <p:nvPr/>
        </p:nvCxnSpPr>
        <p:spPr>
          <a:xfrm flipH="1">
            <a:off x="415636" y="127749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 flipH="1">
            <a:off x="11890265" y="1244243"/>
            <a:ext cx="9746" cy="28245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>
            <a:off x="425382" y="4101993"/>
            <a:ext cx="11448393" cy="0"/>
          </a:xfrm>
          <a:prstGeom prst="line">
            <a:avLst/>
          </a:prstGeom>
          <a:ln>
            <a:solidFill>
              <a:srgbClr val="F5C8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934798" y="1291897"/>
            <a:ext cx="45719" cy="16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420879" y="1715999"/>
            <a:ext cx="11458139" cy="571500"/>
          </a:xfrm>
          <a:prstGeom prst="rect">
            <a:avLst/>
          </a:prstGeom>
          <a:solidFill>
            <a:srgbClr val="FFFE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CaixaDeTexto 65"/>
          <p:cNvSpPr txBox="1"/>
          <p:nvPr/>
        </p:nvSpPr>
        <p:spPr>
          <a:xfrm>
            <a:off x="450105" y="1818314"/>
            <a:ext cx="200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Outros Lançamentos</a:t>
            </a:r>
          </a:p>
        </p:txBody>
      </p:sp>
      <p:sp>
        <p:nvSpPr>
          <p:cNvPr id="78" name="CaixaDeTexto 77"/>
          <p:cNvSpPr txBox="1"/>
          <p:nvPr/>
        </p:nvSpPr>
        <p:spPr>
          <a:xfrm>
            <a:off x="4514548" y="1354574"/>
            <a:ext cx="28728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1A2F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Natureza da Despesa Detalhada</a:t>
            </a:r>
          </a:p>
        </p:txBody>
      </p:sp>
      <p:sp>
        <p:nvSpPr>
          <p:cNvPr id="55" name="CaixaDeTexto 54"/>
          <p:cNvSpPr txBox="1"/>
          <p:nvPr/>
        </p:nvSpPr>
        <p:spPr>
          <a:xfrm>
            <a:off x="6511375" y="4709406"/>
            <a:ext cx="193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 Beneficiada:</a:t>
            </a:r>
          </a:p>
        </p:txBody>
      </p:sp>
      <p:sp>
        <p:nvSpPr>
          <p:cNvPr id="56" name="Retângulo 55"/>
          <p:cNvSpPr/>
          <p:nvPr/>
        </p:nvSpPr>
        <p:spPr>
          <a:xfrm>
            <a:off x="6705269" y="512845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Imagem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464" y="5098464"/>
            <a:ext cx="351055" cy="379712"/>
          </a:xfrm>
          <a:prstGeom prst="rect">
            <a:avLst/>
          </a:prstGeom>
        </p:spPr>
      </p:pic>
      <p:sp>
        <p:nvSpPr>
          <p:cNvPr id="58" name="CaixaDeTexto 57"/>
          <p:cNvSpPr txBox="1"/>
          <p:nvPr/>
        </p:nvSpPr>
        <p:spPr>
          <a:xfrm>
            <a:off x="6675895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170531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10498493" y="4901161"/>
            <a:ext cx="1141200" cy="381600"/>
          </a:xfrm>
          <a:prstGeom prst="rect">
            <a:avLst/>
          </a:prstGeom>
          <a:gradFill flip="none" rotWithShape="1">
            <a:gsLst>
              <a:gs pos="0">
                <a:srgbClr val="BEC9D3"/>
              </a:gs>
              <a:gs pos="100000">
                <a:srgbClr val="E2E2E2"/>
              </a:gs>
              <a:gs pos="100000">
                <a:schemeClr val="accent3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solidFill>
              <a:srgbClr val="BBBF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0" name="CaixaDeTexto 59"/>
          <p:cNvSpPr txBox="1"/>
          <p:nvPr/>
        </p:nvSpPr>
        <p:spPr>
          <a:xfrm>
            <a:off x="10622282" y="4901161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</a:p>
        </p:txBody>
      </p:sp>
      <p:sp>
        <p:nvSpPr>
          <p:cNvPr id="61" name="CaixaDeTexto 60"/>
          <p:cNvSpPr txBox="1"/>
          <p:nvPr/>
        </p:nvSpPr>
        <p:spPr>
          <a:xfrm>
            <a:off x="8596484" y="4685159"/>
            <a:ext cx="109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pt-BR" dirty="0">
                <a:solidFill>
                  <a:srgbClr val="3745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SIORG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8710035" y="5128392"/>
            <a:ext cx="902105" cy="319749"/>
          </a:xfrm>
          <a:prstGeom prst="rect">
            <a:avLst/>
          </a:prstGeom>
          <a:solidFill>
            <a:schemeClr val="bg1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326" y="5098410"/>
            <a:ext cx="351055" cy="379712"/>
          </a:xfrm>
          <a:prstGeom prst="rect">
            <a:avLst/>
          </a:prstGeom>
        </p:spPr>
      </p:pic>
      <p:sp>
        <p:nvSpPr>
          <p:cNvPr id="64" name="CaixaDeTexto 63"/>
          <p:cNvSpPr txBox="1"/>
          <p:nvPr/>
        </p:nvSpPr>
        <p:spPr>
          <a:xfrm>
            <a:off x="8669727" y="5119961"/>
            <a:ext cx="94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001929</a:t>
            </a:r>
          </a:p>
        </p:txBody>
      </p:sp>
      <p:sp>
        <p:nvSpPr>
          <p:cNvPr id="71" name="CaixaDeTexto 70"/>
          <p:cNvSpPr txBox="1"/>
          <p:nvPr/>
        </p:nvSpPr>
        <p:spPr>
          <a:xfrm>
            <a:off x="3046629" y="2435480"/>
            <a:ext cx="1637306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50" dirty="0">
                <a:latin typeface="Arial" panose="020B0604020202020204" pitchFamily="34" charset="0"/>
                <a:cs typeface="Arial" panose="020B0604020202020204" pitchFamily="34" charset="0"/>
              </a:rPr>
              <a:t>2017NE000006</a:t>
            </a:r>
          </a:p>
        </p:txBody>
      </p:sp>
      <p:sp>
        <p:nvSpPr>
          <p:cNvPr id="72" name="CaixaDeTexto 71"/>
          <p:cNvSpPr txBox="1"/>
          <p:nvPr/>
        </p:nvSpPr>
        <p:spPr>
          <a:xfrm>
            <a:off x="5282043" y="2425784"/>
            <a:ext cx="1423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33903902</a:t>
            </a:r>
          </a:p>
        </p:txBody>
      </p:sp>
      <p:sp>
        <p:nvSpPr>
          <p:cNvPr id="65" name="CaixaDeTexto 64"/>
          <p:cNvSpPr txBox="1"/>
          <p:nvPr/>
        </p:nvSpPr>
        <p:spPr>
          <a:xfrm>
            <a:off x="564220" y="5078738"/>
            <a:ext cx="1864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CC_GENERICO</a:t>
            </a:r>
          </a:p>
        </p:txBody>
      </p:sp>
      <p:sp>
        <p:nvSpPr>
          <p:cNvPr id="2" name="Retângulo 1"/>
          <p:cNvSpPr/>
          <p:nvPr/>
        </p:nvSpPr>
        <p:spPr>
          <a:xfrm>
            <a:off x="2571341" y="4653136"/>
            <a:ext cx="3940034" cy="932516"/>
          </a:xfrm>
          <a:prstGeom prst="rect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tângulo 66"/>
          <p:cNvSpPr/>
          <p:nvPr/>
        </p:nvSpPr>
        <p:spPr>
          <a:xfrm>
            <a:off x="263352" y="116632"/>
            <a:ext cx="833313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3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SISTEMA CONTÁBIL – Qualificação da Informação de Custo 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4773" y="44624"/>
            <a:ext cx="813050" cy="99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879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/>
          <p:cNvSpPr txBox="1">
            <a:spLocks/>
          </p:cNvSpPr>
          <p:nvPr/>
        </p:nvSpPr>
        <p:spPr>
          <a:xfrm>
            <a:off x="2744235" y="1968693"/>
            <a:ext cx="4537404" cy="672208"/>
          </a:xfrm>
          <a:prstGeom prst="rect">
            <a:avLst/>
          </a:prstGeom>
        </p:spPr>
        <p:txBody>
          <a:bodyPr vert="horz" lIns="106701" tIns="53351" rIns="106701" bIns="53351" rtlCol="0">
            <a:noAutofit/>
          </a:bodyPr>
          <a:lstStyle>
            <a:lvl1pPr marL="0" indent="0" algn="r" defTabSz="91440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None/>
              <a:defRPr sz="1800" b="1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defRPr>
            </a:lvl1pPr>
            <a:lvl2pPr marL="685800" indent="-22860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+mn-lt"/>
                <a:cs typeface="+mn-cs"/>
              </a:defRPr>
            </a:lvl2pPr>
            <a:lvl3pPr marL="1143000" indent="-22860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+mn-lt"/>
                <a:cs typeface="+mn-cs"/>
              </a:defRPr>
            </a:lvl3pPr>
            <a:lvl4pPr marL="1600200" indent="-22860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4pPr>
            <a:lvl5pPr marL="2057400" indent="-22860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cs typeface="+mn-cs"/>
              </a:defRPr>
            </a:lvl9pPr>
          </a:lstStyle>
          <a:p>
            <a:pPr algn="ctr"/>
            <a:r>
              <a:rPr lang="pt-BR" sz="2801" dirty="0">
                <a:solidFill>
                  <a:schemeClr val="accent3">
                    <a:lumMod val="75000"/>
                  </a:schemeClr>
                </a:solidFill>
              </a:rPr>
              <a:t>custos@tesouro.gov.br</a:t>
            </a:r>
          </a:p>
          <a:p>
            <a:pPr algn="ctr"/>
            <a:endParaRPr lang="pt-BR" sz="280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33" y="1072007"/>
            <a:ext cx="2656878" cy="2297527"/>
          </a:xfrm>
          <a:prstGeom prst="rect">
            <a:avLst/>
          </a:prstGeom>
        </p:spPr>
      </p:pic>
      <p:sp>
        <p:nvSpPr>
          <p:cNvPr id="13" name="Espaço Reservado para Conteúdo 2"/>
          <p:cNvSpPr>
            <a:spLocks noGrp="1"/>
          </p:cNvSpPr>
          <p:nvPr>
            <p:ph idx="1"/>
          </p:nvPr>
        </p:nvSpPr>
        <p:spPr>
          <a:xfrm>
            <a:off x="6600056" y="4581128"/>
            <a:ext cx="5400600" cy="936104"/>
          </a:xfrm>
        </p:spPr>
        <p:txBody>
          <a:bodyPr rtlCol="0"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  <a:defRPr/>
            </a:pPr>
            <a:r>
              <a:rPr lang="pt-BR" sz="2000" b="1" dirty="0">
                <a:solidFill>
                  <a:schemeClr val="accent3">
                    <a:lumMod val="75000"/>
                  </a:schemeClr>
                </a:solidFill>
                <a:cs typeface="Arial" panose="020B0604020202020204" pitchFamily="34" charset="0"/>
              </a:rPr>
              <a:t>Coordenação de Informação de Custos da União</a:t>
            </a:r>
          </a:p>
          <a:p>
            <a:pPr>
              <a:buClr>
                <a:schemeClr val="tx2">
                  <a:lumMod val="75000"/>
                </a:schemeClr>
              </a:buClr>
              <a:defRPr/>
            </a:pPr>
            <a:r>
              <a:rPr lang="pt-BR" sz="2000" b="1" dirty="0">
                <a:solidFill>
                  <a:schemeClr val="accent3">
                    <a:lumMod val="75000"/>
                  </a:schemeClr>
                </a:solidFill>
                <a:cs typeface="Arial" panose="020B0604020202020204" pitchFamily="34" charset="0"/>
              </a:rPr>
              <a:t>Subsecretaria de Contabilidade Pública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623392" y="1412776"/>
            <a:ext cx="10009112" cy="5328592"/>
          </a:xfrm>
          <a:prstGeom prst="roundRect">
            <a:avLst/>
          </a:prstGeom>
          <a:noFill/>
          <a:ln w="38100">
            <a:solidFill>
              <a:srgbClr val="204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20"/>
          <p:cNvSpPr/>
          <p:nvPr/>
        </p:nvSpPr>
        <p:spPr>
          <a:xfrm>
            <a:off x="2681574" y="4349074"/>
            <a:ext cx="4939378" cy="287713"/>
          </a:xfrm>
          <a:prstGeom prst="rect">
            <a:avLst/>
          </a:prstGeom>
          <a:gradFill flip="none" rotWithShape="1">
            <a:gsLst>
              <a:gs pos="0">
                <a:srgbClr val="9E0000">
                  <a:shade val="30000"/>
                  <a:satMod val="115000"/>
                </a:srgbClr>
              </a:gs>
              <a:gs pos="50000">
                <a:srgbClr val="9E0000">
                  <a:shade val="67500"/>
                  <a:satMod val="115000"/>
                </a:srgbClr>
              </a:gs>
              <a:gs pos="100000">
                <a:srgbClr val="9E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                                               TÁTICA 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4167894" y="3183086"/>
            <a:ext cx="4490344" cy="287713"/>
          </a:xfrm>
          <a:prstGeom prst="rect">
            <a:avLst/>
          </a:prstGeom>
          <a:gradFill flip="none" rotWithShape="1">
            <a:gsLst>
              <a:gs pos="0">
                <a:srgbClr val="9E0000">
                  <a:shade val="30000"/>
                  <a:satMod val="115000"/>
                </a:srgbClr>
              </a:gs>
              <a:gs pos="50000">
                <a:srgbClr val="9E0000">
                  <a:shade val="67500"/>
                  <a:satMod val="115000"/>
                </a:srgbClr>
              </a:gs>
              <a:gs pos="100000">
                <a:srgbClr val="9E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ESTRATÉGICA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4265750" y="5559350"/>
            <a:ext cx="4490344" cy="287713"/>
          </a:xfrm>
          <a:prstGeom prst="rect">
            <a:avLst/>
          </a:prstGeom>
          <a:gradFill flip="none" rotWithShape="1">
            <a:gsLst>
              <a:gs pos="0">
                <a:srgbClr val="9E0000">
                  <a:shade val="30000"/>
                  <a:satMod val="115000"/>
                </a:srgbClr>
              </a:gs>
              <a:gs pos="50000">
                <a:srgbClr val="9E0000">
                  <a:shade val="67500"/>
                  <a:satMod val="115000"/>
                </a:srgbClr>
              </a:gs>
              <a:gs pos="100000">
                <a:srgbClr val="9E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OPERACIONAL</a:t>
            </a:r>
          </a:p>
        </p:txBody>
      </p:sp>
      <p:sp>
        <p:nvSpPr>
          <p:cNvPr id="22" name="Retângulo 21"/>
          <p:cNvSpPr/>
          <p:nvPr/>
        </p:nvSpPr>
        <p:spPr>
          <a:xfrm rot="5400000">
            <a:off x="1463392" y="4545284"/>
            <a:ext cx="2724396" cy="287713"/>
          </a:xfrm>
          <a:prstGeom prst="rect">
            <a:avLst/>
          </a:prstGeom>
          <a:gradFill flip="none" rotWithShape="1">
            <a:gsLst>
              <a:gs pos="0">
                <a:srgbClr val="9E0000">
                  <a:shade val="30000"/>
                  <a:satMod val="115000"/>
                </a:srgbClr>
              </a:gs>
              <a:gs pos="50000">
                <a:srgbClr val="9E0000">
                  <a:shade val="67500"/>
                  <a:satMod val="115000"/>
                </a:srgbClr>
              </a:gs>
              <a:gs pos="100000">
                <a:srgbClr val="9E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Demi ITC" panose="020B0805030504020804" pitchFamily="34" charset="0"/>
            </a:endParaRPr>
          </a:p>
        </p:txBody>
      </p:sp>
      <p:sp>
        <p:nvSpPr>
          <p:cNvPr id="18" name="Retângulo 17"/>
          <p:cNvSpPr/>
          <p:nvPr/>
        </p:nvSpPr>
        <p:spPr>
          <a:xfrm rot="5400000">
            <a:off x="7470106" y="4371219"/>
            <a:ext cx="2663976" cy="287713"/>
          </a:xfrm>
          <a:prstGeom prst="rect">
            <a:avLst/>
          </a:prstGeom>
          <a:solidFill>
            <a:srgbClr val="9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‘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3</a:t>
            </a:fld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592" y="764704"/>
            <a:ext cx="3200996" cy="1328524"/>
          </a:xfrm>
          <a:prstGeom prst="rect">
            <a:avLst/>
          </a:prstGeom>
        </p:spPr>
      </p:pic>
      <p:sp>
        <p:nvSpPr>
          <p:cNvPr id="6" name="Retângulo de cantos arredondados 5"/>
          <p:cNvSpPr/>
          <p:nvPr/>
        </p:nvSpPr>
        <p:spPr>
          <a:xfrm>
            <a:off x="1025390" y="2780928"/>
            <a:ext cx="3528392" cy="1008112"/>
          </a:xfrm>
          <a:prstGeom prst="roundRect">
            <a:avLst/>
          </a:prstGeom>
          <a:gradFill flip="none" rotWithShape="1">
            <a:gsLst>
              <a:gs pos="97000">
                <a:schemeClr val="accent3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PORTAL DE CUSTOS DO GOVERNO FEDERAL</a:t>
            </a: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1025390" y="5196820"/>
            <a:ext cx="3528392" cy="1040492"/>
          </a:xfrm>
          <a:prstGeom prst="roundRect">
            <a:avLst/>
          </a:prstGeom>
          <a:gradFill flip="none" rotWithShape="1">
            <a:gsLst>
              <a:gs pos="97000">
                <a:schemeClr val="accent3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Modelo de Custos Personalizado</a:t>
            </a:r>
          </a:p>
        </p:txBody>
      </p:sp>
      <p:sp>
        <p:nvSpPr>
          <p:cNvPr id="12" name="Elipse 11"/>
          <p:cNvSpPr/>
          <p:nvPr/>
        </p:nvSpPr>
        <p:spPr>
          <a:xfrm>
            <a:off x="7464152" y="3789040"/>
            <a:ext cx="2880320" cy="1368152"/>
          </a:xfrm>
          <a:prstGeom prst="ellipse">
            <a:avLst/>
          </a:prstGeom>
          <a:gradFill flip="none" rotWithShape="1">
            <a:gsLst>
              <a:gs pos="0">
                <a:srgbClr val="9E0000">
                  <a:shade val="30000"/>
                  <a:satMod val="115000"/>
                </a:srgbClr>
              </a:gs>
              <a:gs pos="50000">
                <a:srgbClr val="9E0000">
                  <a:shade val="67500"/>
                  <a:satMod val="115000"/>
                </a:srgbClr>
              </a:gs>
              <a:gs pos="100000">
                <a:srgbClr val="9E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</a:rPr>
              <a:t>D E C I S Ã O</a:t>
            </a: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44896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519822" y="1797665"/>
            <a:ext cx="5583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anose="020B0805030504020804" pitchFamily="34" charset="0"/>
                <a:cs typeface="+mn-cs"/>
              </a:rPr>
              <a:t>SISTEMA DE INFORMAÇÃO DE CUSTO</a:t>
            </a:r>
          </a:p>
        </p:txBody>
      </p:sp>
    </p:spTree>
    <p:extLst>
      <p:ext uri="{BB962C8B-B14F-4D97-AF65-F5344CB8AC3E}">
        <p14:creationId xmlns:p14="http://schemas.microsoft.com/office/powerpoint/2010/main" val="319828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896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839416" y="814060"/>
            <a:ext cx="10083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ESCOPO</a:t>
            </a:r>
            <a:endParaRPr lang="pt-BR" sz="2400" b="1" dirty="0">
              <a:solidFill>
                <a:srgbClr val="C00000"/>
              </a:solidFill>
              <a:latin typeface="+mn-lt"/>
            </a:endParaRPr>
          </a:p>
          <a:p>
            <a:endParaRPr lang="pt-BR" sz="2000" b="1" dirty="0">
              <a:solidFill>
                <a:srgbClr val="C00000"/>
              </a:solidFill>
              <a:latin typeface="+mn-lt"/>
            </a:endParaRPr>
          </a:p>
          <a:p>
            <a:r>
              <a:rPr lang="pt-BR" sz="2200" b="1" dirty="0">
                <a:solidFill>
                  <a:srgbClr val="C00000"/>
                </a:solidFill>
                <a:latin typeface="+mn-lt"/>
              </a:rPr>
              <a:t>OBJETIVO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8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Prover informações de custos do Governo Federal, com ênfase na </a:t>
            </a:r>
            <a:r>
              <a:rPr lang="pt-BR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comparabilidade</a:t>
            </a:r>
            <a:r>
              <a:rPr lang="pt-BR" sz="2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pt-BR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temporal</a:t>
            </a:r>
            <a:r>
              <a:rPr lang="pt-BR" sz="2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pt-BR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e entre unidades administrativas afins</a:t>
            </a:r>
            <a:r>
              <a:rPr lang="pt-BR" sz="2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.</a:t>
            </a:r>
          </a:p>
          <a:p>
            <a:endParaRPr lang="pt-BR" sz="20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r>
              <a:rPr lang="pt-BR" sz="2200" b="1" dirty="0">
                <a:solidFill>
                  <a:srgbClr val="C00000"/>
                </a:solidFill>
                <a:latin typeface="+mn-lt"/>
              </a:rPr>
              <a:t>OBJETO DE CUSTO</a:t>
            </a:r>
          </a:p>
          <a:p>
            <a:endParaRPr lang="pt-BR" sz="800" b="1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Unidades administrativas</a:t>
            </a:r>
            <a:endParaRPr lang="pt-BR" sz="2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39416" y="4053259"/>
            <a:ext cx="1058517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>
                <a:solidFill>
                  <a:srgbClr val="C00000"/>
                </a:solidFill>
                <a:latin typeface="+mn-lt"/>
              </a:rPr>
              <a:t>ABRANGÊNCIA</a:t>
            </a:r>
          </a:p>
          <a:p>
            <a:endParaRPr lang="pt-BR" sz="8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Órgãos e entidades constantes no</a:t>
            </a:r>
            <a:r>
              <a:rPr lang="pt-BR" sz="2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pt-BR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OGU</a:t>
            </a:r>
            <a:r>
              <a:rPr lang="pt-BR" sz="2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pt-BR" sz="2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(Fiscal e Seguridade Social), da Administração Direta e Indireta.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1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800100" lvl="1" indent="-342900">
              <a:buSzPct val="80000"/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Órgãos militares, Poderes Legislativo e Judiciário, mediante integração de base de dados complementar.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10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Base de dados histórica a partir de 2015.</a:t>
            </a:r>
            <a:endParaRPr lang="pt-BR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019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D49B-0E82-46B4-BC54-FF357924A8BC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407368" y="908720"/>
            <a:ext cx="10153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2">
                    <a:lumMod val="50000"/>
                  </a:schemeClr>
                </a:solidFill>
              </a:rPr>
              <a:t>  </a:t>
            </a:r>
            <a:endParaRPr lang="pt-BR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839416" y="816669"/>
            <a:ext cx="10369152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METODOLOGIA</a:t>
            </a:r>
          </a:p>
          <a:p>
            <a:endParaRPr lang="pt-BR" sz="20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r>
              <a:rPr lang="pt-BR" sz="2200" b="1" dirty="0">
                <a:solidFill>
                  <a:srgbClr val="C00000"/>
                </a:solidFill>
                <a:latin typeface="+mn-lt"/>
              </a:rPr>
              <a:t>MÉTODO DE CUSTEIO</a:t>
            </a:r>
          </a:p>
          <a:p>
            <a:endParaRPr lang="pt-BR" sz="20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Custeio direto – 1º nível de unidade administrativa;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15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Custeio direto e por absorção – Demais níveis de unidades administrativas.</a:t>
            </a:r>
          </a:p>
          <a:p>
            <a:endParaRPr lang="pt-BR" sz="20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endParaRPr lang="pt-BR" sz="2200" b="1" dirty="0">
              <a:solidFill>
                <a:srgbClr val="C00000"/>
              </a:solidFill>
              <a:latin typeface="+mn-lt"/>
            </a:endParaRPr>
          </a:p>
          <a:p>
            <a:r>
              <a:rPr lang="pt-BR" sz="2200" b="1" dirty="0">
                <a:solidFill>
                  <a:srgbClr val="C00000"/>
                </a:solidFill>
                <a:latin typeface="+mn-lt"/>
              </a:rPr>
              <a:t>SISTEMA DE CUSTEIO E ACUMULAÇÃO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20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Custo histórico e custo estimado;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15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Custo por processos.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22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10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lvl="0"/>
            <a:r>
              <a:rPr lang="pt-BR" sz="2200" b="1" dirty="0">
                <a:solidFill>
                  <a:srgbClr val="C00000"/>
                </a:solidFill>
                <a:latin typeface="Calibri" panose="020F0502020204030204"/>
              </a:rPr>
              <a:t>PERIODICIDADE</a:t>
            </a:r>
          </a:p>
          <a:p>
            <a:pPr lvl="0"/>
            <a:endParaRPr lang="pt-BR" sz="1500" b="1" dirty="0">
              <a:solidFill>
                <a:srgbClr val="ACCBF9">
                  <a:lumMod val="50000"/>
                </a:srgbClr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pt-BR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Mensal</a:t>
            </a: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7328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26475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ângulo 28"/>
          <p:cNvSpPr/>
          <p:nvPr/>
        </p:nvSpPr>
        <p:spPr>
          <a:xfrm>
            <a:off x="2772080" y="3615534"/>
            <a:ext cx="524793" cy="3604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954" y="3517504"/>
            <a:ext cx="4116043" cy="2718965"/>
          </a:xfrm>
          <a:prstGeom prst="rect">
            <a:avLst/>
          </a:prstGeom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9264352" y="6433170"/>
            <a:ext cx="2743200" cy="365125"/>
          </a:xfrm>
        </p:spPr>
        <p:txBody>
          <a:bodyPr/>
          <a:lstStyle/>
          <a:p>
            <a:fld id="{6C24D49B-0E82-46B4-BC54-FF357924A8BC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5591944" y="534452"/>
            <a:ext cx="216024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3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ITENS DE CUSTO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3287688" y="1242744"/>
            <a:ext cx="4104456" cy="5483543"/>
          </a:xfrm>
          <a:prstGeom prst="rect">
            <a:avLst/>
          </a:prstGeom>
          <a:noFill/>
          <a:ln w="28575">
            <a:solidFill>
              <a:srgbClr val="204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de cantos arredondados 16"/>
          <p:cNvSpPr/>
          <p:nvPr/>
        </p:nvSpPr>
        <p:spPr>
          <a:xfrm>
            <a:off x="3915023" y="1052736"/>
            <a:ext cx="2838234" cy="3133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CUSTOS CONTROLÁVEIS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3420087" y="1386761"/>
            <a:ext cx="3818856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Pessoal Ativo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Tecnologia da Informação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Água e Esgoto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Energia Elétrica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Telefonia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Copa e Cozinha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Limpeza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Vigilância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Demais Serviços Prediais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Apoio Administrativo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Serviços Técnicos Especializados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Serviços de Saúde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Demais Serviços de Terceiro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Diárias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Passagens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Material de Consumo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Transferências Não Obrigatórias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Demais Custos Controláveis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endParaRPr lang="pt-BR" sz="19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752184" y="1235231"/>
            <a:ext cx="4104456" cy="1761721"/>
          </a:xfrm>
          <a:prstGeom prst="rect">
            <a:avLst/>
          </a:prstGeom>
          <a:noFill/>
          <a:ln w="28575">
            <a:solidFill>
              <a:srgbClr val="204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de cantos arredondados 19"/>
          <p:cNvSpPr/>
          <p:nvPr/>
        </p:nvSpPr>
        <p:spPr>
          <a:xfrm>
            <a:off x="8402658" y="1045223"/>
            <a:ext cx="2840636" cy="3415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CUSTOS NÃO CONTROLÁVEIS</a:t>
            </a:r>
          </a:p>
        </p:txBody>
      </p:sp>
      <p:sp>
        <p:nvSpPr>
          <p:cNvPr id="5" name="Retângulo 4"/>
          <p:cNvSpPr/>
          <p:nvPr/>
        </p:nvSpPr>
        <p:spPr>
          <a:xfrm>
            <a:off x="7899126" y="1538367"/>
            <a:ext cx="374389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Pessoal Inativo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Depreciação/Amortização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Transferências Obrigatórias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Demais Custos Não Controláveis</a:t>
            </a:r>
          </a:p>
        </p:txBody>
      </p:sp>
      <p:sp>
        <p:nvSpPr>
          <p:cNvPr id="25" name="Retângulo 24"/>
          <p:cNvSpPr/>
          <p:nvPr/>
        </p:nvSpPr>
        <p:spPr>
          <a:xfrm>
            <a:off x="623392" y="3327956"/>
            <a:ext cx="2148688" cy="893132"/>
          </a:xfrm>
          <a:prstGeom prst="rect">
            <a:avLst/>
          </a:prstGeom>
          <a:noFill/>
          <a:ln w="28575">
            <a:solidFill>
              <a:srgbClr val="A74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de cantos arredondados 26"/>
          <p:cNvSpPr/>
          <p:nvPr/>
        </p:nvSpPr>
        <p:spPr>
          <a:xfrm>
            <a:off x="758288" y="3137947"/>
            <a:ext cx="1905780" cy="313377"/>
          </a:xfrm>
          <a:prstGeom prst="roundRect">
            <a:avLst/>
          </a:prstGeom>
          <a:solidFill>
            <a:srgbClr val="A743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ÁREA DE ATUAÇÃO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899872" y="3471972"/>
            <a:ext cx="157566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rgbClr val="A7432F"/>
                </a:solidFill>
                <a:latin typeface="+mn-lt"/>
              </a:rPr>
              <a:t>Suporte</a:t>
            </a:r>
          </a:p>
          <a:p>
            <a:pPr marL="342900" lvl="0" indent="-342900">
              <a:buSzPct val="130000"/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rgbClr val="A7432F"/>
                </a:solidFill>
                <a:latin typeface="+mn-lt"/>
              </a:rPr>
              <a:t>Finalístico</a:t>
            </a:r>
          </a:p>
        </p:txBody>
      </p:sp>
      <p:sp>
        <p:nvSpPr>
          <p:cNvPr id="22" name="Título 1"/>
          <p:cNvSpPr>
            <a:spLocks noGrp="1"/>
          </p:cNvSpPr>
          <p:nvPr>
            <p:ph type="title"/>
          </p:nvPr>
        </p:nvSpPr>
        <p:spPr>
          <a:xfrm>
            <a:off x="47328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282968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to 23"/>
          <p:cNvCxnSpPr/>
          <p:nvPr/>
        </p:nvCxnSpPr>
        <p:spPr>
          <a:xfrm>
            <a:off x="2998370" y="3511268"/>
            <a:ext cx="504056" cy="0"/>
          </a:xfrm>
          <a:prstGeom prst="line">
            <a:avLst/>
          </a:prstGeom>
          <a:ln w="76200">
            <a:solidFill>
              <a:srgbClr val="2048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/>
          <p:cNvCxnSpPr/>
          <p:nvPr/>
        </p:nvCxnSpPr>
        <p:spPr>
          <a:xfrm>
            <a:off x="7890624" y="3560773"/>
            <a:ext cx="1739544" cy="1224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angulado 21"/>
          <p:cNvCxnSpPr/>
          <p:nvPr/>
        </p:nvCxnSpPr>
        <p:spPr>
          <a:xfrm flipV="1">
            <a:off x="1559496" y="2410732"/>
            <a:ext cx="2179800" cy="1110843"/>
          </a:xfrm>
          <a:prstGeom prst="bentConnector3">
            <a:avLst>
              <a:gd name="adj1" fmla="val 50000"/>
            </a:avLst>
          </a:prstGeom>
          <a:ln w="76200">
            <a:head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>
            <a:off x="7894914" y="2410732"/>
            <a:ext cx="409706" cy="612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ângulo 15"/>
          <p:cNvSpPr/>
          <p:nvPr/>
        </p:nvSpPr>
        <p:spPr>
          <a:xfrm>
            <a:off x="3502427" y="1382170"/>
            <a:ext cx="4388197" cy="19028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3502426" y="3284911"/>
            <a:ext cx="4388197" cy="4771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9401472" y="6448251"/>
            <a:ext cx="2743200" cy="365125"/>
          </a:xfrm>
        </p:spPr>
        <p:txBody>
          <a:bodyPr/>
          <a:lstStyle/>
          <a:p>
            <a:fld id="{6C24D49B-0E82-46B4-BC54-FF357924A8BC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766122" y="1124743"/>
            <a:ext cx="10153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2">
                    <a:lumMod val="50000"/>
                  </a:schemeClr>
                </a:solidFill>
              </a:rPr>
              <a:t>  </a:t>
            </a:r>
            <a:endParaRPr lang="pt-BR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573620" y="1460487"/>
            <a:ext cx="4477025" cy="5180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00"/>
              </a:spcBef>
            </a:pPr>
            <a:endParaRPr lang="pt-BR" sz="200" dirty="0">
              <a:solidFill>
                <a:schemeClr val="accent3">
                  <a:lumMod val="50000"/>
                </a:schemeClr>
              </a:solidFill>
            </a:endParaRPr>
          </a:p>
          <a:p>
            <a:pPr lvl="0"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Apoio Administrativo</a:t>
            </a:r>
          </a:p>
          <a:p>
            <a:pPr lvl="0"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Copa e Cozinha 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Limpeza 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Vigilância</a:t>
            </a:r>
          </a:p>
          <a:p>
            <a:pPr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Demais Serviços Prediais</a:t>
            </a:r>
          </a:p>
          <a:p>
            <a:pPr lvl="0"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Energia  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Telefonia  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Água</a:t>
            </a:r>
          </a:p>
          <a:p>
            <a:pPr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Material de Consumo 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Serviços de Saúde</a:t>
            </a:r>
          </a:p>
          <a:p>
            <a:pPr>
              <a:spcBef>
                <a:spcPts val="400"/>
              </a:spcBef>
              <a:buSzPct val="120000"/>
            </a:pPr>
            <a:endParaRPr lang="pt-BR" sz="16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Pessoal Ativo</a:t>
            </a:r>
          </a:p>
          <a:p>
            <a:pPr lvl="0">
              <a:spcBef>
                <a:spcPts val="400"/>
              </a:spcBef>
              <a:buSzPct val="120000"/>
            </a:pPr>
            <a:endParaRPr lang="pt-BR" sz="1600" dirty="0">
              <a:solidFill>
                <a:schemeClr val="accent3">
                  <a:lumMod val="50000"/>
                </a:schemeClr>
              </a:solidFill>
            </a:endParaRPr>
          </a:p>
          <a:p>
            <a:pPr lvl="0"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Tecnologia da Informação</a:t>
            </a:r>
          </a:p>
          <a:p>
            <a:pPr lvl="0"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Serviços Técnicos Especializados</a:t>
            </a:r>
          </a:p>
          <a:p>
            <a:pPr lvl="0"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Diárias 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Passagens</a:t>
            </a:r>
          </a:p>
          <a:p>
            <a:pPr lvl="0"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Transferências</a:t>
            </a:r>
          </a:p>
          <a:p>
            <a:pPr lvl="0"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Demais Serviços de Terceiros</a:t>
            </a:r>
          </a:p>
          <a:p>
            <a:pPr lvl="0"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Demais Custos Controláveis</a:t>
            </a:r>
          </a:p>
          <a:p>
            <a:pPr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Pessoal Inativo/Pensionista</a:t>
            </a:r>
          </a:p>
          <a:p>
            <a:pPr lvl="0"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Depreciação/Amortização</a:t>
            </a:r>
          </a:p>
          <a:p>
            <a:pPr lvl="0">
              <a:spcBef>
                <a:spcPts val="400"/>
              </a:spcBef>
              <a:buSzPct val="120000"/>
            </a:pPr>
            <a:r>
              <a:rPr lang="pt-BR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● </a:t>
            </a:r>
            <a:r>
              <a:rPr lang="pt-BR" sz="1600" dirty="0">
                <a:solidFill>
                  <a:schemeClr val="accent3">
                    <a:lumMod val="50000"/>
                  </a:schemeClr>
                </a:solidFill>
              </a:rPr>
              <a:t>Demais Custos Não Controláveis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407368" y="3140968"/>
            <a:ext cx="1344030" cy="7612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934" tIns="0" rIns="121934" bIns="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400" b="1" kern="1200" dirty="0"/>
              <a:t>UA 1 </a:t>
            </a:r>
            <a:r>
              <a:rPr lang="pt-BR" sz="1400" kern="1200" dirty="0"/>
              <a:t>(Ministérios)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3502426" y="3758361"/>
            <a:ext cx="4388197" cy="294739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3502426" y="980728"/>
            <a:ext cx="4388197" cy="391159"/>
          </a:xfrm>
          <a:prstGeom prst="rect">
            <a:avLst/>
          </a:prstGeom>
          <a:ln w="19050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ITENS DE CUSTO</a:t>
            </a:r>
          </a:p>
        </p:txBody>
      </p:sp>
      <p:sp>
        <p:nvSpPr>
          <p:cNvPr id="38" name="CaixaDeTexto 37"/>
          <p:cNvSpPr txBox="1"/>
          <p:nvPr/>
        </p:nvSpPr>
        <p:spPr>
          <a:xfrm>
            <a:off x="2177857" y="3357380"/>
            <a:ext cx="965815" cy="3231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+mn-lt"/>
              </a:rPr>
              <a:t>DIRETO</a:t>
            </a:r>
          </a:p>
        </p:txBody>
      </p:sp>
      <p:cxnSp>
        <p:nvCxnSpPr>
          <p:cNvPr id="40" name="Conector angulado 39"/>
          <p:cNvCxnSpPr/>
          <p:nvPr/>
        </p:nvCxnSpPr>
        <p:spPr>
          <a:xfrm rot="10800000">
            <a:off x="8316298" y="2410732"/>
            <a:ext cx="2082878" cy="1162341"/>
          </a:xfrm>
          <a:prstGeom prst="bentConnector3">
            <a:avLst>
              <a:gd name="adj1" fmla="val 35392"/>
            </a:avLst>
          </a:prstGeom>
          <a:ln w="76200">
            <a:head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ixaDeTexto 43"/>
          <p:cNvSpPr txBox="1"/>
          <p:nvPr/>
        </p:nvSpPr>
        <p:spPr>
          <a:xfrm>
            <a:off x="8182946" y="1988840"/>
            <a:ext cx="1145232" cy="83099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+mn-lt"/>
              </a:rPr>
              <a:t>INDIRETO</a:t>
            </a:r>
          </a:p>
          <a:p>
            <a:pPr algn="ctr"/>
            <a:r>
              <a:rPr lang="pt-BR" sz="1600" b="1" dirty="0">
                <a:solidFill>
                  <a:schemeClr val="bg1"/>
                </a:solidFill>
                <a:latin typeface="+mn-lt"/>
              </a:rPr>
              <a:t>(</a:t>
            </a:r>
            <a:r>
              <a:rPr lang="pt-BR" sz="1400" b="1" dirty="0">
                <a:solidFill>
                  <a:schemeClr val="bg1"/>
                </a:solidFill>
                <a:latin typeface="+mn-lt"/>
              </a:rPr>
              <a:t>Qtde servidores</a:t>
            </a:r>
            <a:r>
              <a:rPr lang="pt-BR" sz="1600" b="1" dirty="0">
                <a:solidFill>
                  <a:schemeClr val="bg1"/>
                </a:solidFill>
                <a:latin typeface="+mn-lt"/>
              </a:rPr>
              <a:t>)</a:t>
            </a:r>
          </a:p>
        </p:txBody>
      </p:sp>
      <p:sp>
        <p:nvSpPr>
          <p:cNvPr id="45" name="CaixaDeTexto 44"/>
          <p:cNvSpPr txBox="1"/>
          <p:nvPr/>
        </p:nvSpPr>
        <p:spPr>
          <a:xfrm>
            <a:off x="8195918" y="3397617"/>
            <a:ext cx="1145231" cy="3231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+mn-lt"/>
              </a:rPr>
              <a:t>DIRETO</a:t>
            </a:r>
          </a:p>
        </p:txBody>
      </p:sp>
      <p:grpSp>
        <p:nvGrpSpPr>
          <p:cNvPr id="52" name="Grupo 51"/>
          <p:cNvGrpSpPr/>
          <p:nvPr/>
        </p:nvGrpSpPr>
        <p:grpSpPr>
          <a:xfrm>
            <a:off x="10440258" y="3127110"/>
            <a:ext cx="1272366" cy="843574"/>
            <a:chOff x="230425" y="143538"/>
            <a:chExt cx="2884579" cy="582545"/>
          </a:xfrm>
          <a:solidFill>
            <a:srgbClr val="A7432F"/>
          </a:solidFill>
        </p:grpSpPr>
        <p:sp>
          <p:nvSpPr>
            <p:cNvPr id="53" name="Retângulo de cantos arredondados 52"/>
            <p:cNvSpPr/>
            <p:nvPr/>
          </p:nvSpPr>
          <p:spPr>
            <a:xfrm>
              <a:off x="230425" y="143538"/>
              <a:ext cx="2884579" cy="582545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etângulo 53"/>
            <p:cNvSpPr/>
            <p:nvPr/>
          </p:nvSpPr>
          <p:spPr>
            <a:xfrm>
              <a:off x="258864" y="179093"/>
              <a:ext cx="2856140" cy="52566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34" tIns="0" rIns="121934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b="1" kern="1200" dirty="0"/>
                <a:t>  UA</a:t>
              </a:r>
              <a:r>
                <a:rPr lang="pt-BR" sz="1600" b="1" dirty="0"/>
                <a:t>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b="1" dirty="0"/>
                <a:t>  N2  N3  N4</a:t>
              </a:r>
              <a:endParaRPr lang="pt-BR" sz="1600" kern="1200" dirty="0"/>
            </a:p>
          </p:txBody>
        </p:sp>
      </p:grpSp>
      <p:grpSp>
        <p:nvGrpSpPr>
          <p:cNvPr id="57" name="Grupo 56"/>
          <p:cNvGrpSpPr/>
          <p:nvPr/>
        </p:nvGrpSpPr>
        <p:grpSpPr>
          <a:xfrm>
            <a:off x="332928" y="3089482"/>
            <a:ext cx="1225282" cy="843574"/>
            <a:chOff x="230425" y="143538"/>
            <a:chExt cx="3225958" cy="582545"/>
          </a:xfrm>
          <a:solidFill>
            <a:srgbClr val="A7432F"/>
          </a:solidFill>
        </p:grpSpPr>
        <p:sp>
          <p:nvSpPr>
            <p:cNvPr id="58" name="Retângulo de cantos arredondados 57"/>
            <p:cNvSpPr/>
            <p:nvPr/>
          </p:nvSpPr>
          <p:spPr>
            <a:xfrm>
              <a:off x="230425" y="143538"/>
              <a:ext cx="3225958" cy="582545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Retângulo 58"/>
            <p:cNvSpPr/>
            <p:nvPr/>
          </p:nvSpPr>
          <p:spPr>
            <a:xfrm>
              <a:off x="258864" y="179093"/>
              <a:ext cx="3169081" cy="52566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34" tIns="0" rIns="121934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b="1" kern="1200" dirty="0"/>
                <a:t>UA N1</a:t>
              </a:r>
            </a:p>
          </p:txBody>
        </p:sp>
      </p:grpSp>
      <p:sp>
        <p:nvSpPr>
          <p:cNvPr id="27" name="CaixaDeTexto 26"/>
          <p:cNvSpPr txBox="1"/>
          <p:nvPr/>
        </p:nvSpPr>
        <p:spPr>
          <a:xfrm>
            <a:off x="4188331" y="621849"/>
            <a:ext cx="33087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ALOCAÇÃO DOS CUSTOS</a:t>
            </a:r>
          </a:p>
        </p:txBody>
      </p:sp>
      <p:cxnSp>
        <p:nvCxnSpPr>
          <p:cNvPr id="35" name="Conector reto 34"/>
          <p:cNvCxnSpPr/>
          <p:nvPr/>
        </p:nvCxnSpPr>
        <p:spPr>
          <a:xfrm>
            <a:off x="2610745" y="4797152"/>
            <a:ext cx="892967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/>
          <p:cNvCxnSpPr/>
          <p:nvPr/>
        </p:nvCxnSpPr>
        <p:spPr>
          <a:xfrm>
            <a:off x="2647749" y="3674566"/>
            <a:ext cx="0" cy="1122586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m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60" y="4957569"/>
            <a:ext cx="1768268" cy="176826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47984" y="6577607"/>
            <a:ext cx="2735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A7432F"/>
                </a:solidFill>
              </a:rPr>
              <a:t>UA = Unidade Administrativa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8207457" y="1740876"/>
            <a:ext cx="1132260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100" b="1" dirty="0">
                <a:solidFill>
                  <a:srgbClr val="C00000"/>
                </a:solidFill>
              </a:rPr>
              <a:t> OPCIONAL </a:t>
            </a:r>
          </a:p>
        </p:txBody>
      </p:sp>
      <p:sp>
        <p:nvSpPr>
          <p:cNvPr id="33" name="Título 1"/>
          <p:cNvSpPr>
            <a:spLocks noGrp="1"/>
          </p:cNvSpPr>
          <p:nvPr>
            <p:ph type="title"/>
          </p:nvPr>
        </p:nvSpPr>
        <p:spPr>
          <a:xfrm>
            <a:off x="47328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68697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to 6"/>
          <p:cNvCxnSpPr/>
          <p:nvPr/>
        </p:nvCxnSpPr>
        <p:spPr>
          <a:xfrm>
            <a:off x="3016776" y="1772816"/>
            <a:ext cx="5630827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ector reto 131"/>
          <p:cNvCxnSpPr/>
          <p:nvPr/>
        </p:nvCxnSpPr>
        <p:spPr>
          <a:xfrm flipH="1">
            <a:off x="9592021" y="5394645"/>
            <a:ext cx="1852" cy="1515764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ector reto 130"/>
          <p:cNvCxnSpPr/>
          <p:nvPr/>
        </p:nvCxnSpPr>
        <p:spPr>
          <a:xfrm flipH="1">
            <a:off x="7934665" y="5411350"/>
            <a:ext cx="1852" cy="1834074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310175" y="1988840"/>
            <a:ext cx="0" cy="212686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ector reto 137"/>
          <p:cNvCxnSpPr/>
          <p:nvPr/>
        </p:nvCxnSpPr>
        <p:spPr>
          <a:xfrm flipH="1">
            <a:off x="8659512" y="1774051"/>
            <a:ext cx="1852" cy="584392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ector reto 136"/>
          <p:cNvCxnSpPr/>
          <p:nvPr/>
        </p:nvCxnSpPr>
        <p:spPr>
          <a:xfrm flipH="1">
            <a:off x="3041860" y="1762169"/>
            <a:ext cx="1852" cy="584392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ector reto 135"/>
          <p:cNvCxnSpPr/>
          <p:nvPr/>
        </p:nvCxnSpPr>
        <p:spPr>
          <a:xfrm flipH="1">
            <a:off x="10061102" y="2576736"/>
            <a:ext cx="1852" cy="1515764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ector reto 134"/>
          <p:cNvCxnSpPr/>
          <p:nvPr/>
        </p:nvCxnSpPr>
        <p:spPr>
          <a:xfrm flipH="1">
            <a:off x="7151643" y="2561308"/>
            <a:ext cx="1852" cy="1515764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ector reto 110"/>
          <p:cNvCxnSpPr/>
          <p:nvPr/>
        </p:nvCxnSpPr>
        <p:spPr>
          <a:xfrm flipH="1">
            <a:off x="5519936" y="4353950"/>
            <a:ext cx="1852" cy="941168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ector reto 109"/>
          <p:cNvCxnSpPr/>
          <p:nvPr/>
        </p:nvCxnSpPr>
        <p:spPr>
          <a:xfrm flipH="1">
            <a:off x="3544512" y="4344135"/>
            <a:ext cx="1852" cy="2685265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ector reto 108"/>
          <p:cNvCxnSpPr/>
          <p:nvPr/>
        </p:nvCxnSpPr>
        <p:spPr>
          <a:xfrm flipH="1">
            <a:off x="1672188" y="2591340"/>
            <a:ext cx="1852" cy="1515762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ector reto 107"/>
          <p:cNvCxnSpPr/>
          <p:nvPr/>
        </p:nvCxnSpPr>
        <p:spPr>
          <a:xfrm flipH="1">
            <a:off x="4581980" y="2561310"/>
            <a:ext cx="1852" cy="1515762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to 82"/>
          <p:cNvCxnSpPr/>
          <p:nvPr/>
        </p:nvCxnSpPr>
        <p:spPr>
          <a:xfrm>
            <a:off x="7934665" y="5411350"/>
            <a:ext cx="1631050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reto 98"/>
          <p:cNvCxnSpPr/>
          <p:nvPr/>
        </p:nvCxnSpPr>
        <p:spPr>
          <a:xfrm>
            <a:off x="3546365" y="4333757"/>
            <a:ext cx="1973571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to 81"/>
          <p:cNvCxnSpPr/>
          <p:nvPr/>
        </p:nvCxnSpPr>
        <p:spPr>
          <a:xfrm>
            <a:off x="8722228" y="4340551"/>
            <a:ext cx="2626823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to 80"/>
          <p:cNvCxnSpPr/>
          <p:nvPr/>
        </p:nvCxnSpPr>
        <p:spPr>
          <a:xfrm>
            <a:off x="7144795" y="2564904"/>
            <a:ext cx="2889505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to 77"/>
          <p:cNvCxnSpPr/>
          <p:nvPr/>
        </p:nvCxnSpPr>
        <p:spPr>
          <a:xfrm>
            <a:off x="1677462" y="2564904"/>
            <a:ext cx="2889505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11424592" y="6433170"/>
            <a:ext cx="582960" cy="365125"/>
          </a:xfrm>
        </p:spPr>
        <p:txBody>
          <a:bodyPr/>
          <a:lstStyle/>
          <a:p>
            <a:fld id="{6C24D49B-0E82-46B4-BC54-FF357924A8BC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3863752" y="620688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1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ÁREA DE ATUAÇÃO </a:t>
            </a:r>
          </a:p>
          <a:p>
            <a:pPr algn="ctr"/>
            <a:r>
              <a:rPr lang="pt-BR" sz="21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(Suporte ou Finalística)</a:t>
            </a:r>
          </a:p>
        </p:txBody>
      </p:sp>
      <p:pic>
        <p:nvPicPr>
          <p:cNvPr id="1026" name="Picture 2" descr="Resultado de imagem para empresa ic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556" y="1423510"/>
            <a:ext cx="1110156" cy="73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m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203" y="6063872"/>
            <a:ext cx="654618" cy="64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m relacionad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747" y="5094428"/>
            <a:ext cx="761235" cy="68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9616" y="2206405"/>
            <a:ext cx="801449" cy="510477"/>
          </a:xfrm>
          <a:prstGeom prst="rect">
            <a:avLst/>
          </a:prstGeom>
        </p:spPr>
      </p:pic>
      <p:pic>
        <p:nvPicPr>
          <p:cNvPr id="61" name="Imagem 6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6400" y="3093983"/>
            <a:ext cx="801449" cy="556525"/>
          </a:xfrm>
          <a:prstGeom prst="rect">
            <a:avLst/>
          </a:prstGeom>
        </p:spPr>
      </p:pic>
      <p:pic>
        <p:nvPicPr>
          <p:cNvPr id="62" name="Imagem 6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4072" y="3084124"/>
            <a:ext cx="801449" cy="567519"/>
          </a:xfrm>
          <a:prstGeom prst="rect">
            <a:avLst/>
          </a:prstGeom>
        </p:spPr>
      </p:pic>
      <p:pic>
        <p:nvPicPr>
          <p:cNvPr id="63" name="Imagem 6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6879" y="2204864"/>
            <a:ext cx="801449" cy="510477"/>
          </a:xfrm>
          <a:prstGeom prst="rect">
            <a:avLst/>
          </a:prstGeom>
        </p:spPr>
      </p:pic>
      <p:pic>
        <p:nvPicPr>
          <p:cNvPr id="64" name="Imagem 6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1784" y="3068960"/>
            <a:ext cx="801449" cy="525641"/>
          </a:xfrm>
          <a:prstGeom prst="rect">
            <a:avLst/>
          </a:prstGeom>
        </p:spPr>
      </p:pic>
      <p:pic>
        <p:nvPicPr>
          <p:cNvPr id="65" name="Imagem 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1464" y="3070455"/>
            <a:ext cx="787927" cy="510477"/>
          </a:xfrm>
          <a:prstGeom prst="rect">
            <a:avLst/>
          </a:prstGeom>
        </p:spPr>
      </p:pic>
      <p:pic>
        <p:nvPicPr>
          <p:cNvPr id="66" name="Imagem 6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3504" y="4005064"/>
            <a:ext cx="801449" cy="510477"/>
          </a:xfrm>
          <a:prstGeom prst="rect">
            <a:avLst/>
          </a:prstGeom>
        </p:spPr>
      </p:pic>
      <p:pic>
        <p:nvPicPr>
          <p:cNvPr id="67" name="Imagem 6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4071" y="4005064"/>
            <a:ext cx="801449" cy="510477"/>
          </a:xfrm>
          <a:prstGeom prst="rect">
            <a:avLst/>
          </a:prstGeom>
        </p:spPr>
      </p:pic>
      <p:pic>
        <p:nvPicPr>
          <p:cNvPr id="68" name="Imagem 6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6243" y="4005064"/>
            <a:ext cx="801449" cy="510477"/>
          </a:xfrm>
          <a:prstGeom prst="rect">
            <a:avLst/>
          </a:prstGeom>
        </p:spPr>
      </p:pic>
      <p:pic>
        <p:nvPicPr>
          <p:cNvPr id="77" name="Imagem 7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1464" y="4015338"/>
            <a:ext cx="801449" cy="510477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1868" y="5075567"/>
            <a:ext cx="684581" cy="729697"/>
          </a:xfrm>
          <a:prstGeom prst="rect">
            <a:avLst/>
          </a:prstGeom>
        </p:spPr>
      </p:pic>
      <p:pic>
        <p:nvPicPr>
          <p:cNvPr id="100" name="Imagem 9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55999" y="5123254"/>
            <a:ext cx="786102" cy="742923"/>
          </a:xfrm>
          <a:prstGeom prst="rect">
            <a:avLst/>
          </a:prstGeom>
        </p:spPr>
      </p:pic>
      <p:pic>
        <p:nvPicPr>
          <p:cNvPr id="101" name="Imagem 10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2931" y="5067638"/>
            <a:ext cx="786101" cy="772666"/>
          </a:xfrm>
          <a:prstGeom prst="rect">
            <a:avLst/>
          </a:prstGeom>
        </p:spPr>
      </p:pic>
      <p:pic>
        <p:nvPicPr>
          <p:cNvPr id="102" name="Picture 4" descr="Imagem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6870" y="6045078"/>
            <a:ext cx="685800" cy="67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 descr="Imagem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367" y="6115049"/>
            <a:ext cx="770563" cy="65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3" name="Conector reto 132"/>
          <p:cNvCxnSpPr/>
          <p:nvPr/>
        </p:nvCxnSpPr>
        <p:spPr>
          <a:xfrm flipH="1">
            <a:off x="11349050" y="4353501"/>
            <a:ext cx="1852" cy="777825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ector reto 133"/>
          <p:cNvCxnSpPr/>
          <p:nvPr/>
        </p:nvCxnSpPr>
        <p:spPr>
          <a:xfrm flipH="1">
            <a:off x="8715982" y="4378070"/>
            <a:ext cx="1852" cy="707114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>
            <a:off x="0" y="4824534"/>
            <a:ext cx="12192000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70487" y="1515232"/>
            <a:ext cx="479376" cy="4695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39" name="Elipse 138"/>
          <p:cNvSpPr/>
          <p:nvPr/>
        </p:nvSpPr>
        <p:spPr>
          <a:xfrm>
            <a:off x="72008" y="2283546"/>
            <a:ext cx="479376" cy="4695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40" name="Elipse 139"/>
          <p:cNvSpPr/>
          <p:nvPr/>
        </p:nvSpPr>
        <p:spPr>
          <a:xfrm>
            <a:off x="70487" y="3099820"/>
            <a:ext cx="479376" cy="4695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41" name="Elipse 140"/>
          <p:cNvSpPr/>
          <p:nvPr/>
        </p:nvSpPr>
        <p:spPr>
          <a:xfrm>
            <a:off x="70487" y="4066329"/>
            <a:ext cx="479376" cy="4695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48" name="Título 1"/>
          <p:cNvSpPr>
            <a:spLocks noGrp="1"/>
          </p:cNvSpPr>
          <p:nvPr>
            <p:ph type="title"/>
          </p:nvPr>
        </p:nvSpPr>
        <p:spPr>
          <a:xfrm>
            <a:off x="47328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  <p:sp>
        <p:nvSpPr>
          <p:cNvPr id="2" name="Retângulo 1"/>
          <p:cNvSpPr/>
          <p:nvPr/>
        </p:nvSpPr>
        <p:spPr>
          <a:xfrm>
            <a:off x="2639616" y="2204864"/>
            <a:ext cx="801449" cy="5482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1" name="Retângulo 50"/>
          <p:cNvSpPr/>
          <p:nvPr/>
        </p:nvSpPr>
        <p:spPr>
          <a:xfrm>
            <a:off x="1251094" y="3068960"/>
            <a:ext cx="801449" cy="52564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2" name="Retângulo 51"/>
          <p:cNvSpPr/>
          <p:nvPr/>
        </p:nvSpPr>
        <p:spPr>
          <a:xfrm>
            <a:off x="1271464" y="4015338"/>
            <a:ext cx="801449" cy="5482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3" name="Retângulo 52"/>
          <p:cNvSpPr/>
          <p:nvPr/>
        </p:nvSpPr>
        <p:spPr>
          <a:xfrm>
            <a:off x="4151784" y="3079544"/>
            <a:ext cx="801449" cy="52444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4" name="Retângulo 53"/>
          <p:cNvSpPr/>
          <p:nvPr/>
        </p:nvSpPr>
        <p:spPr>
          <a:xfrm>
            <a:off x="4175279" y="4026833"/>
            <a:ext cx="801449" cy="5482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Retângulo 54"/>
          <p:cNvSpPr/>
          <p:nvPr/>
        </p:nvSpPr>
        <p:spPr>
          <a:xfrm>
            <a:off x="8255579" y="2230871"/>
            <a:ext cx="801449" cy="5482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6" name="Retângulo 55"/>
          <p:cNvSpPr/>
          <p:nvPr/>
        </p:nvSpPr>
        <p:spPr>
          <a:xfrm>
            <a:off x="6750918" y="3103366"/>
            <a:ext cx="801449" cy="5482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8" name="Retângulo 57"/>
          <p:cNvSpPr/>
          <p:nvPr/>
        </p:nvSpPr>
        <p:spPr>
          <a:xfrm>
            <a:off x="9695817" y="3102231"/>
            <a:ext cx="801449" cy="5482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9" name="Retângulo 58"/>
          <p:cNvSpPr/>
          <p:nvPr/>
        </p:nvSpPr>
        <p:spPr>
          <a:xfrm>
            <a:off x="3141293" y="5075566"/>
            <a:ext cx="786102" cy="71318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9" name="Retângulo 68"/>
          <p:cNvSpPr/>
          <p:nvPr/>
        </p:nvSpPr>
        <p:spPr>
          <a:xfrm>
            <a:off x="5126885" y="5070804"/>
            <a:ext cx="786102" cy="71318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0" name="Retângulo 69"/>
          <p:cNvSpPr/>
          <p:nvPr/>
        </p:nvSpPr>
        <p:spPr>
          <a:xfrm>
            <a:off x="8322931" y="5072530"/>
            <a:ext cx="786102" cy="71318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1" name="Retângulo 70"/>
          <p:cNvSpPr/>
          <p:nvPr/>
        </p:nvSpPr>
        <p:spPr>
          <a:xfrm>
            <a:off x="10955999" y="5113350"/>
            <a:ext cx="786102" cy="75282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2" name="Retângulo 71"/>
          <p:cNvSpPr/>
          <p:nvPr/>
        </p:nvSpPr>
        <p:spPr>
          <a:xfrm>
            <a:off x="3165747" y="6039778"/>
            <a:ext cx="786102" cy="68919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3" name="Retângulo 72"/>
          <p:cNvSpPr/>
          <p:nvPr/>
        </p:nvSpPr>
        <p:spPr>
          <a:xfrm>
            <a:off x="7552367" y="6076506"/>
            <a:ext cx="786102" cy="68919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4" name="Retângulo 73"/>
          <p:cNvSpPr/>
          <p:nvPr/>
        </p:nvSpPr>
        <p:spPr>
          <a:xfrm>
            <a:off x="9209077" y="6027787"/>
            <a:ext cx="786102" cy="68919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6" name="Retângulo 75"/>
          <p:cNvSpPr/>
          <p:nvPr/>
        </p:nvSpPr>
        <p:spPr>
          <a:xfrm>
            <a:off x="6740095" y="3996437"/>
            <a:ext cx="801449" cy="5482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9" name="Retângulo 78"/>
          <p:cNvSpPr/>
          <p:nvPr/>
        </p:nvSpPr>
        <p:spPr>
          <a:xfrm>
            <a:off x="9679110" y="3992805"/>
            <a:ext cx="801449" cy="5482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0" name="Retângulo 79"/>
          <p:cNvSpPr/>
          <p:nvPr/>
        </p:nvSpPr>
        <p:spPr>
          <a:xfrm>
            <a:off x="5186508" y="1381429"/>
            <a:ext cx="1179112" cy="79189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683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0" y="1340768"/>
            <a:ext cx="12192000" cy="108012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CUSTOS CONTROLÁVEIS ( CC ) – Itens de custo com relevante influência pelo gestor, quantitativa ou </a:t>
            </a:r>
          </a:p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qualitativa, sobre o consumo dos recursos.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9264352" y="6433170"/>
            <a:ext cx="2743200" cy="365125"/>
          </a:xfrm>
        </p:spPr>
        <p:txBody>
          <a:bodyPr/>
          <a:lstStyle/>
          <a:p>
            <a:fld id="{6C24D49B-0E82-46B4-BC54-FF357924A8BC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511824" y="736439"/>
            <a:ext cx="2840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GRUPOS DE CUSTO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556792"/>
            <a:ext cx="719390" cy="688908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56" y="2852936"/>
            <a:ext cx="719390" cy="68890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32" y="4221088"/>
            <a:ext cx="719390" cy="68890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56" y="5589240"/>
            <a:ext cx="719390" cy="688908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0" y="4026404"/>
            <a:ext cx="12192000" cy="108012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CUSTOS ATRIBUÍVEIS A PESSOAL ( CAP ) –  Itens de custo cujo consumo tende a ser realizado em função da </a:t>
            </a:r>
          </a:p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força de trabalho lotada na unidade administrativa.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0" y="2660956"/>
            <a:ext cx="12192000" cy="108012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CUSTOS NÃO CONTROLÁVEIS ( CNC ) – Itens de custo sem influência relevante, quantitativa ou qualitativa, pelo </a:t>
            </a:r>
          </a:p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gestor sobre o consumo dos recursos.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0" y="5346592"/>
            <a:ext cx="12192000" cy="108012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CUSTOS DE FUNCIONAMENTO ( CF ) – Itens de custo gerais, necessários para que as organizações estejam </a:t>
            </a:r>
          </a:p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                             minimamente aptas ao desenvolvimento de suas atividades.  </a:t>
            </a:r>
          </a:p>
        </p:txBody>
      </p:sp>
      <p:sp>
        <p:nvSpPr>
          <p:cNvPr id="15" name="Título 1"/>
          <p:cNvSpPr>
            <a:spLocks noGrp="1"/>
          </p:cNvSpPr>
          <p:nvPr>
            <p:ph type="title"/>
          </p:nvPr>
        </p:nvSpPr>
        <p:spPr>
          <a:xfrm>
            <a:off x="47328" y="-272827"/>
            <a:ext cx="10515600" cy="1325563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Portal de Custos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35893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ersonalizar design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PageContent xmlns="http://schemas.microsoft.com/sharepoint/v3" xsi:nil="true"/>
    <Descricao xmlns="0a7000d6-02c1-4ac2-87ff-427c8bde8f4d">Modelo Apresentações PowerPoint STN 2016</Descricao>
    <STNCategoriaLookup xmlns="0a7000d6-02c1-4ac2-87ff-427c8bde8f4d">49</STNCategoriaLookup>
    <DestaqueNoticia xmlns="0a7000d6-02c1-4ac2-87ff-427c8bde8f4d">false</DestaqueNoticia>
    <PalavraChaveNoticia xmlns="0a7000d6-02c1-4ac2-87ff-427c8bde8f4d">586;#Modelo;#585;#Apresentação;#955;#PowerPoint;#992;#2016</PalavraChaveNoticia>
    <STNSubcategoriaLookup xmlns="0a7000d6-02c1-4ac2-87ff-427c8bde8f4d">65</STNSubcategoriaLookup>
    <STNAreaLookup xmlns="0a7000d6-02c1-4ac2-87ff-427c8bde8f4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STN Documento" ma:contentTypeID="0x010100074FEDCAA1540F4BA0F0316E3C4A784B0092FFBD8CB8CD9C48AC5B705EE16DB600" ma:contentTypeVersion="36" ma:contentTypeDescription="" ma:contentTypeScope="" ma:versionID="b2340f526e45dda0f23b78efe957f6c2">
  <xsd:schema xmlns:xsd="http://www.w3.org/2001/XMLSchema" xmlns:xs="http://www.w3.org/2001/XMLSchema" xmlns:p="http://schemas.microsoft.com/office/2006/metadata/properties" xmlns:ns1="http://schemas.microsoft.com/sharepoint/v3" xmlns:ns2="0a7000d6-02c1-4ac2-87ff-427c8bde8f4d" targetNamespace="http://schemas.microsoft.com/office/2006/metadata/properties" ma:root="true" ma:fieldsID="9bb3ffbdbd7c854fdfcb3918e66c6b42" ns1:_="" ns2:_="">
    <xsd:import namespace="http://schemas.microsoft.com/sharepoint/v3"/>
    <xsd:import namespace="0a7000d6-02c1-4ac2-87ff-427c8bde8f4d"/>
    <xsd:element name="properties">
      <xsd:complexType>
        <xsd:sequence>
          <xsd:element name="documentManagement">
            <xsd:complexType>
              <xsd:all>
                <xsd:element ref="ns2:STNCategoriaLookup"/>
                <xsd:element ref="ns2:STNSubcategoriaLookup"/>
                <xsd:element ref="ns2:DestaqueNoticia" minOccurs="0"/>
                <xsd:element ref="ns2:Descricao"/>
                <xsd:element ref="ns1:PublishingPageContent" minOccurs="0"/>
                <xsd:element ref="ns2:PalavraChaveNoticia"/>
                <xsd:element ref="ns2:STNAreaLookup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PageContent" ma:index="6" nillable="true" ma:displayName="Conteúdo da Página" ma:description="Conteúdo da Página é uma coluna de site criada pelo recurso de Publicação. Ela é usada no Tipo de Conteúdo de Página de Artigo como o conteúdo da página." ma:internalName="PublishingPageConte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7000d6-02c1-4ac2-87ff-427c8bde8f4d" elementFormDefault="qualified">
    <xsd:import namespace="http://schemas.microsoft.com/office/2006/documentManagement/types"/>
    <xsd:import namespace="http://schemas.microsoft.com/office/infopath/2007/PartnerControls"/>
    <xsd:element name="STNCategoriaLookup" ma:index="2" ma:displayName="Categoria" ma:indexed="true" ma:list="{c5af44d2-4f95-4f02-8ad8-aacff1283beb}" ma:internalName="STNCategoriaLookup" ma:readOnly="false" ma:showField="Title" ma:web="0a7000d6-02c1-4ac2-87ff-427c8bde8f4d">
      <xsd:simpleType>
        <xsd:restriction base="dms:Lookup"/>
      </xsd:simpleType>
    </xsd:element>
    <xsd:element name="STNSubcategoriaLookup" ma:index="3" ma:displayName="Subcategoria" ma:indexed="true" ma:list="{192d909d-be75-44df-8561-8bf4dd6a77ae}" ma:internalName="STNSubcategoriaLookup" ma:readOnly="false" ma:showField="Title" ma:web="0a7000d6-02c1-4ac2-87ff-427c8bde8f4d">
      <xsd:simpleType>
        <xsd:restriction base="dms:Lookup"/>
      </xsd:simpleType>
    </xsd:element>
    <xsd:element name="DestaqueNoticia" ma:index="4" nillable="true" ma:displayName="Destaque" ma:default="0" ma:internalName="DestaqueNoticia">
      <xsd:simpleType>
        <xsd:restriction base="dms:Boolean"/>
      </xsd:simpleType>
    </xsd:element>
    <xsd:element name="Descricao" ma:index="5" ma:displayName="Resumo" ma:internalName="Descricao">
      <xsd:simpleType>
        <xsd:restriction base="dms:Text">
          <xsd:maxLength value="140"/>
        </xsd:restriction>
      </xsd:simpleType>
    </xsd:element>
    <xsd:element name="PalavraChaveNoticia" ma:index="13" ma:displayName="Palavras Chave" ma:list="03b14767-2059-4965-a763-74535623b0e3" ma:internalName="PalavraChaveNoticia" ma:readOnly="false" ma:showField="Title" ma:web="0a7000d6-02c1-4ac2-87ff-427c8bde8f4d">
      <xsd:simpleType>
        <xsd:restriction base="dms:Unknown"/>
      </xsd:simpleType>
    </xsd:element>
    <xsd:element name="STNAreaLookup" ma:index="14" nillable="true" ma:displayName="Áreas Vinculadas" ma:list="0e13c9bc-cab2-47a2-bab5-17b30044fcdc" ma:internalName="STNAreaLookup0" ma:showField="Title" ma:web="0a7000d6-02c1-4ac2-87ff-427c8bde8f4d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e Conteúdo"/>
        <xsd:element ref="dc:title" minOccurs="0" maxOccurs="1" ma:index="1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3D16C0-C8DD-4604-9DE9-B7C1D03668BB}">
  <ds:schemaRefs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0a7000d6-02c1-4ac2-87ff-427c8bde8f4d"/>
    <ds:schemaRef ds:uri="http://schemas.microsoft.com/sharepoint/v3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DC63E5F-D99D-4421-AE39-243A019EA9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CB1F53-F5CE-4E33-A499-8D903550B0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a7000d6-02c1-4ac2-87ff-427c8bde8f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3977</TotalTime>
  <Words>1011</Words>
  <Application>Microsoft Office PowerPoint</Application>
  <PresentationFormat>Widescreen</PresentationFormat>
  <Paragraphs>271</Paragraphs>
  <Slides>24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Eras Demi ITC</vt:lpstr>
      <vt:lpstr>Times New Roman</vt:lpstr>
      <vt:lpstr>Wingdings</vt:lpstr>
      <vt:lpstr>Personalizar design</vt:lpstr>
      <vt:lpstr>Apresentação do PowerPoint</vt:lpstr>
      <vt:lpstr>Portal de Custos do Governo Federal</vt:lpstr>
      <vt:lpstr>Portal de Custos do Governo Federal</vt:lpstr>
      <vt:lpstr>Portal de Custos do Governo Federal</vt:lpstr>
      <vt:lpstr>Portal de Custos do Governo Federal</vt:lpstr>
      <vt:lpstr>Portal de Custos do Governo Federal</vt:lpstr>
      <vt:lpstr>Portal de Custos do Governo Federal</vt:lpstr>
      <vt:lpstr>Portal de Custos do Governo Federal</vt:lpstr>
      <vt:lpstr>Portal de Custos do Governo Federal</vt:lpstr>
      <vt:lpstr>Portal de Custos do Governo Federal</vt:lpstr>
      <vt:lpstr>Portal de Custos do Governo Federal</vt:lpstr>
      <vt:lpstr>DADOS</vt:lpstr>
      <vt:lpstr>Portal de Custos do Governo Federal</vt:lpstr>
      <vt:lpstr>Portal de Custos do Governo Federal</vt:lpstr>
      <vt:lpstr>Portal de Custos do Governo Federal</vt:lpstr>
      <vt:lpstr>Portal de Custos do Governo Federal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Apresentações PowerPoint STN 2016</dc:title>
  <dc:creator>STN</dc:creator>
  <cp:lastModifiedBy>Ramon Sousa Santos</cp:lastModifiedBy>
  <cp:revision>364</cp:revision>
  <cp:lastPrinted>2017-08-16T21:13:05Z</cp:lastPrinted>
  <dcterms:created xsi:type="dcterms:W3CDTF">2014-03-31T18:30:38Z</dcterms:created>
  <dcterms:modified xsi:type="dcterms:W3CDTF">2018-06-15T13:35:16Z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0x010100074FEDCAA1540F4BA0F0316E3C4A784B0092FFBD8CB8CD9C48AC5B705EE16DB600</vt:lpwstr>
  </property>
</Properties>
</file>