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34" r:id="rId4"/>
  </p:sldMasterIdLst>
  <p:notesMasterIdLst>
    <p:notesMasterId r:id="rId70"/>
  </p:notesMasterIdLst>
  <p:handoutMasterIdLst>
    <p:handoutMasterId r:id="rId71"/>
  </p:handoutMasterIdLst>
  <p:sldIdLst>
    <p:sldId id="256" r:id="rId5"/>
    <p:sldId id="945" r:id="rId6"/>
    <p:sldId id="989" r:id="rId7"/>
    <p:sldId id="978" r:id="rId8"/>
    <p:sldId id="982" r:id="rId9"/>
    <p:sldId id="983" r:id="rId10"/>
    <p:sldId id="984" r:id="rId11"/>
    <p:sldId id="985" r:id="rId12"/>
    <p:sldId id="986" r:id="rId13"/>
    <p:sldId id="987" r:id="rId14"/>
    <p:sldId id="988" r:id="rId15"/>
    <p:sldId id="947" r:id="rId16"/>
    <p:sldId id="948" r:id="rId17"/>
    <p:sldId id="949" r:id="rId18"/>
    <p:sldId id="961" r:id="rId19"/>
    <p:sldId id="962" r:id="rId20"/>
    <p:sldId id="950" r:id="rId21"/>
    <p:sldId id="951" r:id="rId22"/>
    <p:sldId id="952" r:id="rId23"/>
    <p:sldId id="958" r:id="rId24"/>
    <p:sldId id="990" r:id="rId25"/>
    <p:sldId id="991" r:id="rId26"/>
    <p:sldId id="992" r:id="rId27"/>
    <p:sldId id="993" r:id="rId28"/>
    <p:sldId id="995" r:id="rId29"/>
    <p:sldId id="996" r:id="rId30"/>
    <p:sldId id="997" r:id="rId31"/>
    <p:sldId id="998" r:id="rId32"/>
    <p:sldId id="1002" r:id="rId33"/>
    <p:sldId id="928" r:id="rId34"/>
    <p:sldId id="1003" r:id="rId35"/>
    <p:sldId id="953" r:id="rId36"/>
    <p:sldId id="954" r:id="rId37"/>
    <p:sldId id="955" r:id="rId38"/>
    <p:sldId id="931" r:id="rId39"/>
    <p:sldId id="933" r:id="rId40"/>
    <p:sldId id="934" r:id="rId41"/>
    <p:sldId id="937" r:id="rId42"/>
    <p:sldId id="938" r:id="rId43"/>
    <p:sldId id="939" r:id="rId44"/>
    <p:sldId id="893" r:id="rId45"/>
    <p:sldId id="891" r:id="rId46"/>
    <p:sldId id="783" r:id="rId47"/>
    <p:sldId id="911" r:id="rId48"/>
    <p:sldId id="892" r:id="rId49"/>
    <p:sldId id="890" r:id="rId50"/>
    <p:sldId id="909" r:id="rId51"/>
    <p:sldId id="889" r:id="rId52"/>
    <p:sldId id="964" r:id="rId53"/>
    <p:sldId id="887" r:id="rId54"/>
    <p:sldId id="917" r:id="rId55"/>
    <p:sldId id="907" r:id="rId56"/>
    <p:sldId id="896" r:id="rId57"/>
    <p:sldId id="897" r:id="rId58"/>
    <p:sldId id="898" r:id="rId59"/>
    <p:sldId id="976" r:id="rId60"/>
    <p:sldId id="786" r:id="rId61"/>
    <p:sldId id="794" r:id="rId62"/>
    <p:sldId id="795" r:id="rId63"/>
    <p:sldId id="1004" r:id="rId64"/>
    <p:sldId id="1005" r:id="rId65"/>
    <p:sldId id="1006" r:id="rId66"/>
    <p:sldId id="1007" r:id="rId67"/>
    <p:sldId id="981" r:id="rId68"/>
    <p:sldId id="411" r:id="rId69"/>
  </p:sldIdLst>
  <p:sldSz cx="12192000" cy="6858000"/>
  <p:notesSz cx="6858000" cy="9926638"/>
  <p:defaultTextStyle>
    <a:defPPr>
      <a:defRPr lang="pt-B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CCFF66"/>
    <a:srgbClr val="FFFF66"/>
    <a:srgbClr val="FF3300"/>
    <a:srgbClr val="99FF99"/>
    <a:srgbClr val="CCFFCC"/>
    <a:srgbClr val="FFCC66"/>
    <a:srgbClr val="99CCFF"/>
    <a:srgbClr val="FF0000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94" autoAdjust="0"/>
    <p:restoredTop sz="93967" autoAdjust="0"/>
  </p:normalViewPr>
  <p:slideViewPr>
    <p:cSldViewPr>
      <p:cViewPr varScale="1">
        <p:scale>
          <a:sx n="59" d="100"/>
          <a:sy n="59" d="100"/>
        </p:scale>
        <p:origin x="-102" y="-1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70" d="100"/>
          <a:sy n="70" d="100"/>
        </p:scale>
        <p:origin x="190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theme" Target="theme/theme1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notesMaster" Target="notesMasters/notesMaster1.xml"/><Relationship Id="rId75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" Type="http://schemas.openxmlformats.org/officeDocument/2006/relationships/slide" Target="slides/slide3.xml"/><Relationship Id="rId7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3DE1085E-D8B3-434B-9F25-DE917C2956E6}" type="datetimeFigureOut">
              <a:rPr lang="pt-BR"/>
              <a:pPr>
                <a:defRPr/>
              </a:pPr>
              <a:t>19/06/2018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71800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84613" y="9428584"/>
            <a:ext cx="2971800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6D4A66-F87B-427F-B2E7-21BCF38CF600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8318066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D6016F97-CE40-44EC-9D97-53E309C537D4}" type="datetimeFigureOut">
              <a:rPr lang="pt-BR"/>
              <a:pPr>
                <a:defRPr/>
              </a:pPr>
              <a:t>19/06/2018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452438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BR" noProof="0" smtClean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777194"/>
            <a:ext cx="548640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noProof="0" smtClean="0"/>
              <a:t>Clique para editar o texto mestre</a:t>
            </a:r>
          </a:p>
          <a:p>
            <a:pPr lvl="1"/>
            <a:r>
              <a:rPr lang="pt-BR" noProof="0" smtClean="0"/>
              <a:t>Segundo nível</a:t>
            </a:r>
          </a:p>
          <a:p>
            <a:pPr lvl="2"/>
            <a:r>
              <a:rPr lang="pt-BR" noProof="0" smtClean="0"/>
              <a:t>Terceiro nível</a:t>
            </a:r>
          </a:p>
          <a:p>
            <a:pPr lvl="3"/>
            <a:r>
              <a:rPr lang="pt-BR" noProof="0" smtClean="0"/>
              <a:t>Quarto nível</a:t>
            </a:r>
          </a:p>
          <a:p>
            <a:pPr lvl="4"/>
            <a:r>
              <a:rPr lang="pt-BR" noProof="0" smtClean="0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71800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9428584"/>
            <a:ext cx="2971800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4FA3976E-3615-49A1-B178-9E4D9482EC66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183260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A3976E-3615-49A1-B178-9E4D9482EC66}" type="slidenum">
              <a:rPr lang="pt-BR" smtClean="0"/>
              <a:pPr>
                <a:defRPr/>
              </a:pPr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890800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A3976E-3615-49A1-B178-9E4D9482EC66}" type="slidenum">
              <a:rPr lang="pt-BR" smtClean="0"/>
              <a:pPr>
                <a:defRPr/>
              </a:pPr>
              <a:t>26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2978988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8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EF7FE04A-61C0-48EA-B52F-2E4473E86C14}" type="slidenum">
              <a:rPr lang="en-GB" altLang="pt-BR" smtClean="0">
                <a:latin typeface="Arial" panose="020B0604020202020204" pitchFamily="34" charset="0"/>
              </a:rPr>
              <a:pPr/>
              <a:t>45</a:t>
            </a:fld>
            <a:endParaRPr lang="en-GB" altLang="pt-BR" smtClean="0">
              <a:latin typeface="Arial" panose="020B0604020202020204" pitchFamily="34" charset="0"/>
            </a:endParaRPr>
          </a:p>
        </p:txBody>
      </p:sp>
      <p:sp>
        <p:nvSpPr>
          <p:cNvPr id="89091" name="Text Box 1"/>
          <p:cNvSpPr txBox="1">
            <a:spLocks noChangeArrowheads="1"/>
          </p:cNvSpPr>
          <p:nvPr/>
        </p:nvSpPr>
        <p:spPr bwMode="auto">
          <a:xfrm>
            <a:off x="1103313" y="563563"/>
            <a:ext cx="7715250" cy="2779712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87737" tIns="43868" rIns="87737" bIns="43868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pt-BR" altLang="pt-BR"/>
          </a:p>
        </p:txBody>
      </p:sp>
      <p:sp>
        <p:nvSpPr>
          <p:cNvPr id="89092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992188" y="3536950"/>
            <a:ext cx="7937500" cy="3346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altLang="pt-BR" smtClean="0"/>
          </a:p>
        </p:txBody>
      </p:sp>
      <p:sp>
        <p:nvSpPr>
          <p:cNvPr id="89093" name="Text Box 3"/>
          <p:cNvSpPr txBox="1">
            <a:spLocks noChangeArrowheads="1"/>
          </p:cNvSpPr>
          <p:nvPr/>
        </p:nvSpPr>
        <p:spPr bwMode="auto">
          <a:xfrm>
            <a:off x="5624513" y="7070725"/>
            <a:ext cx="4297362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9344" tIns="0" rIns="19344" bIns="0" anchor="b"/>
          <a:lstStyle>
            <a:lvl1pPr>
              <a:tabLst>
                <a:tab pos="0" algn="l"/>
                <a:tab pos="428625" algn="l"/>
                <a:tab pos="860425" algn="l"/>
                <a:tab pos="1290638" algn="l"/>
                <a:tab pos="1722438" algn="l"/>
                <a:tab pos="2152650" algn="l"/>
                <a:tab pos="2584450" algn="l"/>
                <a:tab pos="3014663" algn="l"/>
                <a:tab pos="3446463" algn="l"/>
                <a:tab pos="3876675" algn="l"/>
                <a:tab pos="4308475" algn="l"/>
                <a:tab pos="4738688" algn="l"/>
                <a:tab pos="5170488" algn="l"/>
                <a:tab pos="5602288" algn="l"/>
                <a:tab pos="6032500" algn="l"/>
                <a:tab pos="6464300" algn="l"/>
                <a:tab pos="6894513" algn="l"/>
                <a:tab pos="7326313" algn="l"/>
                <a:tab pos="7756525" algn="l"/>
                <a:tab pos="8188325" algn="l"/>
                <a:tab pos="8618538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tabLst>
                <a:tab pos="0" algn="l"/>
                <a:tab pos="428625" algn="l"/>
                <a:tab pos="860425" algn="l"/>
                <a:tab pos="1290638" algn="l"/>
                <a:tab pos="1722438" algn="l"/>
                <a:tab pos="2152650" algn="l"/>
                <a:tab pos="2584450" algn="l"/>
                <a:tab pos="3014663" algn="l"/>
                <a:tab pos="3446463" algn="l"/>
                <a:tab pos="3876675" algn="l"/>
                <a:tab pos="4308475" algn="l"/>
                <a:tab pos="4738688" algn="l"/>
                <a:tab pos="5170488" algn="l"/>
                <a:tab pos="5602288" algn="l"/>
                <a:tab pos="6032500" algn="l"/>
                <a:tab pos="6464300" algn="l"/>
                <a:tab pos="6894513" algn="l"/>
                <a:tab pos="7326313" algn="l"/>
                <a:tab pos="7756525" algn="l"/>
                <a:tab pos="8188325" algn="l"/>
                <a:tab pos="8618538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tabLst>
                <a:tab pos="0" algn="l"/>
                <a:tab pos="428625" algn="l"/>
                <a:tab pos="860425" algn="l"/>
                <a:tab pos="1290638" algn="l"/>
                <a:tab pos="1722438" algn="l"/>
                <a:tab pos="2152650" algn="l"/>
                <a:tab pos="2584450" algn="l"/>
                <a:tab pos="3014663" algn="l"/>
                <a:tab pos="3446463" algn="l"/>
                <a:tab pos="3876675" algn="l"/>
                <a:tab pos="4308475" algn="l"/>
                <a:tab pos="4738688" algn="l"/>
                <a:tab pos="5170488" algn="l"/>
                <a:tab pos="5602288" algn="l"/>
                <a:tab pos="6032500" algn="l"/>
                <a:tab pos="6464300" algn="l"/>
                <a:tab pos="6894513" algn="l"/>
                <a:tab pos="7326313" algn="l"/>
                <a:tab pos="7756525" algn="l"/>
                <a:tab pos="8188325" algn="l"/>
                <a:tab pos="8618538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tabLst>
                <a:tab pos="0" algn="l"/>
                <a:tab pos="428625" algn="l"/>
                <a:tab pos="860425" algn="l"/>
                <a:tab pos="1290638" algn="l"/>
                <a:tab pos="1722438" algn="l"/>
                <a:tab pos="2152650" algn="l"/>
                <a:tab pos="2584450" algn="l"/>
                <a:tab pos="3014663" algn="l"/>
                <a:tab pos="3446463" algn="l"/>
                <a:tab pos="3876675" algn="l"/>
                <a:tab pos="4308475" algn="l"/>
                <a:tab pos="4738688" algn="l"/>
                <a:tab pos="5170488" algn="l"/>
                <a:tab pos="5602288" algn="l"/>
                <a:tab pos="6032500" algn="l"/>
                <a:tab pos="6464300" algn="l"/>
                <a:tab pos="6894513" algn="l"/>
                <a:tab pos="7326313" algn="l"/>
                <a:tab pos="7756525" algn="l"/>
                <a:tab pos="8188325" algn="l"/>
                <a:tab pos="8618538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tabLst>
                <a:tab pos="0" algn="l"/>
                <a:tab pos="428625" algn="l"/>
                <a:tab pos="860425" algn="l"/>
                <a:tab pos="1290638" algn="l"/>
                <a:tab pos="1722438" algn="l"/>
                <a:tab pos="2152650" algn="l"/>
                <a:tab pos="2584450" algn="l"/>
                <a:tab pos="3014663" algn="l"/>
                <a:tab pos="3446463" algn="l"/>
                <a:tab pos="3876675" algn="l"/>
                <a:tab pos="4308475" algn="l"/>
                <a:tab pos="4738688" algn="l"/>
                <a:tab pos="5170488" algn="l"/>
                <a:tab pos="5602288" algn="l"/>
                <a:tab pos="6032500" algn="l"/>
                <a:tab pos="6464300" algn="l"/>
                <a:tab pos="6894513" algn="l"/>
                <a:tab pos="7326313" algn="l"/>
                <a:tab pos="7756525" algn="l"/>
                <a:tab pos="8188325" algn="l"/>
                <a:tab pos="8618538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28625" algn="l"/>
                <a:tab pos="860425" algn="l"/>
                <a:tab pos="1290638" algn="l"/>
                <a:tab pos="1722438" algn="l"/>
                <a:tab pos="2152650" algn="l"/>
                <a:tab pos="2584450" algn="l"/>
                <a:tab pos="3014663" algn="l"/>
                <a:tab pos="3446463" algn="l"/>
                <a:tab pos="3876675" algn="l"/>
                <a:tab pos="4308475" algn="l"/>
                <a:tab pos="4738688" algn="l"/>
                <a:tab pos="5170488" algn="l"/>
                <a:tab pos="5602288" algn="l"/>
                <a:tab pos="6032500" algn="l"/>
                <a:tab pos="6464300" algn="l"/>
                <a:tab pos="6894513" algn="l"/>
                <a:tab pos="7326313" algn="l"/>
                <a:tab pos="7756525" algn="l"/>
                <a:tab pos="8188325" algn="l"/>
                <a:tab pos="8618538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28625" algn="l"/>
                <a:tab pos="860425" algn="l"/>
                <a:tab pos="1290638" algn="l"/>
                <a:tab pos="1722438" algn="l"/>
                <a:tab pos="2152650" algn="l"/>
                <a:tab pos="2584450" algn="l"/>
                <a:tab pos="3014663" algn="l"/>
                <a:tab pos="3446463" algn="l"/>
                <a:tab pos="3876675" algn="l"/>
                <a:tab pos="4308475" algn="l"/>
                <a:tab pos="4738688" algn="l"/>
                <a:tab pos="5170488" algn="l"/>
                <a:tab pos="5602288" algn="l"/>
                <a:tab pos="6032500" algn="l"/>
                <a:tab pos="6464300" algn="l"/>
                <a:tab pos="6894513" algn="l"/>
                <a:tab pos="7326313" algn="l"/>
                <a:tab pos="7756525" algn="l"/>
                <a:tab pos="8188325" algn="l"/>
                <a:tab pos="8618538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28625" algn="l"/>
                <a:tab pos="860425" algn="l"/>
                <a:tab pos="1290638" algn="l"/>
                <a:tab pos="1722438" algn="l"/>
                <a:tab pos="2152650" algn="l"/>
                <a:tab pos="2584450" algn="l"/>
                <a:tab pos="3014663" algn="l"/>
                <a:tab pos="3446463" algn="l"/>
                <a:tab pos="3876675" algn="l"/>
                <a:tab pos="4308475" algn="l"/>
                <a:tab pos="4738688" algn="l"/>
                <a:tab pos="5170488" algn="l"/>
                <a:tab pos="5602288" algn="l"/>
                <a:tab pos="6032500" algn="l"/>
                <a:tab pos="6464300" algn="l"/>
                <a:tab pos="6894513" algn="l"/>
                <a:tab pos="7326313" algn="l"/>
                <a:tab pos="7756525" algn="l"/>
                <a:tab pos="8188325" algn="l"/>
                <a:tab pos="8618538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28625" algn="l"/>
                <a:tab pos="860425" algn="l"/>
                <a:tab pos="1290638" algn="l"/>
                <a:tab pos="1722438" algn="l"/>
                <a:tab pos="2152650" algn="l"/>
                <a:tab pos="2584450" algn="l"/>
                <a:tab pos="3014663" algn="l"/>
                <a:tab pos="3446463" algn="l"/>
                <a:tab pos="3876675" algn="l"/>
                <a:tab pos="4308475" algn="l"/>
                <a:tab pos="4738688" algn="l"/>
                <a:tab pos="5170488" algn="l"/>
                <a:tab pos="5602288" algn="l"/>
                <a:tab pos="6032500" algn="l"/>
                <a:tab pos="6464300" algn="l"/>
                <a:tab pos="6894513" algn="l"/>
                <a:tab pos="7326313" algn="l"/>
                <a:tab pos="7756525" algn="l"/>
                <a:tab pos="8188325" algn="l"/>
                <a:tab pos="8618538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fld id="{DB25FCBA-3E3D-4ADB-A7FE-ED4CE94DA674}" type="slidenum">
              <a:rPr lang="en-GB" altLang="pt-BR" sz="1100" i="1">
                <a:solidFill>
                  <a:srgbClr val="000000"/>
                </a:solidFill>
                <a:ea typeface="Lucida Sans Unicode" panose="020B0602030504020204" pitchFamily="34" charset="0"/>
                <a:cs typeface="Lucida Sans Unicode" panose="020B0602030504020204" pitchFamily="34" charset="0"/>
              </a:rPr>
              <a:pPr algn="r" eaLnBrk="1" hangingPunct="1"/>
              <a:t>45</a:t>
            </a:fld>
            <a:endParaRPr lang="en-GB" altLang="pt-BR" sz="1100" i="1">
              <a:solidFill>
                <a:srgbClr val="000000"/>
              </a:solidFill>
              <a:ea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37137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A3976E-3615-49A1-B178-9E4D9482EC66}" type="slidenum">
              <a:rPr lang="pt-BR" smtClean="0"/>
              <a:pPr>
                <a:defRPr/>
              </a:pPr>
              <a:t>46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186387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A3976E-3615-49A1-B178-9E4D9482EC66}" type="slidenum">
              <a:rPr lang="pt-BR" smtClean="0"/>
              <a:pPr>
                <a:defRPr/>
              </a:pPr>
              <a:t>49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917635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A3976E-3615-49A1-B178-9E4D9482EC66}" type="slidenum">
              <a:rPr lang="pt-BR" smtClean="0"/>
              <a:pPr>
                <a:defRPr/>
              </a:pPr>
              <a:t>50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417200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A3976E-3615-49A1-B178-9E4D9482EC66}" type="slidenum">
              <a:rPr lang="pt-BR" smtClean="0"/>
              <a:pPr>
                <a:defRPr/>
              </a:pPr>
              <a:t>53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035316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A3976E-3615-49A1-B178-9E4D9482EC66}" type="slidenum">
              <a:rPr lang="pt-BR" smtClean="0"/>
              <a:pPr>
                <a:defRPr/>
              </a:pPr>
              <a:t>54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100971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pt-BR" altLang="pt-BR" smtClean="0">
              <a:latin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AB138C4-C1CC-43A3-BBC9-04D03D597846}" type="slidenum">
              <a:rPr lang="pt-BR" smtClean="0"/>
              <a:pPr>
                <a:defRPr/>
              </a:pPr>
              <a:t>58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768310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pt-BR" altLang="pt-BR" smtClean="0">
              <a:latin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AB138C4-C1CC-43A3-BBC9-04D03D597846}" type="slidenum">
              <a:rPr lang="pt-BR" smtClean="0"/>
              <a:pPr>
                <a:defRPr/>
              </a:pPr>
              <a:t>59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0889376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A3976E-3615-49A1-B178-9E4D9482EC66}" type="slidenum">
              <a:rPr lang="pt-BR" smtClean="0"/>
              <a:pPr>
                <a:defRPr/>
              </a:pPr>
              <a:t>60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68957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A3976E-3615-49A1-B178-9E4D9482EC66}" type="slidenum">
              <a:rPr lang="pt-BR" smtClean="0"/>
              <a:pPr>
                <a:defRPr/>
              </a:pPr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203010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A3976E-3615-49A1-B178-9E4D9482EC66}" type="slidenum">
              <a:rPr lang="pt-BR" smtClean="0"/>
              <a:pPr>
                <a:defRPr/>
              </a:pPr>
              <a:t>61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377712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A3976E-3615-49A1-B178-9E4D9482EC66}" type="slidenum">
              <a:rPr lang="pt-BR" smtClean="0"/>
              <a:pPr>
                <a:defRPr/>
              </a:pPr>
              <a:t>62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239391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A3976E-3615-49A1-B178-9E4D9482EC66}" type="slidenum">
              <a:rPr lang="pt-BR" smtClean="0"/>
              <a:pPr>
                <a:defRPr/>
              </a:pPr>
              <a:t>63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862614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A3976E-3615-49A1-B178-9E4D9482EC66}" type="slidenum">
              <a:rPr lang="pt-BR" smtClean="0"/>
              <a:pPr>
                <a:defRPr/>
              </a:pPr>
              <a:t>12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172202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A3976E-3615-49A1-B178-9E4D9482EC66}" type="slidenum">
              <a:rPr lang="pt-BR" smtClean="0"/>
              <a:pPr>
                <a:defRPr/>
              </a:pPr>
              <a:t>13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800801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A3976E-3615-49A1-B178-9E4D9482EC66}" type="slidenum">
              <a:rPr lang="pt-BR" smtClean="0"/>
              <a:pPr>
                <a:defRPr/>
              </a:pPr>
              <a:t>15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562226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A3976E-3615-49A1-B178-9E4D9482EC66}" type="slidenum">
              <a:rPr lang="pt-BR" smtClean="0"/>
              <a:pPr>
                <a:defRPr/>
              </a:pPr>
              <a:t>16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806125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pt-BR" dirty="0" smtClean="0">
              <a:latin typeface="Times New Roman" pitchFamily="18" charset="0"/>
            </a:endParaRPr>
          </a:p>
        </p:txBody>
      </p:sp>
      <p:sp>
        <p:nvSpPr>
          <p:cNvPr id="50180" name="Espaço Reservado para Número de Slide 3"/>
          <p:cNvSpPr>
            <a:spLocks noGrp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  <a:tabLst>
                <a:tab pos="684213" algn="l"/>
                <a:tab pos="1370013" algn="l"/>
                <a:tab pos="2055813" algn="l"/>
                <a:tab pos="2741613" algn="l"/>
              </a:tabLst>
            </a:pPr>
            <a:fld id="{66D95DF3-45D3-4B7C-8230-7E0C33FDF23B}" type="slidenum">
              <a:rPr lang="pt-BR" smtClean="0">
                <a:latin typeface="Times New Roman" pitchFamily="18" charset="0"/>
                <a:cs typeface="DejaVu Sans" pitchFamily="34" charset="0"/>
              </a:rPr>
              <a:pPr>
                <a:buFont typeface="Times New Roman" pitchFamily="18" charset="0"/>
                <a:buNone/>
                <a:tabLst>
                  <a:tab pos="684213" algn="l"/>
                  <a:tab pos="1370013" algn="l"/>
                  <a:tab pos="2055813" algn="l"/>
                  <a:tab pos="2741613" algn="l"/>
                </a:tabLst>
              </a:pPr>
              <a:t>22</a:t>
            </a:fld>
            <a:endParaRPr lang="pt-BR" dirty="0" smtClean="0">
              <a:latin typeface="Times New Roman" pitchFamily="18" charset="0"/>
              <a:cs typeface="DejaVu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46530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pt-BR" dirty="0" smtClean="0">
              <a:latin typeface="Times New Roman" pitchFamily="18" charset="0"/>
            </a:endParaRPr>
          </a:p>
        </p:txBody>
      </p:sp>
      <p:sp>
        <p:nvSpPr>
          <p:cNvPr id="50180" name="Espaço Reservado para Número de Slide 3"/>
          <p:cNvSpPr>
            <a:spLocks noGrp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  <a:tabLst>
                <a:tab pos="684213" algn="l"/>
                <a:tab pos="1370013" algn="l"/>
                <a:tab pos="2055813" algn="l"/>
                <a:tab pos="2741613" algn="l"/>
              </a:tabLst>
            </a:pPr>
            <a:fld id="{66D95DF3-45D3-4B7C-8230-7E0C33FDF23B}" type="slidenum">
              <a:rPr lang="pt-BR" smtClean="0">
                <a:latin typeface="Times New Roman" pitchFamily="18" charset="0"/>
                <a:cs typeface="DejaVu Sans" pitchFamily="34" charset="0"/>
              </a:rPr>
              <a:pPr>
                <a:buFont typeface="Times New Roman" pitchFamily="18" charset="0"/>
                <a:buNone/>
                <a:tabLst>
                  <a:tab pos="684213" algn="l"/>
                  <a:tab pos="1370013" algn="l"/>
                  <a:tab pos="2055813" algn="l"/>
                  <a:tab pos="2741613" algn="l"/>
                </a:tabLst>
              </a:pPr>
              <a:t>23</a:t>
            </a:fld>
            <a:endParaRPr lang="pt-BR" dirty="0" smtClean="0">
              <a:latin typeface="Times New Roman" pitchFamily="18" charset="0"/>
              <a:cs typeface="DejaVu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24052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A3976E-3615-49A1-B178-9E4D9482EC66}" type="slidenum">
              <a:rPr lang="pt-BR" smtClean="0">
                <a:solidFill>
                  <a:prstClr val="black"/>
                </a:solidFill>
              </a:rPr>
              <a:pPr>
                <a:defRPr/>
              </a:pPr>
              <a:t>25</a:t>
            </a:fld>
            <a:endParaRPr lang="pt-B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7370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 de título">
    <p:bg>
      <p:bgPr>
        <a:blipFill dpi="0" rotWithShape="0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7325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1582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60920" y="-416843"/>
            <a:ext cx="10515600" cy="1325563"/>
          </a:xfrm>
        </p:spPr>
        <p:txBody>
          <a:bodyPr>
            <a:normAutofit/>
          </a:bodyPr>
          <a:lstStyle>
            <a:lvl1pPr>
              <a:defRPr sz="2000" b="1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r>
              <a:rPr lang="pt-BR" dirty="0" smtClean="0"/>
              <a:t>Clique para editar o título mestre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23393" y="1010990"/>
            <a:ext cx="10945216" cy="4351338"/>
          </a:xfrm>
        </p:spPr>
        <p:txBody>
          <a:bodyPr>
            <a:normAutofit/>
          </a:bodyPr>
          <a:lstStyle>
            <a:lvl1pPr marL="0" indent="0">
              <a:buClr>
                <a:schemeClr val="accent1"/>
              </a:buClr>
              <a:buFont typeface="Wingdings" panose="05000000000000000000" pitchFamily="2" charset="2"/>
              <a:buNone/>
              <a:defRPr sz="1800"/>
            </a:lvl1pPr>
          </a:lstStyle>
          <a:p>
            <a:pPr lvl="0"/>
            <a:r>
              <a:rPr lang="pt-BR" dirty="0" smtClean="0"/>
              <a:t>Clique para editar o texto mestre</a:t>
            </a: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4038600" y="5944195"/>
            <a:ext cx="4114800" cy="365125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9329464" y="6448251"/>
            <a:ext cx="2743200" cy="365125"/>
          </a:xfrm>
        </p:spPr>
        <p:txBody>
          <a:bodyPr/>
          <a:lstStyle>
            <a:lvl1pPr>
              <a:defRPr sz="1600" b="1">
                <a:solidFill>
                  <a:schemeClr val="accent1">
                    <a:lumMod val="50000"/>
                  </a:schemeClr>
                </a:solidFill>
                <a:latin typeface="+mn-lt"/>
              </a:defRPr>
            </a:lvl1pPr>
          </a:lstStyle>
          <a:p>
            <a:fld id="{6C24D49B-0E82-46B4-BC54-FF357924A8BC}" type="slidenum">
              <a:rPr lang="pt-BR" smtClean="0"/>
              <a:pPr/>
              <a:t>‹nº›</a:t>
            </a:fld>
            <a:endParaRPr lang="pt-BR"/>
          </a:p>
        </p:txBody>
      </p:sp>
      <p:cxnSp>
        <p:nvCxnSpPr>
          <p:cNvPr id="8" name="Conector reto 7"/>
          <p:cNvCxnSpPr/>
          <p:nvPr userDrawn="1"/>
        </p:nvCxnSpPr>
        <p:spPr>
          <a:xfrm>
            <a:off x="-24680" y="404664"/>
            <a:ext cx="75600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07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ide de Tópico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88912" y="-416843"/>
            <a:ext cx="10515600" cy="1325563"/>
          </a:xfrm>
        </p:spPr>
        <p:txBody>
          <a:bodyPr>
            <a:normAutofit/>
          </a:bodyPr>
          <a:lstStyle>
            <a:lvl1pPr>
              <a:defRPr sz="2000" b="1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r>
              <a:rPr lang="pt-BR" dirty="0" smtClean="0"/>
              <a:t>Clique para editar o título mestre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95400" y="965647"/>
            <a:ext cx="10011072" cy="4351338"/>
          </a:xfrm>
        </p:spPr>
        <p:txBody>
          <a:bodyPr>
            <a:normAutofit/>
          </a:bodyPr>
          <a:lstStyle>
            <a:lvl1pPr marL="228600" indent="-228600">
              <a:buClr>
                <a:schemeClr val="accent1"/>
              </a:buClr>
              <a:buFont typeface="Wingdings" panose="05000000000000000000" pitchFamily="2" charset="2"/>
              <a:buChar char="§"/>
              <a:defRPr sz="1800"/>
            </a:lvl1pPr>
          </a:lstStyle>
          <a:p>
            <a:pPr lvl="0"/>
            <a:r>
              <a:rPr lang="pt-BR" dirty="0" smtClean="0"/>
              <a:t>Clique para editar o texto mestre</a:t>
            </a: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4038600" y="5944195"/>
            <a:ext cx="4114800" cy="365125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9329464" y="6448251"/>
            <a:ext cx="2743200" cy="365125"/>
          </a:xfrm>
        </p:spPr>
        <p:txBody>
          <a:bodyPr/>
          <a:lstStyle>
            <a:lvl1pPr>
              <a:defRPr sz="1600" b="1">
                <a:solidFill>
                  <a:schemeClr val="accent1">
                    <a:lumMod val="50000"/>
                  </a:schemeClr>
                </a:solidFill>
                <a:latin typeface="+mn-lt"/>
              </a:defRPr>
            </a:lvl1pPr>
          </a:lstStyle>
          <a:p>
            <a:fld id="{6C24D49B-0E82-46B4-BC54-FF357924A8BC}" type="slidenum">
              <a:rPr lang="pt-BR" smtClean="0"/>
              <a:pPr/>
              <a:t>‹nº›</a:t>
            </a:fld>
            <a:endParaRPr lang="pt-BR"/>
          </a:p>
        </p:txBody>
      </p:sp>
      <p:cxnSp>
        <p:nvCxnSpPr>
          <p:cNvPr id="8" name="Conector reto 7"/>
          <p:cNvCxnSpPr/>
          <p:nvPr userDrawn="1"/>
        </p:nvCxnSpPr>
        <p:spPr>
          <a:xfrm>
            <a:off x="0" y="404664"/>
            <a:ext cx="75600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3387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Menor ou Sumár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l">
              <a:defRPr baseline="0">
                <a:solidFill>
                  <a:schemeClr val="accent5">
                    <a:lumMod val="75000"/>
                  </a:schemeClr>
                </a:solidFill>
                <a:latin typeface="+mn-lt"/>
              </a:defRPr>
            </a:lvl1pPr>
          </a:lstStyle>
          <a:p>
            <a:r>
              <a:rPr lang="pt-BR" dirty="0" smtClean="0"/>
              <a:t>Clique Para Adicionar Título</a:t>
            </a:r>
            <a:endParaRPr lang="pt-BR" dirty="0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cxnSp>
        <p:nvCxnSpPr>
          <p:cNvPr id="8" name="Conector reto 7"/>
          <p:cNvCxnSpPr/>
          <p:nvPr userDrawn="1"/>
        </p:nvCxnSpPr>
        <p:spPr>
          <a:xfrm>
            <a:off x="0" y="1268760"/>
            <a:ext cx="75600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Espaço Reservado para Conteúdo 2"/>
          <p:cNvSpPr>
            <a:spLocks noGrp="1"/>
          </p:cNvSpPr>
          <p:nvPr>
            <p:ph idx="1"/>
          </p:nvPr>
        </p:nvSpPr>
        <p:spPr>
          <a:xfrm>
            <a:off x="861864" y="1847850"/>
            <a:ext cx="10515600" cy="4351338"/>
          </a:xfrm>
        </p:spPr>
        <p:txBody>
          <a:bodyPr/>
          <a:lstStyle>
            <a:lvl1pPr marL="228600" indent="-22860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§"/>
              <a:defRPr/>
            </a:lvl1pPr>
          </a:lstStyle>
          <a:p>
            <a:pPr lvl="0"/>
            <a:r>
              <a:rPr lang="pt-BR" dirty="0" smtClean="0"/>
              <a:t>Clique para editar o texto mestre</a:t>
            </a:r>
          </a:p>
        </p:txBody>
      </p:sp>
      <p:sp>
        <p:nvSpPr>
          <p:cNvPr id="10" name="Espaço Reservado para Número de Slide 5"/>
          <p:cNvSpPr txBox="1">
            <a:spLocks/>
          </p:cNvSpPr>
          <p:nvPr userDrawn="1"/>
        </p:nvSpPr>
        <p:spPr>
          <a:xfrm>
            <a:off x="9329464" y="64482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pt-BR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fld id="{6C24D49B-0E82-46B4-BC54-FF357924A8B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30148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dor de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5"/>
          <p:cNvSpPr txBox="1">
            <a:spLocks/>
          </p:cNvSpPr>
          <p:nvPr userDrawn="1"/>
        </p:nvSpPr>
        <p:spPr>
          <a:xfrm>
            <a:off x="9329464" y="64482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pt-BR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fld id="{6C24D49B-0E82-46B4-BC54-FF357924A8BC}" type="slidenum">
              <a:rPr lang="pt-BR" smtClean="0"/>
              <a:pPr/>
              <a:t>‹nº›</a:t>
            </a:fld>
            <a:endParaRPr lang="pt-BR"/>
          </a:p>
        </p:txBody>
      </p:sp>
      <p:cxnSp>
        <p:nvCxnSpPr>
          <p:cNvPr id="4" name="Conector reto 3"/>
          <p:cNvCxnSpPr/>
          <p:nvPr userDrawn="1"/>
        </p:nvCxnSpPr>
        <p:spPr>
          <a:xfrm>
            <a:off x="0" y="3284984"/>
            <a:ext cx="121920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ítulo 1"/>
          <p:cNvSpPr>
            <a:spLocks noGrp="1"/>
          </p:cNvSpPr>
          <p:nvPr>
            <p:ph type="title" hasCustomPrompt="1"/>
          </p:nvPr>
        </p:nvSpPr>
        <p:spPr>
          <a:xfrm>
            <a:off x="2207568" y="2492896"/>
            <a:ext cx="7272808" cy="1325563"/>
          </a:xfrm>
        </p:spPr>
        <p:txBody>
          <a:bodyPr>
            <a:normAutofit/>
          </a:bodyPr>
          <a:lstStyle>
            <a:lvl1pPr algn="ctr">
              <a:defRPr sz="2000" b="1" baseline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r>
              <a:rPr lang="pt-BR" dirty="0" smtClean="0"/>
              <a:t>Clique para editar o título do separador de slides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7027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réditos Finai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00" y="1844824"/>
            <a:ext cx="5472608" cy="562074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2000" b="1" baseline="0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r>
              <a:rPr lang="pt-BR" dirty="0" smtClean="0"/>
              <a:t>Clique para editar o título mestre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096000" y="2708920"/>
            <a:ext cx="5486400" cy="1368151"/>
          </a:xfrm>
          <a:prstGeom prst="rect">
            <a:avLst/>
          </a:prstGeom>
        </p:spPr>
        <p:txBody>
          <a:bodyPr/>
          <a:lstStyle>
            <a:lvl1pPr algn="r">
              <a:buFont typeface="Arial" pitchFamily="34" charset="0"/>
              <a:buNone/>
              <a:defRPr sz="1600" b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  <a:lvl2pPr algn="l">
              <a:buFont typeface="Arial" pitchFamily="34" charset="0"/>
              <a:buNone/>
              <a:defRPr sz="2400"/>
            </a:lvl2pPr>
            <a:lvl3pPr algn="l">
              <a:buFont typeface="Arial" pitchFamily="34" charset="0"/>
              <a:buNone/>
              <a:defRPr sz="2000"/>
            </a:lvl3pPr>
            <a:lvl4pPr algn="l">
              <a:buNone/>
              <a:defRPr sz="1800"/>
            </a:lvl4pPr>
            <a:lvl5pPr algn="l">
              <a:buNone/>
              <a:defRPr sz="1600" baseline="0"/>
            </a:lvl5pPr>
          </a:lstStyle>
          <a:p>
            <a:pPr lvl="0"/>
            <a:r>
              <a:rPr lang="pt-BR" dirty="0" smtClean="0"/>
              <a:t>Clique para editar o texto mestre</a:t>
            </a:r>
          </a:p>
        </p:txBody>
      </p:sp>
      <p:pic>
        <p:nvPicPr>
          <p:cNvPr id="7" name="Imagem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1136" y="4379093"/>
            <a:ext cx="3801264" cy="756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442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24D49B-0E82-46B4-BC54-FF357924A8B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07600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6" r:id="rId1"/>
    <p:sldLayoutId id="2147483930" r:id="rId2"/>
    <p:sldLayoutId id="2147483936" r:id="rId3"/>
    <p:sldLayoutId id="2147483945" r:id="rId4"/>
    <p:sldLayoutId id="2147483938" r:id="rId5"/>
    <p:sldLayoutId id="2147483941" r:id="rId6"/>
    <p:sldLayoutId id="2147483933" r:id="rId7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1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gif"/><Relationship Id="rId3" Type="http://schemas.openxmlformats.org/officeDocument/2006/relationships/image" Target="../media/image28.tiff"/><Relationship Id="rId7" Type="http://schemas.openxmlformats.org/officeDocument/2006/relationships/image" Target="../media/image32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tiff"/><Relationship Id="rId5" Type="http://schemas.openxmlformats.org/officeDocument/2006/relationships/image" Target="../media/image30.tiff"/><Relationship Id="rId10" Type="http://schemas.openxmlformats.org/officeDocument/2006/relationships/image" Target="../media/image35.png"/><Relationship Id="rId4" Type="http://schemas.openxmlformats.org/officeDocument/2006/relationships/image" Target="../media/image29.tiff"/><Relationship Id="rId9" Type="http://schemas.openxmlformats.org/officeDocument/2006/relationships/image" Target="../media/image34.tif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png"/><Relationship Id="rId5" Type="http://schemas.openxmlformats.org/officeDocument/2006/relationships/image" Target="../media/image34.tiff"/><Relationship Id="rId4" Type="http://schemas.openxmlformats.org/officeDocument/2006/relationships/image" Target="../media/image37.tif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10" Type="http://schemas.openxmlformats.org/officeDocument/2006/relationships/image" Target="../media/image46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7" Type="http://schemas.openxmlformats.org/officeDocument/2006/relationships/image" Target="../media/image60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9.jpeg"/><Relationship Id="rId5" Type="http://schemas.openxmlformats.org/officeDocument/2006/relationships/image" Target="../media/image58.jpg"/><Relationship Id="rId4" Type="http://schemas.openxmlformats.org/officeDocument/2006/relationships/image" Target="../media/image57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13" Type="http://schemas.openxmlformats.org/officeDocument/2006/relationships/image" Target="../media/image73.png"/><Relationship Id="rId18" Type="http://schemas.openxmlformats.org/officeDocument/2006/relationships/image" Target="../media/image76.pn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12" Type="http://schemas.openxmlformats.org/officeDocument/2006/relationships/image" Target="../media/image72.png"/><Relationship Id="rId17" Type="http://schemas.openxmlformats.org/officeDocument/2006/relationships/image" Target="../media/image47.png"/><Relationship Id="rId2" Type="http://schemas.openxmlformats.org/officeDocument/2006/relationships/image" Target="../media/image62.png"/><Relationship Id="rId16" Type="http://schemas.openxmlformats.org/officeDocument/2006/relationships/image" Target="../media/image7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6.png"/><Relationship Id="rId11" Type="http://schemas.openxmlformats.org/officeDocument/2006/relationships/image" Target="../media/image71.png"/><Relationship Id="rId5" Type="http://schemas.openxmlformats.org/officeDocument/2006/relationships/image" Target="../media/image65.png"/><Relationship Id="rId15" Type="http://schemas.openxmlformats.org/officeDocument/2006/relationships/hyperlink" Target="http://www.siorg.redegoverno.gov.br/index.htm" TargetMode="External"/><Relationship Id="rId10" Type="http://schemas.openxmlformats.org/officeDocument/2006/relationships/image" Target="../media/image70.png"/><Relationship Id="rId4" Type="http://schemas.openxmlformats.org/officeDocument/2006/relationships/image" Target="../media/image64.png"/><Relationship Id="rId9" Type="http://schemas.openxmlformats.org/officeDocument/2006/relationships/image" Target="../media/image69.png"/><Relationship Id="rId14" Type="http://schemas.openxmlformats.org/officeDocument/2006/relationships/image" Target="../media/image7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0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3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gif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6.jp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3" Type="http://schemas.openxmlformats.org/officeDocument/2006/relationships/image" Target="../media/image95.jpg"/><Relationship Id="rId7" Type="http://schemas.openxmlformats.org/officeDocument/2006/relationships/image" Target="../media/image99.jp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8.jpg"/><Relationship Id="rId11" Type="http://schemas.openxmlformats.org/officeDocument/2006/relationships/image" Target="../media/image103.png"/><Relationship Id="rId5" Type="http://schemas.openxmlformats.org/officeDocument/2006/relationships/image" Target="../media/image97.png"/><Relationship Id="rId10" Type="http://schemas.openxmlformats.org/officeDocument/2006/relationships/image" Target="../media/image102.png"/><Relationship Id="rId4" Type="http://schemas.openxmlformats.org/officeDocument/2006/relationships/image" Target="../media/image96.png"/><Relationship Id="rId9" Type="http://schemas.openxmlformats.org/officeDocument/2006/relationships/image" Target="../media/image10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9.jpeg"/><Relationship Id="rId4" Type="http://schemas.openxmlformats.org/officeDocument/2006/relationships/image" Target="../media/image108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image" Target="../media/image112.pn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9.png"/><Relationship Id="rId4" Type="http://schemas.openxmlformats.org/officeDocument/2006/relationships/image" Target="../media/image118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3.pn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7.png"/><Relationship Id="rId3" Type="http://schemas.openxmlformats.org/officeDocument/2006/relationships/image" Target="../media/image122.jpeg"/><Relationship Id="rId7" Type="http://schemas.openxmlformats.org/officeDocument/2006/relationships/image" Target="http://www.tesouro.fazenda.gov.br/documents/10180/493680/Rodapecomendereco.jpg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6.png"/><Relationship Id="rId5" Type="http://schemas.openxmlformats.org/officeDocument/2006/relationships/image" Target="../media/image125.png"/><Relationship Id="rId4" Type="http://schemas.openxmlformats.org/officeDocument/2006/relationships/image" Target="../media/image12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tesourotransparente.gov.br/visualizacoes/portal-de-custos" TargetMode="External"/><Relationship Id="rId5" Type="http://schemas.openxmlformats.org/officeDocument/2006/relationships/hyperlink" Target="http://www.tesouro.fazenda.gov.br/custos" TargetMode="External"/><Relationship Id="rId4" Type="http://schemas.openxmlformats.org/officeDocument/2006/relationships/image" Target="../media/image13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 bwMode="auto">
          <a:xfrm>
            <a:off x="8328248" y="5713923"/>
            <a:ext cx="3776019" cy="359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altLang="pt-BR" sz="9600" b="1" dirty="0" smtClean="0">
                <a:solidFill>
                  <a:schemeClr val="accent3">
                    <a:lumMod val="75000"/>
                  </a:schemeClr>
                </a:solidFill>
                <a:cs typeface="Arial" panose="020B0604020202020204" pitchFamily="34" charset="0"/>
              </a:rPr>
              <a:t>Éder Sousa Vogado - Gerente</a:t>
            </a:r>
          </a:p>
          <a:p>
            <a:endParaRPr lang="pt-BR" altLang="pt-BR" sz="9600" b="1" dirty="0">
              <a:solidFill>
                <a:schemeClr val="accent3">
                  <a:lumMod val="75000"/>
                </a:schemeClr>
              </a:solidFill>
              <a:cs typeface="Arial" panose="020B0604020202020204" pitchFamily="34" charset="0"/>
            </a:endParaRPr>
          </a:p>
          <a:p>
            <a:endParaRPr lang="pt-BR" altLang="pt-BR" sz="2400" b="1" dirty="0" smtClean="0">
              <a:solidFill>
                <a:schemeClr val="accent3">
                  <a:lumMod val="75000"/>
                </a:schemeClr>
              </a:solidFill>
              <a:cs typeface="Arial" panose="020B0604020202020204" pitchFamily="34" charset="0"/>
            </a:endParaRPr>
          </a:p>
          <a:p>
            <a:endParaRPr lang="pt-BR" altLang="pt-BR" sz="2400" b="1" dirty="0" smtClean="0">
              <a:solidFill>
                <a:schemeClr val="accent3">
                  <a:lumMod val="75000"/>
                </a:schemeClr>
              </a:solidFill>
              <a:cs typeface="Arial" panose="020B0604020202020204" pitchFamily="34" charset="0"/>
            </a:endParaRPr>
          </a:p>
          <a:p>
            <a:endParaRPr lang="pt-BR" altLang="pt-BR" sz="2400" b="1" dirty="0">
              <a:solidFill>
                <a:schemeClr val="accent3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4" name="Título 1"/>
          <p:cNvSpPr txBox="1">
            <a:spLocks/>
          </p:cNvSpPr>
          <p:nvPr/>
        </p:nvSpPr>
        <p:spPr>
          <a:xfrm>
            <a:off x="5463989" y="4905894"/>
            <a:ext cx="6728011" cy="56954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pt-BR" sz="36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Portal de Custos do Governo Federal</a:t>
            </a:r>
            <a:endParaRPr lang="pt-BR" sz="36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3863752" y="6366877"/>
            <a:ext cx="5256584" cy="45943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pt-BR" sz="2400" b="1" i="1" dirty="0" smtClean="0">
                <a:solidFill>
                  <a:schemeClr val="bg2">
                    <a:lumMod val="25000"/>
                  </a:schemeClr>
                </a:solidFill>
              </a:rPr>
              <a:t>Rio de Janeiro, 19 de junho de 2018</a:t>
            </a:r>
            <a:endParaRPr lang="pt-BR" sz="2400" b="1" i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0" y="4314411"/>
            <a:ext cx="12104267" cy="56954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pt-BR" sz="3600" b="1" i="1" dirty="0" smtClean="0"/>
              <a:t>Semana Técnico Administrativa Fundação Oswaldo Cruz - 2018</a:t>
            </a:r>
            <a:endParaRPr lang="pt-BR" sz="3600" b="1" i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pt-BR" sz="4400" dirty="0">
                <a:solidFill>
                  <a:schemeClr val="accent1"/>
                </a:solidFill>
              </a:rPr>
              <a:t>Orçamento Prefeitura </a:t>
            </a:r>
            <a:r>
              <a:rPr lang="pt-BR" sz="4400" dirty="0" err="1">
                <a:solidFill>
                  <a:schemeClr val="accent1"/>
                </a:solidFill>
              </a:rPr>
              <a:t>Jara</a:t>
            </a:r>
            <a:r>
              <a:rPr lang="pt-BR" sz="4400" dirty="0">
                <a:solidFill>
                  <a:schemeClr val="accent1"/>
                </a:solidFill>
              </a:rPr>
              <a:t> mês </a:t>
            </a:r>
            <a:r>
              <a:rPr lang="pt-BR" sz="4400" dirty="0" smtClean="0">
                <a:solidFill>
                  <a:schemeClr val="accent1"/>
                </a:solidFill>
              </a:rPr>
              <a:t>fevereiro/2016</a:t>
            </a:r>
            <a:endParaRPr lang="pt-BR" sz="4400" dirty="0">
              <a:solidFill>
                <a:schemeClr val="accent1"/>
              </a:solidFill>
            </a:endParaRPr>
          </a:p>
        </p:txBody>
      </p:sp>
      <p:graphicFrame>
        <p:nvGraphicFramePr>
          <p:cNvPr id="7" name="Tabela 6"/>
          <p:cNvGraphicFramePr>
            <a:graphicFrameLocks noGrp="1"/>
          </p:cNvGraphicFramePr>
          <p:nvPr>
            <p:extLst/>
          </p:nvPr>
        </p:nvGraphicFramePr>
        <p:xfrm>
          <a:off x="557215" y="719666"/>
          <a:ext cx="11329986" cy="558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5997"/>
                <a:gridCol w="2265997"/>
                <a:gridCol w="2225991"/>
                <a:gridCol w="1371600"/>
                <a:gridCol w="2067402"/>
                <a:gridCol w="1132999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pt-BR" sz="2000" dirty="0" smtClean="0"/>
                        <a:t>RECEITAS</a:t>
                      </a:r>
                      <a:endParaRPr lang="pt-BR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pt-BR" sz="2000" dirty="0" smtClean="0"/>
                        <a:t>DESPESAS</a:t>
                      </a:r>
                      <a:endParaRPr lang="pt-BR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pt-BR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pt-BR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BR" dirty="0" smtClean="0"/>
                        <a:t>TRANSFERÊNCIAS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37.500,00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MAT.</a:t>
                      </a:r>
                      <a:r>
                        <a:rPr lang="pt-BR" sz="1600" baseline="0" dirty="0" smtClean="0"/>
                        <a:t> DE EXPEDIENTE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1.000,00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ÁGUA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650,00</a:t>
                      </a:r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BR" dirty="0" smtClean="0"/>
                        <a:t>ARRECADAÇÃO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7.500,00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SALÁRIO</a:t>
                      </a:r>
                      <a:r>
                        <a:rPr lang="pt-BR" sz="1600" baseline="0" dirty="0" smtClean="0"/>
                        <a:t> DE SERVIDOR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18.600,00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TELEFONIA FIXA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800,00</a:t>
                      </a:r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VIGILÂNCIA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4.000,00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TELEFONIA</a:t>
                      </a:r>
                      <a:r>
                        <a:rPr lang="pt-BR" sz="1600" baseline="0" dirty="0" smtClean="0"/>
                        <a:t> CELULAR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300,00</a:t>
                      </a:r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COPA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3.600,00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REFORMAS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3.500,00</a:t>
                      </a:r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LIMPEZA</a:t>
                      </a:r>
                      <a:r>
                        <a:rPr lang="pt-BR" sz="1600" baseline="0" dirty="0" smtClean="0"/>
                        <a:t> E CONSERV.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3.480,00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JARDINAGEM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1.600,00</a:t>
                      </a:r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MANUT.</a:t>
                      </a:r>
                      <a:r>
                        <a:rPr lang="pt-BR" sz="1600" baseline="0" dirty="0" smtClean="0"/>
                        <a:t> FROTA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1.300,00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MANUTENÇÃO VIAS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1.000,00</a:t>
                      </a:r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RECEPCIONISTA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2.700,00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FORN. DE ÁGUA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400,00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ENERGIA ELÉT.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810,00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ASSINATURA JORNAL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250,00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EMPRÉSTIMO GOV.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1.500,00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TRANSP. ESCOLAR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1.300,00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BR" b="1" i="1" u="sng" dirty="0" smtClean="0"/>
                        <a:t>TOTAL RECEITAS</a:t>
                      </a:r>
                      <a:endParaRPr lang="pt-BR" b="1" i="1" u="sn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45.000,00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b="1" i="1" u="sng" dirty="0" smtClean="0"/>
                        <a:t>TOTAL DESPESAS</a:t>
                      </a:r>
                      <a:endParaRPr lang="pt-BR" b="1" i="1" u="sn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solidFill>
                      <a:srgbClr val="D0D3E3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solidFill>
                      <a:srgbClr val="D0D3E3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46.790,00</a:t>
                      </a:r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BR" dirty="0" smtClean="0"/>
                        <a:t>SALDO MÊS SEG...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>
                          <a:solidFill>
                            <a:srgbClr val="FF0000"/>
                          </a:solidFill>
                        </a:rPr>
                        <a:t>(1.790,00)</a:t>
                      </a:r>
                      <a:endParaRPr lang="pt-B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4D49B-0E82-46B4-BC54-FF357924A8BC}" type="slidenum">
              <a:rPr lang="pt-BR" smtClean="0"/>
              <a:pPr/>
              <a:t>10</a:t>
            </a:fld>
            <a:endParaRPr lang="pt-BR"/>
          </a:p>
        </p:txBody>
      </p:sp>
      <p:sp>
        <p:nvSpPr>
          <p:cNvPr id="8" name="Título 2"/>
          <p:cNvSpPr>
            <a:spLocks noGrp="1"/>
          </p:cNvSpPr>
          <p:nvPr>
            <p:ph type="title"/>
          </p:nvPr>
        </p:nvSpPr>
        <p:spPr>
          <a:xfrm>
            <a:off x="260920" y="-416843"/>
            <a:ext cx="10515600" cy="1325563"/>
          </a:xfrm>
        </p:spPr>
        <p:txBody>
          <a:bodyPr/>
          <a:lstStyle/>
          <a:p>
            <a:r>
              <a:rPr lang="pt-BR" dirty="0" smtClean="0"/>
              <a:t>CONTEXTO DO SETOR PÚBLICO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876934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Espaço Reservado para Conteúdo 4"/>
          <p:cNvSpPr>
            <a:spLocks noGrp="1"/>
          </p:cNvSpPr>
          <p:nvPr>
            <p:ph idx="1"/>
          </p:nvPr>
        </p:nvSpPr>
        <p:spPr>
          <a:xfrm>
            <a:off x="0" y="479448"/>
            <a:ext cx="10944944" cy="429336"/>
          </a:xfrm>
        </p:spPr>
        <p:txBody>
          <a:bodyPr>
            <a:normAutofit/>
          </a:bodyPr>
          <a:lstStyle/>
          <a:p>
            <a:pPr marL="342911" indent="-342911">
              <a:buFont typeface="Wingdings" panose="05000000000000000000" pitchFamily="2" charset="2"/>
              <a:buChar char="ü"/>
            </a:pPr>
            <a:r>
              <a:rPr lang="pt-BR" altLang="pt-BR" sz="2400" b="1" dirty="0">
                <a:solidFill>
                  <a:srgbClr val="002060"/>
                </a:solidFill>
              </a:rPr>
              <a:t>VOCÊ SABE COMO AJUSTAR O ORÇAMENTO DA </a:t>
            </a:r>
            <a:r>
              <a:rPr lang="pt-BR" altLang="pt-BR" sz="2400" b="1" dirty="0" smtClean="0">
                <a:solidFill>
                  <a:srgbClr val="002060"/>
                </a:solidFill>
              </a:rPr>
              <a:t>UNIDADE? </a:t>
            </a:r>
            <a:endParaRPr lang="pt-BR" altLang="pt-BR" sz="2400" b="1" dirty="0">
              <a:solidFill>
                <a:srgbClr val="002060"/>
              </a:solidFill>
            </a:endParaRPr>
          </a:p>
        </p:txBody>
      </p:sp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4D49B-0E82-46B4-BC54-FF357924A8BC}" type="slidenum">
              <a:rPr lang="pt-BR" smtClean="0"/>
              <a:pPr/>
              <a:t>11</a:t>
            </a:fld>
            <a:endParaRPr lang="pt-BR"/>
          </a:p>
        </p:txBody>
      </p:sp>
      <p:sp>
        <p:nvSpPr>
          <p:cNvPr id="6" name="Título 2"/>
          <p:cNvSpPr>
            <a:spLocks noGrp="1"/>
          </p:cNvSpPr>
          <p:nvPr>
            <p:ph type="title"/>
          </p:nvPr>
        </p:nvSpPr>
        <p:spPr>
          <a:xfrm>
            <a:off x="261065" y="-303290"/>
            <a:ext cx="10515339" cy="1212074"/>
          </a:xfrm>
        </p:spPr>
        <p:txBody>
          <a:bodyPr/>
          <a:lstStyle/>
          <a:p>
            <a:r>
              <a:rPr lang="pt-BR" dirty="0" smtClean="0">
                <a:solidFill>
                  <a:srgbClr val="002060"/>
                </a:solidFill>
              </a:rPr>
              <a:t>ANÁLISE DE SITUAÇÃO</a:t>
            </a:r>
            <a:endParaRPr lang="pt-BR" dirty="0">
              <a:solidFill>
                <a:srgbClr val="002060"/>
              </a:solidFill>
            </a:endParaRPr>
          </a:p>
        </p:txBody>
      </p:sp>
      <p:sp>
        <p:nvSpPr>
          <p:cNvPr id="5" name="Espaço Reservado para Conteúdo 4"/>
          <p:cNvSpPr txBox="1">
            <a:spLocks/>
          </p:cNvSpPr>
          <p:nvPr/>
        </p:nvSpPr>
        <p:spPr>
          <a:xfrm>
            <a:off x="0" y="3587850"/>
            <a:ext cx="10944944" cy="4849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11" indent="-342911" fontAlgn="auto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t-BR" altLang="pt-BR" sz="2400" b="1" dirty="0" smtClean="0">
                <a:solidFill>
                  <a:srgbClr val="002060"/>
                </a:solidFill>
              </a:rPr>
              <a:t>QUAL CENÁRIO ECONÔMICO PARA OS PRÓXIMOS ANOS?</a:t>
            </a:r>
          </a:p>
        </p:txBody>
      </p:sp>
      <p:sp>
        <p:nvSpPr>
          <p:cNvPr id="8" name="Espaço Reservado para Conteúdo 4"/>
          <p:cNvSpPr txBox="1">
            <a:spLocks/>
          </p:cNvSpPr>
          <p:nvPr/>
        </p:nvSpPr>
        <p:spPr>
          <a:xfrm>
            <a:off x="-20681" y="1049341"/>
            <a:ext cx="10944944" cy="73078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11" indent="-342911" fontAlgn="auto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t-BR" altLang="pt-BR" sz="2400" b="1" dirty="0" smtClean="0">
                <a:solidFill>
                  <a:srgbClr val="002060"/>
                </a:solidFill>
              </a:rPr>
              <a:t>O QUE LEVA A UNIDADE A CORTAR, GASTAR MAIS, ESCOLHER ENTRE ALTERNATIVAS?</a:t>
            </a:r>
          </a:p>
        </p:txBody>
      </p:sp>
      <p:sp>
        <p:nvSpPr>
          <p:cNvPr id="9" name="Espaço Reservado para Conteúdo 4"/>
          <p:cNvSpPr txBox="1">
            <a:spLocks/>
          </p:cNvSpPr>
          <p:nvPr/>
        </p:nvSpPr>
        <p:spPr>
          <a:xfrm>
            <a:off x="-28586" y="1783019"/>
            <a:ext cx="10944944" cy="5422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11" indent="-342911" fontAlgn="auto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t-BR" altLang="pt-BR" sz="2400" b="1" dirty="0" smtClean="0">
                <a:solidFill>
                  <a:srgbClr val="002060"/>
                </a:solidFill>
              </a:rPr>
              <a:t>A INFORMAÇÃO DE CUSTOS É UTILIZADA PARA PLANEJAMENTO, ORÇAMENTO?</a:t>
            </a:r>
          </a:p>
        </p:txBody>
      </p:sp>
      <p:sp>
        <p:nvSpPr>
          <p:cNvPr id="10" name="Espaço Reservado para Conteúdo 4"/>
          <p:cNvSpPr txBox="1">
            <a:spLocks/>
          </p:cNvSpPr>
          <p:nvPr/>
        </p:nvSpPr>
        <p:spPr>
          <a:xfrm>
            <a:off x="-20681" y="2306468"/>
            <a:ext cx="10944944" cy="5175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11" indent="-342911" fontAlgn="auto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t-BR" altLang="pt-BR" sz="2400" b="1" dirty="0" smtClean="0">
                <a:solidFill>
                  <a:srgbClr val="002060"/>
                </a:solidFill>
              </a:rPr>
              <a:t>O ORÇAMENTO É SUFICIENTE PARA TODO O ANO?</a:t>
            </a:r>
          </a:p>
        </p:txBody>
      </p:sp>
      <p:sp>
        <p:nvSpPr>
          <p:cNvPr id="11" name="Espaço Reservado para Conteúdo 4"/>
          <p:cNvSpPr txBox="1">
            <a:spLocks/>
          </p:cNvSpPr>
          <p:nvPr/>
        </p:nvSpPr>
        <p:spPr>
          <a:xfrm>
            <a:off x="-28586" y="2822004"/>
            <a:ext cx="12101250" cy="7629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11" indent="-342911" fontAlgn="auto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t-BR" altLang="pt-BR" sz="2400" b="1" dirty="0" smtClean="0">
                <a:solidFill>
                  <a:srgbClr val="002060"/>
                </a:solidFill>
              </a:rPr>
              <a:t>COMO CONVENCER A ALTA GESTÃO (DIRETORES/PRESIDENTES...) A PARTICIPAR/PATROCINAR A POLÍTICA DE CUSTOS?</a:t>
            </a:r>
          </a:p>
        </p:txBody>
      </p:sp>
      <p:sp>
        <p:nvSpPr>
          <p:cNvPr id="12" name="Espaço Reservado para Conteúdo 4"/>
          <p:cNvSpPr txBox="1">
            <a:spLocks/>
          </p:cNvSpPr>
          <p:nvPr/>
        </p:nvSpPr>
        <p:spPr>
          <a:xfrm>
            <a:off x="-15766" y="4556367"/>
            <a:ext cx="11391557" cy="8280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11" indent="-342911" fontAlgn="auto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t-BR" altLang="pt-BR" sz="2400" b="1" dirty="0" smtClean="0">
                <a:solidFill>
                  <a:srgbClr val="002060"/>
                </a:solidFill>
              </a:rPr>
              <a:t>QUAL A ESCOLHA SERÁ ADOTADA PELA UNIDADE? </a:t>
            </a:r>
            <a:endParaRPr lang="pt-BR" altLang="pt-BR" sz="2400" b="1" dirty="0">
              <a:solidFill>
                <a:srgbClr val="002060"/>
              </a:solidFill>
            </a:endParaRPr>
          </a:p>
        </p:txBody>
      </p:sp>
      <p:sp>
        <p:nvSpPr>
          <p:cNvPr id="13" name="Espaço Reservado para Conteúdo 4"/>
          <p:cNvSpPr txBox="1">
            <a:spLocks/>
          </p:cNvSpPr>
          <p:nvPr/>
        </p:nvSpPr>
        <p:spPr>
          <a:xfrm>
            <a:off x="-28586" y="4047017"/>
            <a:ext cx="11885226" cy="4214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11" indent="-342911" fontAlgn="auto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t-BR" altLang="pt-BR" sz="2400" b="1" dirty="0" smtClean="0">
                <a:solidFill>
                  <a:srgbClr val="002060"/>
                </a:solidFill>
              </a:rPr>
              <a:t>A UTILIZAÇÃO DE SISTEMAS DE CUSTOS TEM CARÁTER DE UTILIDADE OU OBRIGATÓRIO?</a:t>
            </a:r>
          </a:p>
        </p:txBody>
      </p:sp>
    </p:spTree>
    <p:extLst>
      <p:ext uri="{BB962C8B-B14F-4D97-AF65-F5344CB8AC3E}">
        <p14:creationId xmlns:p14="http://schemas.microsoft.com/office/powerpoint/2010/main" val="559070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  <p:bldP spid="5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m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99101" y="2654623"/>
            <a:ext cx="3817059" cy="3374738"/>
          </a:xfrm>
          <a:prstGeom prst="rect">
            <a:avLst/>
          </a:prstGeom>
        </p:spPr>
      </p:pic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4D49B-0E82-46B4-BC54-FF357924A8BC}" type="slidenum">
              <a:rPr lang="pt-BR" smtClean="0"/>
              <a:pPr/>
              <a:t>12</a:t>
            </a:fld>
            <a:endParaRPr lang="pt-BR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0389" y="1695911"/>
            <a:ext cx="5112317" cy="4356654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92241" flipH="1">
            <a:off x="5375712" y="1404165"/>
            <a:ext cx="331873" cy="294108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8614" y="2590661"/>
            <a:ext cx="263590" cy="303498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4012" y="3184727"/>
            <a:ext cx="263590" cy="303498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0306" y="3488225"/>
            <a:ext cx="352988" cy="344574"/>
          </a:xfrm>
          <a:prstGeom prst="rect">
            <a:avLst/>
          </a:prstGeom>
        </p:spPr>
      </p:pic>
      <p:sp>
        <p:nvSpPr>
          <p:cNvPr id="11" name="Texto explicativo retangular com cantos arredondados 10"/>
          <p:cNvSpPr/>
          <p:nvPr/>
        </p:nvSpPr>
        <p:spPr>
          <a:xfrm>
            <a:off x="7127544" y="1096659"/>
            <a:ext cx="3401760" cy="899936"/>
          </a:xfrm>
          <a:prstGeom prst="wedgeRoundRectCallout">
            <a:avLst>
              <a:gd name="adj1" fmla="val -71288"/>
              <a:gd name="adj2" fmla="val 46721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350" b="1" dirty="0">
                <a:solidFill>
                  <a:srgbClr val="374D81"/>
                </a:solidFill>
              </a:rPr>
              <a:t>DESAFIO</a:t>
            </a:r>
          </a:p>
          <a:p>
            <a:pPr algn="ctr"/>
            <a:r>
              <a:rPr lang="pt-BR" sz="1350" dirty="0">
                <a:solidFill>
                  <a:srgbClr val="374D81"/>
                </a:solidFill>
              </a:rPr>
              <a:t>Implantar o Sistema de Custos do Governo Federal em observância à legislação. (LRF)</a:t>
            </a:r>
          </a:p>
        </p:txBody>
      </p:sp>
      <p:sp>
        <p:nvSpPr>
          <p:cNvPr id="13" name="Retângulo 12"/>
          <p:cNvSpPr/>
          <p:nvPr/>
        </p:nvSpPr>
        <p:spPr>
          <a:xfrm>
            <a:off x="2796385" y="3445616"/>
            <a:ext cx="1046508" cy="3231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defTabSz="685800">
              <a:defRPr/>
            </a:pPr>
            <a:r>
              <a:rPr lang="pt-BR" sz="1500" b="1" kern="0" spc="-113" dirty="0">
                <a:latin typeface="Century Gothic" panose="020B0502020202020204" pitchFamily="34" charset="0"/>
              </a:rPr>
              <a:t>Fase</a:t>
            </a:r>
          </a:p>
        </p:txBody>
      </p:sp>
      <p:sp>
        <p:nvSpPr>
          <p:cNvPr id="14" name="Retângulo 13"/>
          <p:cNvSpPr/>
          <p:nvPr/>
        </p:nvSpPr>
        <p:spPr>
          <a:xfrm>
            <a:off x="2941665" y="4311051"/>
            <a:ext cx="884677" cy="3231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pt-BR" sz="1500" b="1" kern="0" spc="-113" dirty="0">
                <a:latin typeface="Century Gothic" panose="020B0502020202020204" pitchFamily="34" charset="0"/>
              </a:rPr>
              <a:t>Produtos</a:t>
            </a:r>
          </a:p>
        </p:txBody>
      </p:sp>
      <p:sp>
        <p:nvSpPr>
          <p:cNvPr id="17" name="Retângulo 16"/>
          <p:cNvSpPr/>
          <p:nvPr/>
        </p:nvSpPr>
        <p:spPr>
          <a:xfrm>
            <a:off x="3846273" y="3531451"/>
            <a:ext cx="1695374" cy="25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80000"/>
              </a:lnSpc>
              <a:spcAft>
                <a:spcPts val="600"/>
              </a:spcAft>
              <a:buClr>
                <a:srgbClr val="39AEA9"/>
              </a:buClr>
              <a:defRPr/>
            </a:pPr>
            <a:r>
              <a:rPr lang="pt-BR" sz="1350" b="1" kern="0" dirty="0">
                <a:solidFill>
                  <a:prstClr val="white"/>
                </a:solidFill>
                <a:latin typeface="Century Gothic" panose="020B0502020202020204" pitchFamily="34" charset="0"/>
                <a:cs typeface="Tahoma" panose="020B0604030504040204" pitchFamily="34" charset="0"/>
              </a:rPr>
              <a:t>MATERIALIZAÇÃO</a:t>
            </a:r>
          </a:p>
        </p:txBody>
      </p:sp>
      <p:sp>
        <p:nvSpPr>
          <p:cNvPr id="18" name="Retângulo 17"/>
          <p:cNvSpPr/>
          <p:nvPr/>
        </p:nvSpPr>
        <p:spPr>
          <a:xfrm>
            <a:off x="3847500" y="4196586"/>
            <a:ext cx="178044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buClr>
                <a:srgbClr val="39AEA9"/>
              </a:buClr>
              <a:defRPr/>
            </a:pPr>
            <a:r>
              <a:rPr lang="pt-BR" sz="1350" b="1" kern="0" dirty="0">
                <a:solidFill>
                  <a:prstClr val="white"/>
                </a:solidFill>
                <a:latin typeface="Century Gothic" panose="020B0502020202020204" pitchFamily="34" charset="0"/>
                <a:cs typeface="Tahoma" panose="020B0604030504040204" pitchFamily="34" charset="0"/>
              </a:rPr>
              <a:t>METODOLOGIA</a:t>
            </a:r>
          </a:p>
          <a:p>
            <a:pPr defTabSz="685800">
              <a:buClr>
                <a:srgbClr val="39AEA9"/>
              </a:buClr>
              <a:defRPr/>
            </a:pPr>
            <a:r>
              <a:rPr lang="pt-BR" sz="1350" b="1" kern="0" dirty="0">
                <a:solidFill>
                  <a:prstClr val="white"/>
                </a:solidFill>
                <a:latin typeface="Century Gothic" panose="020B0502020202020204" pitchFamily="34" charset="0"/>
                <a:cs typeface="Tahoma" panose="020B0604030504040204" pitchFamily="34" charset="0"/>
              </a:rPr>
              <a:t>FERRAMENTA</a:t>
            </a:r>
          </a:p>
          <a:p>
            <a:pPr defTabSz="685800">
              <a:buClr>
                <a:srgbClr val="39AEA9"/>
              </a:buClr>
              <a:defRPr/>
            </a:pPr>
            <a:r>
              <a:rPr lang="pt-BR" sz="1350" b="1" kern="0" dirty="0">
                <a:solidFill>
                  <a:prstClr val="white"/>
                </a:solidFill>
                <a:latin typeface="Century Gothic" panose="020B0502020202020204" pitchFamily="34" charset="0"/>
                <a:cs typeface="Tahoma" panose="020B0604030504040204" pitchFamily="34" charset="0"/>
              </a:rPr>
              <a:t>HOMOLOGAÇÃO</a:t>
            </a:r>
          </a:p>
        </p:txBody>
      </p:sp>
      <p:pic>
        <p:nvPicPr>
          <p:cNvPr id="20" name="Imagem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750842" flipH="1">
            <a:off x="6011625" y="1892030"/>
            <a:ext cx="331873" cy="294108"/>
          </a:xfrm>
          <a:prstGeom prst="rect">
            <a:avLst/>
          </a:prstGeom>
        </p:spPr>
      </p:pic>
      <p:pic>
        <p:nvPicPr>
          <p:cNvPr id="29" name="Imagem 2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38" b="8243"/>
          <a:stretch/>
        </p:blipFill>
        <p:spPr>
          <a:xfrm>
            <a:off x="5908071" y="4087478"/>
            <a:ext cx="2760281" cy="1311497"/>
          </a:xfrm>
          <a:prstGeom prst="rect">
            <a:avLst/>
          </a:prstGeom>
        </p:spPr>
      </p:pic>
      <p:sp>
        <p:nvSpPr>
          <p:cNvPr id="32" name="Título 4"/>
          <p:cNvSpPr txBox="1">
            <a:spLocks/>
          </p:cNvSpPr>
          <p:nvPr/>
        </p:nvSpPr>
        <p:spPr>
          <a:xfrm>
            <a:off x="2530982" y="1290737"/>
            <a:ext cx="3352854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925" b="1" dirty="0">
                <a:solidFill>
                  <a:srgbClr val="374D81"/>
                </a:solidFill>
                <a:latin typeface="Rockwell Extra Bold" panose="02060903040505020403" pitchFamily="18" charset="0"/>
              </a:rPr>
              <a:t>CUSTOS</a:t>
            </a:r>
            <a:r>
              <a:rPr lang="pt-BR" sz="2700" b="1" dirty="0">
                <a:solidFill>
                  <a:srgbClr val="374D81"/>
                </a:solidFill>
                <a:latin typeface="Rockwell Extra Bold" panose="02060903040505020403" pitchFamily="18" charset="0"/>
              </a:rPr>
              <a:t> </a:t>
            </a:r>
            <a:r>
              <a:rPr lang="pt-BR" sz="2700" dirty="0">
                <a:solidFill>
                  <a:srgbClr val="374D81"/>
                </a:solidFill>
                <a:latin typeface="Rockwell Extra Bold" panose="02060903040505020403" pitchFamily="18" charset="0"/>
              </a:rPr>
              <a:t> </a:t>
            </a:r>
            <a:r>
              <a:rPr lang="pt-BR" sz="2700" dirty="0">
                <a:solidFill>
                  <a:srgbClr val="374D81"/>
                </a:solidFill>
                <a:latin typeface="Century Gothic" panose="020B0502020202020204" pitchFamily="34" charset="0"/>
              </a:rPr>
              <a:t>      	</a:t>
            </a:r>
            <a:r>
              <a:rPr lang="pt-BR" sz="2100" dirty="0">
                <a:solidFill>
                  <a:srgbClr val="374D81"/>
                </a:solidFill>
              </a:rPr>
              <a:t/>
            </a:r>
            <a:br>
              <a:rPr lang="pt-BR" sz="2100" dirty="0">
                <a:solidFill>
                  <a:srgbClr val="374D81"/>
                </a:solidFill>
              </a:rPr>
            </a:br>
            <a:endParaRPr lang="pt-BR" sz="2700" b="1" dirty="0">
              <a:solidFill>
                <a:srgbClr val="374D81"/>
              </a:solidFill>
              <a:latin typeface="Century Gothic" panose="020B0502020202020204" pitchFamily="34" charset="0"/>
            </a:endParaRPr>
          </a:p>
        </p:txBody>
      </p:sp>
      <p:sp>
        <p:nvSpPr>
          <p:cNvPr id="35" name="Título 4"/>
          <p:cNvSpPr txBox="1">
            <a:spLocks/>
          </p:cNvSpPr>
          <p:nvPr/>
        </p:nvSpPr>
        <p:spPr>
          <a:xfrm>
            <a:off x="2597591" y="1550151"/>
            <a:ext cx="3352854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700" dirty="0">
                <a:latin typeface="Century Gothic" panose="020B0502020202020204" pitchFamily="34" charset="0"/>
              </a:rPr>
              <a:t>	</a:t>
            </a:r>
            <a:r>
              <a:rPr lang="pt-BR" sz="2100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pt-BR" sz="2100" dirty="0">
                <a:solidFill>
                  <a:schemeClr val="accent1">
                    <a:lumMod val="50000"/>
                  </a:schemeClr>
                </a:solidFill>
              </a:rPr>
            </a:br>
            <a:endParaRPr lang="pt-BR" sz="2700" b="1" dirty="0">
              <a:latin typeface="Century Gothic" panose="020B0502020202020204" pitchFamily="34" charset="0"/>
            </a:endParaRPr>
          </a:p>
        </p:txBody>
      </p:sp>
      <p:sp>
        <p:nvSpPr>
          <p:cNvPr id="36" name="Título 4"/>
          <p:cNvSpPr txBox="1">
            <a:spLocks/>
          </p:cNvSpPr>
          <p:nvPr/>
        </p:nvSpPr>
        <p:spPr>
          <a:xfrm rot="20983392">
            <a:off x="1773529" y="1733327"/>
            <a:ext cx="3352854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ley Hand ITC" panose="03070402050302030203" pitchFamily="66" charset="0"/>
              </a:rPr>
              <a:t>	</a:t>
            </a:r>
            <a:r>
              <a:rPr lang="pt-BR" sz="405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ley Hand ITC" panose="03070402050302030203" pitchFamily="66" charset="0"/>
              </a:rPr>
              <a:t>panorama</a:t>
            </a:r>
            <a:r>
              <a:rPr lang="pt-BR" sz="495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ley Hand ITC" panose="03070402050302030203" pitchFamily="66" charset="0"/>
              </a:rPr>
              <a:t> </a:t>
            </a:r>
            <a:r>
              <a:rPr lang="pt-BR" sz="30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ley Hand ITC" panose="03070402050302030203" pitchFamily="66" charset="0"/>
              </a:rPr>
              <a:t/>
            </a:r>
            <a:br>
              <a:rPr lang="pt-BR" sz="30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ley Hand ITC" panose="03070402050302030203" pitchFamily="66" charset="0"/>
              </a:rPr>
            </a:br>
            <a:endParaRPr lang="pt-BR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adley Hand ITC" panose="03070402050302030203" pitchFamily="66" charset="0"/>
            </a:endParaRPr>
          </a:p>
        </p:txBody>
      </p:sp>
      <p:cxnSp>
        <p:nvCxnSpPr>
          <p:cNvPr id="37" name="Conexão reta 45"/>
          <p:cNvCxnSpPr/>
          <p:nvPr/>
        </p:nvCxnSpPr>
        <p:spPr>
          <a:xfrm>
            <a:off x="2257721" y="1780990"/>
            <a:ext cx="2626069" cy="6833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Imagem 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829" y="1830693"/>
            <a:ext cx="352988" cy="344574"/>
          </a:xfrm>
          <a:prstGeom prst="rect">
            <a:avLst/>
          </a:prstGeom>
        </p:spPr>
      </p:pic>
      <p:sp>
        <p:nvSpPr>
          <p:cNvPr id="21" name="Título 3"/>
          <p:cNvSpPr>
            <a:spLocks noGrp="1"/>
          </p:cNvSpPr>
          <p:nvPr>
            <p:ph type="title"/>
          </p:nvPr>
        </p:nvSpPr>
        <p:spPr>
          <a:xfrm>
            <a:off x="0" y="-269530"/>
            <a:ext cx="109728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pt-BR" altLang="pt-BR" sz="2400" b="1" dirty="0" smtClean="0"/>
              <a:t>Custos Panorama</a:t>
            </a:r>
          </a:p>
        </p:txBody>
      </p:sp>
    </p:spTree>
    <p:extLst>
      <p:ext uri="{BB962C8B-B14F-4D97-AF65-F5344CB8AC3E}">
        <p14:creationId xmlns:p14="http://schemas.microsoft.com/office/powerpoint/2010/main" val="3555565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95 0.01041 L 0.06914 0.11319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5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decel="100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/>
      <p:bldP spid="14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m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19251" y="2982879"/>
            <a:ext cx="3645179" cy="3373472"/>
          </a:xfrm>
          <a:prstGeom prst="rect">
            <a:avLst/>
          </a:prstGeom>
        </p:spPr>
      </p:pic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4D49B-0E82-46B4-BC54-FF357924A8BC}" type="slidenum">
              <a:rPr lang="pt-BR" smtClean="0"/>
              <a:pPr/>
              <a:t>13</a:t>
            </a:fld>
            <a:endParaRPr lang="pt-BR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1905" y="1784631"/>
            <a:ext cx="5112317" cy="4356654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0130" y="2679381"/>
            <a:ext cx="263590" cy="303498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5528" y="3273447"/>
            <a:ext cx="263590" cy="303498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1822" y="3576945"/>
            <a:ext cx="352988" cy="344574"/>
          </a:xfrm>
          <a:prstGeom prst="rect">
            <a:avLst/>
          </a:prstGeom>
        </p:spPr>
      </p:pic>
      <p:sp>
        <p:nvSpPr>
          <p:cNvPr id="11" name="Texto explicativo retangular com cantos arredondados 10"/>
          <p:cNvSpPr/>
          <p:nvPr/>
        </p:nvSpPr>
        <p:spPr>
          <a:xfrm>
            <a:off x="7179060" y="1185379"/>
            <a:ext cx="3401760" cy="899936"/>
          </a:xfrm>
          <a:prstGeom prst="wedgeRoundRectCallout">
            <a:avLst>
              <a:gd name="adj1" fmla="val -88267"/>
              <a:gd name="adj2" fmla="val 122926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350" b="1" dirty="0">
                <a:solidFill>
                  <a:srgbClr val="374D81"/>
                </a:solidFill>
              </a:rPr>
              <a:t>DESAFIO</a:t>
            </a:r>
          </a:p>
          <a:p>
            <a:pPr algn="ctr"/>
            <a:r>
              <a:rPr lang="pt-BR" sz="1350" dirty="0">
                <a:solidFill>
                  <a:srgbClr val="374D81"/>
                </a:solidFill>
              </a:rPr>
              <a:t>Evidenciar os custos dos programas orçamentários em observância o mandamento legal (Lei n° 10.180/2011)</a:t>
            </a:r>
          </a:p>
        </p:txBody>
      </p:sp>
      <p:pic>
        <p:nvPicPr>
          <p:cNvPr id="20" name="Imagem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750842" flipH="1">
            <a:off x="6012778" y="1988902"/>
            <a:ext cx="331873" cy="294108"/>
          </a:xfrm>
          <a:prstGeom prst="rect">
            <a:avLst/>
          </a:prstGeom>
        </p:spPr>
      </p:pic>
      <p:pic>
        <p:nvPicPr>
          <p:cNvPr id="21" name="Imagem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97068" flipH="1">
            <a:off x="5352209" y="2153924"/>
            <a:ext cx="331873" cy="294108"/>
          </a:xfrm>
          <a:prstGeom prst="rect">
            <a:avLst/>
          </a:prstGeom>
        </p:spPr>
      </p:pic>
      <p:pic>
        <p:nvPicPr>
          <p:cNvPr id="22" name="Imagem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02348" flipH="1">
            <a:off x="5448328" y="2254668"/>
            <a:ext cx="331873" cy="294108"/>
          </a:xfrm>
          <a:prstGeom prst="rect">
            <a:avLst/>
          </a:prstGeom>
        </p:spPr>
      </p:pic>
      <p:pic>
        <p:nvPicPr>
          <p:cNvPr id="24" name="Imagem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13994" flipH="1">
            <a:off x="7064360" y="2089445"/>
            <a:ext cx="331873" cy="294108"/>
          </a:xfrm>
          <a:prstGeom prst="rect">
            <a:avLst/>
          </a:prstGeom>
        </p:spPr>
      </p:pic>
      <p:pic>
        <p:nvPicPr>
          <p:cNvPr id="25" name="Imagem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841962" flipH="1">
            <a:off x="7179920" y="2188112"/>
            <a:ext cx="331873" cy="294108"/>
          </a:xfrm>
          <a:prstGeom prst="rect">
            <a:avLst/>
          </a:prstGeom>
        </p:spPr>
      </p:pic>
      <p:pic>
        <p:nvPicPr>
          <p:cNvPr id="26" name="Imagem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10571" flipH="1">
            <a:off x="5212153" y="2479951"/>
            <a:ext cx="331873" cy="294108"/>
          </a:xfrm>
          <a:prstGeom prst="rect">
            <a:avLst/>
          </a:prstGeom>
        </p:spPr>
      </p:pic>
      <p:sp>
        <p:nvSpPr>
          <p:cNvPr id="32" name="Título 4"/>
          <p:cNvSpPr txBox="1">
            <a:spLocks/>
          </p:cNvSpPr>
          <p:nvPr/>
        </p:nvSpPr>
        <p:spPr>
          <a:xfrm>
            <a:off x="2582498" y="1379457"/>
            <a:ext cx="3352854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925" b="1" dirty="0">
                <a:solidFill>
                  <a:srgbClr val="374D81"/>
                </a:solidFill>
                <a:latin typeface="Rockwell Extra Bold" panose="02060903040505020403" pitchFamily="18" charset="0"/>
              </a:rPr>
              <a:t>CUSTOS</a:t>
            </a:r>
            <a:r>
              <a:rPr lang="pt-BR" sz="2700" b="1" dirty="0">
                <a:solidFill>
                  <a:srgbClr val="374D81"/>
                </a:solidFill>
                <a:latin typeface="Rockwell Extra Bold" panose="02060903040505020403" pitchFamily="18" charset="0"/>
              </a:rPr>
              <a:t> </a:t>
            </a:r>
            <a:r>
              <a:rPr lang="pt-BR" sz="2700" dirty="0">
                <a:solidFill>
                  <a:srgbClr val="374D81"/>
                </a:solidFill>
                <a:latin typeface="Rockwell Extra Bold" panose="02060903040505020403" pitchFamily="18" charset="0"/>
              </a:rPr>
              <a:t> </a:t>
            </a:r>
            <a:r>
              <a:rPr lang="pt-BR" sz="2700" dirty="0">
                <a:solidFill>
                  <a:srgbClr val="374D81"/>
                </a:solidFill>
                <a:latin typeface="Century Gothic" panose="020B0502020202020204" pitchFamily="34" charset="0"/>
              </a:rPr>
              <a:t>      	</a:t>
            </a:r>
            <a:r>
              <a:rPr lang="pt-BR" sz="2100" dirty="0">
                <a:solidFill>
                  <a:srgbClr val="374D81"/>
                </a:solidFill>
              </a:rPr>
              <a:t/>
            </a:r>
            <a:br>
              <a:rPr lang="pt-BR" sz="2100" dirty="0">
                <a:solidFill>
                  <a:srgbClr val="374D81"/>
                </a:solidFill>
              </a:rPr>
            </a:br>
            <a:endParaRPr lang="pt-BR" sz="2700" b="1" dirty="0">
              <a:solidFill>
                <a:srgbClr val="374D81"/>
              </a:solidFill>
              <a:latin typeface="Century Gothic" panose="020B0502020202020204" pitchFamily="34" charset="0"/>
            </a:endParaRPr>
          </a:p>
        </p:txBody>
      </p:sp>
      <p:sp>
        <p:nvSpPr>
          <p:cNvPr id="35" name="Título 4"/>
          <p:cNvSpPr txBox="1">
            <a:spLocks/>
          </p:cNvSpPr>
          <p:nvPr/>
        </p:nvSpPr>
        <p:spPr>
          <a:xfrm>
            <a:off x="2649107" y="1638871"/>
            <a:ext cx="3352854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700" dirty="0">
                <a:latin typeface="Century Gothic" panose="020B0502020202020204" pitchFamily="34" charset="0"/>
              </a:rPr>
              <a:t>	</a:t>
            </a:r>
            <a:r>
              <a:rPr lang="pt-BR" sz="2100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pt-BR" sz="2100" dirty="0">
                <a:solidFill>
                  <a:schemeClr val="accent1">
                    <a:lumMod val="50000"/>
                  </a:schemeClr>
                </a:solidFill>
              </a:rPr>
            </a:br>
            <a:endParaRPr lang="pt-BR" sz="2700" b="1" dirty="0">
              <a:latin typeface="Century Gothic" panose="020B0502020202020204" pitchFamily="34" charset="0"/>
            </a:endParaRPr>
          </a:p>
        </p:txBody>
      </p:sp>
      <p:sp>
        <p:nvSpPr>
          <p:cNvPr id="36" name="Título 4"/>
          <p:cNvSpPr txBox="1">
            <a:spLocks/>
          </p:cNvSpPr>
          <p:nvPr/>
        </p:nvSpPr>
        <p:spPr>
          <a:xfrm rot="20983392">
            <a:off x="2386333" y="1677119"/>
            <a:ext cx="3352854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ley Hand ITC" panose="03070402050302030203" pitchFamily="66" charset="0"/>
              </a:rPr>
              <a:t>	</a:t>
            </a:r>
            <a:r>
              <a:rPr lang="pt-BR" sz="405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ley Hand ITC" panose="03070402050302030203" pitchFamily="66" charset="0"/>
              </a:rPr>
              <a:t>panorama</a:t>
            </a:r>
            <a:r>
              <a:rPr lang="pt-BR" sz="495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ley Hand ITC" panose="03070402050302030203" pitchFamily="66" charset="0"/>
              </a:rPr>
              <a:t> </a:t>
            </a:r>
            <a:r>
              <a:rPr lang="pt-BR" sz="30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ley Hand ITC" panose="03070402050302030203" pitchFamily="66" charset="0"/>
              </a:rPr>
              <a:t/>
            </a:r>
            <a:br>
              <a:rPr lang="pt-BR" sz="30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ley Hand ITC" panose="03070402050302030203" pitchFamily="66" charset="0"/>
              </a:rPr>
            </a:br>
            <a:endParaRPr lang="pt-BR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adley Hand ITC" panose="03070402050302030203" pitchFamily="66" charset="0"/>
            </a:endParaRPr>
          </a:p>
        </p:txBody>
      </p:sp>
      <p:cxnSp>
        <p:nvCxnSpPr>
          <p:cNvPr id="37" name="Conexão reta 45"/>
          <p:cNvCxnSpPr/>
          <p:nvPr/>
        </p:nvCxnSpPr>
        <p:spPr>
          <a:xfrm>
            <a:off x="2309237" y="1869710"/>
            <a:ext cx="2626069" cy="6833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tângulo 27"/>
          <p:cNvSpPr/>
          <p:nvPr/>
        </p:nvSpPr>
        <p:spPr>
          <a:xfrm>
            <a:off x="2669144" y="3610450"/>
            <a:ext cx="1046508" cy="3231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defTabSz="685800">
              <a:defRPr/>
            </a:pPr>
            <a:r>
              <a:rPr lang="pt-BR" sz="1500" b="1" kern="0" spc="-113" dirty="0">
                <a:latin typeface="Century Gothic" panose="020B0502020202020204" pitchFamily="34" charset="0"/>
              </a:rPr>
              <a:t>Fase</a:t>
            </a:r>
          </a:p>
        </p:txBody>
      </p:sp>
      <p:sp>
        <p:nvSpPr>
          <p:cNvPr id="30" name="Retângulo 29"/>
          <p:cNvSpPr/>
          <p:nvPr/>
        </p:nvSpPr>
        <p:spPr>
          <a:xfrm>
            <a:off x="2812295" y="4307414"/>
            <a:ext cx="1013643" cy="3231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pt-BR" sz="1500" b="1" kern="0" spc="-113" dirty="0">
                <a:latin typeface="Century Gothic" panose="020B0502020202020204" pitchFamily="34" charset="0"/>
              </a:rPr>
              <a:t>Produtos</a:t>
            </a:r>
          </a:p>
        </p:txBody>
      </p:sp>
      <p:sp>
        <p:nvSpPr>
          <p:cNvPr id="31" name="Retângulo 30"/>
          <p:cNvSpPr/>
          <p:nvPr/>
        </p:nvSpPr>
        <p:spPr>
          <a:xfrm>
            <a:off x="3751505" y="3689667"/>
            <a:ext cx="1695374" cy="25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80000"/>
              </a:lnSpc>
              <a:spcAft>
                <a:spcPts val="600"/>
              </a:spcAft>
              <a:buClr>
                <a:srgbClr val="39AEA9"/>
              </a:buClr>
              <a:defRPr/>
            </a:pPr>
            <a:r>
              <a:rPr lang="pt-BR" sz="1350" b="1" kern="0" dirty="0">
                <a:solidFill>
                  <a:prstClr val="white"/>
                </a:solidFill>
                <a:latin typeface="Century Gothic" panose="020B0502020202020204" pitchFamily="34" charset="0"/>
                <a:cs typeface="Tahoma" panose="020B0604030504040204" pitchFamily="34" charset="0"/>
              </a:rPr>
              <a:t>CONSOLIDAÇÃO</a:t>
            </a:r>
          </a:p>
        </p:txBody>
      </p:sp>
      <p:sp>
        <p:nvSpPr>
          <p:cNvPr id="33" name="Retângulo 32"/>
          <p:cNvSpPr/>
          <p:nvPr/>
        </p:nvSpPr>
        <p:spPr>
          <a:xfrm>
            <a:off x="3751505" y="4126218"/>
            <a:ext cx="2019820" cy="1546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buClr>
                <a:srgbClr val="39AEA9"/>
              </a:buClr>
              <a:defRPr/>
            </a:pPr>
            <a:r>
              <a:rPr lang="pt-BR" sz="1350" b="1" kern="0" dirty="0">
                <a:solidFill>
                  <a:prstClr val="white"/>
                </a:solidFill>
                <a:latin typeface="Century Gothic" panose="020B0502020202020204" pitchFamily="34" charset="0"/>
                <a:cs typeface="Tahoma" panose="020B0604030504040204" pitchFamily="34" charset="0"/>
              </a:rPr>
              <a:t>MARCA, ÓRGÃO CENTRAL E SETORIAIS DE CUSTOS, CAPACITAÇÃO, RELATÓRIOS E CONSISTÊNCIA DE DADOS.</a:t>
            </a:r>
          </a:p>
        </p:txBody>
      </p:sp>
      <p:sp>
        <p:nvSpPr>
          <p:cNvPr id="39" name="Retângulo 38"/>
          <p:cNvSpPr/>
          <p:nvPr/>
        </p:nvSpPr>
        <p:spPr>
          <a:xfrm>
            <a:off x="6267871" y="4071638"/>
            <a:ext cx="2155968" cy="4847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pt-BR" sz="135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Custo dos Programas de Governo</a:t>
            </a:r>
          </a:p>
        </p:txBody>
      </p:sp>
      <p:sp>
        <p:nvSpPr>
          <p:cNvPr id="6" name="AutoShape 6" descr="Resultado de imagem para prestação de contas do presidente da república 2016"/>
          <p:cNvSpPr>
            <a:spLocks noChangeAspect="1" noChangeArrowheads="1"/>
          </p:cNvSpPr>
          <p:nvPr/>
        </p:nvSpPr>
        <p:spPr bwMode="auto">
          <a:xfrm>
            <a:off x="1500187" y="754856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pt-BR" sz="1350"/>
          </a:p>
        </p:txBody>
      </p:sp>
      <p:pic>
        <p:nvPicPr>
          <p:cNvPr id="29" name="Espaço Reservado para Conteúdo 5"/>
          <p:cNvPicPr>
            <a:picLocks noGrp="1" noChangeAspect="1"/>
          </p:cNvPicPr>
          <p:nvPr>
            <p:ph idx="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17294" y="4610513"/>
            <a:ext cx="1313018" cy="1429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ítulo 3"/>
          <p:cNvSpPr>
            <a:spLocks noGrp="1"/>
          </p:cNvSpPr>
          <p:nvPr>
            <p:ph type="title"/>
          </p:nvPr>
        </p:nvSpPr>
        <p:spPr>
          <a:xfrm>
            <a:off x="0" y="-278851"/>
            <a:ext cx="109728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pt-BR" altLang="pt-BR" sz="2400" b="1" dirty="0" smtClean="0"/>
              <a:t>Custos Panorama</a:t>
            </a:r>
          </a:p>
        </p:txBody>
      </p:sp>
    </p:spTree>
    <p:extLst>
      <p:ext uri="{BB962C8B-B14F-4D97-AF65-F5344CB8AC3E}">
        <p14:creationId xmlns:p14="http://schemas.microsoft.com/office/powerpoint/2010/main" val="3667765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47 0.00092 L -0.08607 0.02893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36" y="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5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5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50"/>
                            </p:stCondLst>
                            <p:childTnLst>
                              <p:par>
                                <p:cTn id="2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5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150"/>
                            </p:stCondLst>
                            <p:childTnLst>
                              <p:par>
                                <p:cTn id="28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77 -0.00324 L 0.16002 -0.03866 " pathEditMode="relative" ptsTypes="AA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650"/>
                            </p:stCondLst>
                            <p:childTnLst>
                              <p:par>
                                <p:cTn id="3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65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50"/>
                            </p:stCondLst>
                            <p:childTnLst>
                              <p:par>
                                <p:cTn id="3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65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650"/>
                            </p:stCondLst>
                            <p:childTnLst>
                              <p:par>
                                <p:cTn id="43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95 3.7037E-6 L -0.21015 0.05949 " pathEditMode="relative" ptsTypes="AA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150"/>
                            </p:stCondLst>
                            <p:childTnLst>
                              <p:par>
                                <p:cTn id="4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150"/>
                            </p:stCondLst>
                            <p:childTnLst>
                              <p:par>
                                <p:cTn id="4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15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decel="100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8" grpId="0"/>
      <p:bldP spid="30" grpId="0"/>
      <p:bldP spid="31" grpId="0"/>
      <p:bldP spid="33" grpId="0"/>
      <p:bldP spid="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Espaço Reservado para Conteúdo 4"/>
          <p:cNvSpPr>
            <a:spLocks noGrp="1"/>
          </p:cNvSpPr>
          <p:nvPr>
            <p:ph idx="1"/>
          </p:nvPr>
        </p:nvSpPr>
        <p:spPr>
          <a:xfrm>
            <a:off x="2045550" y="860656"/>
            <a:ext cx="8208912" cy="3263504"/>
          </a:xfrm>
        </p:spPr>
        <p:txBody>
          <a:bodyPr/>
          <a:lstStyle/>
          <a:p>
            <a:pPr marL="0" indent="0" algn="ctr">
              <a:buNone/>
            </a:pPr>
            <a:r>
              <a:rPr lang="pt-BR" altLang="pt-BR" sz="3000" b="1" dirty="0" smtClean="0">
                <a:solidFill>
                  <a:schemeClr val="accent1">
                    <a:lumMod val="75000"/>
                  </a:schemeClr>
                </a:solidFill>
              </a:rPr>
              <a:t>Algum tempo </a:t>
            </a:r>
            <a:r>
              <a:rPr lang="pt-BR" altLang="pt-BR" sz="3000" b="1" dirty="0">
                <a:solidFill>
                  <a:schemeClr val="accent1">
                    <a:lumMod val="75000"/>
                  </a:schemeClr>
                </a:solidFill>
              </a:rPr>
              <a:t>atrás o desafio era o cumprimento da meta. O desafio hoje, além do cumprimento, é a compreensão de sua efetividade.</a:t>
            </a:r>
          </a:p>
        </p:txBody>
      </p:sp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4D49B-0E82-46B4-BC54-FF357924A8BC}" type="slidenum">
              <a:rPr lang="pt-BR" smtClean="0"/>
              <a:pPr/>
              <a:t>14</a:t>
            </a:fld>
            <a:endParaRPr lang="pt-BR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-3151" y="-435044"/>
            <a:ext cx="7570127" cy="1325563"/>
          </a:xfrm>
        </p:spPr>
        <p:txBody>
          <a:bodyPr/>
          <a:lstStyle/>
          <a:p>
            <a:r>
              <a:rPr lang="pt-BR" dirty="0" smtClean="0"/>
              <a:t>Situação Atual</a:t>
            </a:r>
            <a:endParaRPr lang="pt-BR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3433" y="3394745"/>
            <a:ext cx="2516961" cy="2961606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4188" y="3514571"/>
            <a:ext cx="2477585" cy="2841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423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4D49B-0E82-46B4-BC54-FF357924A8BC}" type="slidenum">
              <a:rPr lang="pt-BR" smtClean="0"/>
              <a:pPr/>
              <a:t>15</a:t>
            </a:fld>
            <a:endParaRPr lang="pt-BR"/>
          </a:p>
        </p:txBody>
      </p:sp>
      <p:sp>
        <p:nvSpPr>
          <p:cNvPr id="34" name="CaixaDeTexto 33"/>
          <p:cNvSpPr txBox="1"/>
          <p:nvPr/>
        </p:nvSpPr>
        <p:spPr>
          <a:xfrm>
            <a:off x="7141346" y="3451947"/>
            <a:ext cx="63221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350" dirty="0">
                <a:solidFill>
                  <a:schemeClr val="bg1"/>
                </a:solidFill>
              </a:rPr>
              <a:t>2; 7 %</a:t>
            </a:r>
          </a:p>
        </p:txBody>
      </p:sp>
      <p:sp>
        <p:nvSpPr>
          <p:cNvPr id="27" name="CaixaDeTexto 26"/>
          <p:cNvSpPr txBox="1"/>
          <p:nvPr/>
        </p:nvSpPr>
        <p:spPr>
          <a:xfrm>
            <a:off x="6968740" y="3510587"/>
            <a:ext cx="65024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350" dirty="0">
                <a:solidFill>
                  <a:schemeClr val="bg1"/>
                </a:solidFill>
              </a:rPr>
              <a:t>2; 7 %</a:t>
            </a:r>
          </a:p>
        </p:txBody>
      </p:sp>
      <p:sp>
        <p:nvSpPr>
          <p:cNvPr id="31" name="CaixaDeTexto 30"/>
          <p:cNvSpPr txBox="1"/>
          <p:nvPr/>
        </p:nvSpPr>
        <p:spPr>
          <a:xfrm>
            <a:off x="7222199" y="2983697"/>
            <a:ext cx="65024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350" dirty="0">
                <a:solidFill>
                  <a:schemeClr val="bg1"/>
                </a:solidFill>
              </a:rPr>
              <a:t>5; 18 %</a:t>
            </a:r>
          </a:p>
        </p:txBody>
      </p:sp>
      <p:sp>
        <p:nvSpPr>
          <p:cNvPr id="55" name="CaixaDeTexto 54"/>
          <p:cNvSpPr txBox="1"/>
          <p:nvPr/>
        </p:nvSpPr>
        <p:spPr>
          <a:xfrm>
            <a:off x="4880972" y="3629054"/>
            <a:ext cx="83789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350" dirty="0">
                <a:solidFill>
                  <a:schemeClr val="bg1"/>
                </a:solidFill>
              </a:rPr>
              <a:t>12; 75 %</a:t>
            </a:r>
          </a:p>
        </p:txBody>
      </p:sp>
      <p:sp>
        <p:nvSpPr>
          <p:cNvPr id="56" name="CaixaDeTexto 55"/>
          <p:cNvSpPr txBox="1"/>
          <p:nvPr/>
        </p:nvSpPr>
        <p:spPr>
          <a:xfrm>
            <a:off x="7002717" y="3252679"/>
            <a:ext cx="73331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350" dirty="0">
                <a:solidFill>
                  <a:schemeClr val="bg1"/>
                </a:solidFill>
              </a:rPr>
              <a:t>1; 6 %</a:t>
            </a:r>
          </a:p>
        </p:txBody>
      </p:sp>
      <p:sp>
        <p:nvSpPr>
          <p:cNvPr id="59" name="CaixaDeTexto 58"/>
          <p:cNvSpPr txBox="1"/>
          <p:nvPr/>
        </p:nvSpPr>
        <p:spPr>
          <a:xfrm>
            <a:off x="6269403" y="2873756"/>
            <a:ext cx="73331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350" dirty="0">
                <a:solidFill>
                  <a:schemeClr val="bg1"/>
                </a:solidFill>
              </a:rPr>
              <a:t>3; 19 %</a:t>
            </a:r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20196" y="-392094"/>
            <a:ext cx="7570127" cy="1325563"/>
          </a:xfrm>
        </p:spPr>
        <p:txBody>
          <a:bodyPr/>
          <a:lstStyle/>
          <a:p>
            <a:r>
              <a:rPr lang="pt-BR" dirty="0" smtClean="0"/>
              <a:t>Cenário Brasileiro</a:t>
            </a:r>
            <a:endParaRPr lang="pt-BR" dirty="0"/>
          </a:p>
        </p:txBody>
      </p:sp>
      <p:sp>
        <p:nvSpPr>
          <p:cNvPr id="3" name="CaixaDeTexto 2"/>
          <p:cNvSpPr txBox="1"/>
          <p:nvPr/>
        </p:nvSpPr>
        <p:spPr>
          <a:xfrm>
            <a:off x="2759882" y="1504774"/>
            <a:ext cx="1389964" cy="1223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50" b="1" dirty="0">
                <a:solidFill>
                  <a:schemeClr val="bg1"/>
                </a:solidFill>
              </a:rPr>
              <a:t>Em 2016, as despesas obrigatórias ultrapassaram a receita líquida, tendência que</a:t>
            </a:r>
          </a:p>
          <a:p>
            <a:r>
              <a:rPr lang="pt-BR" sz="1050" b="1" dirty="0">
                <a:solidFill>
                  <a:schemeClr val="bg1"/>
                </a:solidFill>
              </a:rPr>
              <a:t>vem se intensificando.</a:t>
            </a:r>
            <a:endParaRPr lang="pt-BR" sz="1050" dirty="0">
              <a:solidFill>
                <a:schemeClr val="bg1"/>
              </a:solidFill>
            </a:endParaRPr>
          </a:p>
        </p:txBody>
      </p:sp>
      <p:sp>
        <p:nvSpPr>
          <p:cNvPr id="18" name="Espaço Reservado para Conteúdo 2"/>
          <p:cNvSpPr>
            <a:spLocks noGrp="1"/>
          </p:cNvSpPr>
          <p:nvPr>
            <p:ph idx="1"/>
          </p:nvPr>
        </p:nvSpPr>
        <p:spPr>
          <a:xfrm>
            <a:off x="438565" y="1052736"/>
            <a:ext cx="10842011" cy="4978479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defTabSz="449263" fontAlgn="base">
              <a:lnSpc>
                <a:spcPct val="85000"/>
              </a:lnSpc>
              <a:spcBef>
                <a:spcPts val="0"/>
              </a:spcBef>
              <a:spcAft>
                <a:spcPts val="3200"/>
              </a:spcAft>
              <a:buClr>
                <a:srgbClr val="002060"/>
              </a:buClr>
            </a:pPr>
            <a:r>
              <a:rPr lang="pt-BR" sz="2400" dirty="0" smtClean="0">
                <a:cs typeface="Arial" panose="020B0604020202020204" pitchFamily="34" charset="0"/>
              </a:rPr>
              <a:t>	As </a:t>
            </a:r>
            <a:r>
              <a:rPr lang="pt-BR" sz="2400" dirty="0">
                <a:cs typeface="Arial" panose="020B0604020202020204" pitchFamily="34" charset="0"/>
              </a:rPr>
              <a:t>informações de </a:t>
            </a:r>
            <a:r>
              <a:rPr lang="pt-BR" sz="2400" b="1" i="1" dirty="0">
                <a:solidFill>
                  <a:srgbClr val="002060"/>
                </a:solidFill>
                <a:cs typeface="Arial" panose="020B0604020202020204" pitchFamily="34" charset="0"/>
              </a:rPr>
              <a:t>custos podem ser utilizadas para relacionar a verba aos resultados </a:t>
            </a:r>
            <a:r>
              <a:rPr lang="pt-BR" sz="2400" dirty="0">
                <a:cs typeface="Arial" panose="020B0604020202020204" pitchFamily="34" charset="0"/>
              </a:rPr>
              <a:t>a fim de aprimorar a eficiência técnica e/ou de alocação de </a:t>
            </a:r>
            <a:r>
              <a:rPr lang="pt-BR" sz="2400" dirty="0" smtClean="0">
                <a:cs typeface="Arial" panose="020B0604020202020204" pitchFamily="34" charset="0"/>
              </a:rPr>
              <a:t>recursos.</a:t>
            </a:r>
          </a:p>
          <a:p>
            <a:pPr defTabSz="449263" fontAlgn="base">
              <a:lnSpc>
                <a:spcPct val="85000"/>
              </a:lnSpc>
              <a:spcBef>
                <a:spcPts val="0"/>
              </a:spcBef>
              <a:spcAft>
                <a:spcPts val="3200"/>
              </a:spcAft>
              <a:buClr>
                <a:srgbClr val="002060"/>
              </a:buClr>
            </a:pPr>
            <a:r>
              <a:rPr lang="pt-BR" sz="2400" dirty="0" smtClean="0">
                <a:cs typeface="Arial" panose="020B0604020202020204" pitchFamily="34" charset="0"/>
              </a:rPr>
              <a:t>	Frequentemente </a:t>
            </a:r>
            <a:r>
              <a:rPr lang="pt-BR" sz="2400" dirty="0">
                <a:cs typeface="Arial" panose="020B0604020202020204" pitchFamily="34" charset="0"/>
              </a:rPr>
              <a:t>o custeio tem </a:t>
            </a:r>
            <a:r>
              <a:rPr lang="pt-BR" sz="2400" dirty="0" smtClean="0">
                <a:cs typeface="Arial" panose="020B0604020202020204" pitchFamily="34" charset="0"/>
              </a:rPr>
              <a:t>várias utilidades:</a:t>
            </a:r>
            <a:endParaRPr lang="pt-BR" sz="2400" dirty="0">
              <a:cs typeface="Arial" panose="020B0604020202020204" pitchFamily="34" charset="0"/>
            </a:endParaRPr>
          </a:p>
          <a:p>
            <a:pPr marL="457200" indent="-457200" defTabSz="449263" fontAlgn="base">
              <a:lnSpc>
                <a:spcPct val="85000"/>
              </a:lnSpc>
              <a:spcBef>
                <a:spcPts val="0"/>
              </a:spcBef>
              <a:spcAft>
                <a:spcPts val="1200"/>
              </a:spcAft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pt-BR" sz="24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Planejamento</a:t>
            </a:r>
            <a:endParaRPr lang="pt-BR" sz="2400" b="1" i="1" dirty="0">
              <a:solidFill>
                <a:srgbClr val="002060"/>
              </a:solidFill>
              <a:cs typeface="Arial" panose="020B0604020202020204" pitchFamily="34" charset="0"/>
            </a:endParaRPr>
          </a:p>
          <a:p>
            <a:pPr marL="457200" indent="-457200" defTabSz="449263" fontAlgn="base">
              <a:lnSpc>
                <a:spcPct val="85000"/>
              </a:lnSpc>
              <a:spcBef>
                <a:spcPts val="0"/>
              </a:spcBef>
              <a:spcAft>
                <a:spcPts val="1200"/>
              </a:spcAft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pt-BR" sz="24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Preparação </a:t>
            </a:r>
            <a:r>
              <a:rPr lang="pt-BR" sz="2400" b="1" i="1" dirty="0">
                <a:solidFill>
                  <a:srgbClr val="002060"/>
                </a:solidFill>
                <a:cs typeface="Arial" panose="020B0604020202020204" pitchFamily="34" charset="0"/>
              </a:rPr>
              <a:t>do Orçamento</a:t>
            </a:r>
          </a:p>
          <a:p>
            <a:pPr marL="457200" indent="-457200" defTabSz="449263" fontAlgn="base">
              <a:lnSpc>
                <a:spcPct val="85000"/>
              </a:lnSpc>
              <a:spcBef>
                <a:spcPts val="0"/>
              </a:spcBef>
              <a:spcAft>
                <a:spcPts val="1200"/>
              </a:spcAft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pt-BR" sz="24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Controle </a:t>
            </a:r>
            <a:r>
              <a:rPr lang="pt-BR" sz="2400" b="1" i="1" dirty="0">
                <a:solidFill>
                  <a:srgbClr val="002060"/>
                </a:solidFill>
                <a:cs typeface="Arial" panose="020B0604020202020204" pitchFamily="34" charset="0"/>
              </a:rPr>
              <a:t>de Custos</a:t>
            </a:r>
          </a:p>
          <a:p>
            <a:pPr marL="457200" indent="-457200" defTabSz="449263" fontAlgn="base">
              <a:lnSpc>
                <a:spcPct val="85000"/>
              </a:lnSpc>
              <a:spcBef>
                <a:spcPts val="0"/>
              </a:spcBef>
              <a:spcAft>
                <a:spcPts val="1200"/>
              </a:spcAft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pt-BR" sz="24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Avaliação </a:t>
            </a:r>
            <a:r>
              <a:rPr lang="pt-BR" sz="2400" b="1" i="1" dirty="0">
                <a:solidFill>
                  <a:srgbClr val="002060"/>
                </a:solidFill>
                <a:cs typeface="Arial" panose="020B0604020202020204" pitchFamily="34" charset="0"/>
              </a:rPr>
              <a:t>do desempenho</a:t>
            </a:r>
          </a:p>
          <a:p>
            <a:pPr marL="457200" indent="-457200" defTabSz="449263" fontAlgn="base">
              <a:lnSpc>
                <a:spcPct val="85000"/>
              </a:lnSpc>
              <a:spcBef>
                <a:spcPts val="0"/>
              </a:spcBef>
              <a:spcAft>
                <a:spcPts val="1200"/>
              </a:spcAft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pt-BR" sz="24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Avaliação </a:t>
            </a:r>
            <a:r>
              <a:rPr lang="pt-BR" sz="2400" b="1" i="1" dirty="0">
                <a:solidFill>
                  <a:srgbClr val="002060"/>
                </a:solidFill>
                <a:cs typeface="Arial" panose="020B0604020202020204" pitchFamily="34" charset="0"/>
              </a:rPr>
              <a:t>de programas</a:t>
            </a:r>
          </a:p>
          <a:p>
            <a:pPr marL="457200" indent="-457200" defTabSz="449263" fontAlgn="base">
              <a:lnSpc>
                <a:spcPct val="85000"/>
              </a:lnSpc>
              <a:spcBef>
                <a:spcPts val="0"/>
              </a:spcBef>
              <a:spcAft>
                <a:spcPts val="1200"/>
              </a:spcAft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pt-BR" sz="24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Definição </a:t>
            </a:r>
            <a:r>
              <a:rPr lang="pt-BR" sz="2400" b="1" i="1" dirty="0">
                <a:solidFill>
                  <a:srgbClr val="002060"/>
                </a:solidFill>
                <a:cs typeface="Arial" panose="020B0604020202020204" pitchFamily="34" charset="0"/>
              </a:rPr>
              <a:t>de reembolsos e fixação de preços e tarifas</a:t>
            </a:r>
          </a:p>
          <a:p>
            <a:pPr marL="457200" indent="-457200" defTabSz="449263" fontAlgn="base">
              <a:lnSpc>
                <a:spcPct val="85000"/>
              </a:lnSpc>
              <a:spcBef>
                <a:spcPts val="0"/>
              </a:spcBef>
              <a:spcAft>
                <a:spcPts val="1200"/>
              </a:spcAft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pt-BR" sz="24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Tomada </a:t>
            </a:r>
            <a:r>
              <a:rPr lang="pt-BR" sz="2400" b="1" i="1" dirty="0">
                <a:solidFill>
                  <a:srgbClr val="002060"/>
                </a:solidFill>
                <a:cs typeface="Arial" panose="020B0604020202020204" pitchFamily="34" charset="0"/>
              </a:rPr>
              <a:t>de decisão</a:t>
            </a:r>
          </a:p>
        </p:txBody>
      </p:sp>
      <p:pic>
        <p:nvPicPr>
          <p:cNvPr id="19" name="Imagem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4211" y="2276872"/>
            <a:ext cx="3218026" cy="3327112"/>
          </a:xfrm>
          <a:prstGeom prst="rect">
            <a:avLst/>
          </a:prstGeom>
        </p:spPr>
      </p:pic>
      <p:sp>
        <p:nvSpPr>
          <p:cNvPr id="20" name="Retângulo 19"/>
          <p:cNvSpPr/>
          <p:nvPr/>
        </p:nvSpPr>
        <p:spPr>
          <a:xfrm>
            <a:off x="3743151" y="6345881"/>
            <a:ext cx="84240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>
                <a:solidFill>
                  <a:schemeClr val="tx1"/>
                </a:solidFill>
                <a:latin typeface="+mn-lt"/>
              </a:rPr>
              <a:t>Fonte: FMI (</a:t>
            </a:r>
            <a:r>
              <a:rPr lang="pt-BR" dirty="0" err="1">
                <a:solidFill>
                  <a:schemeClr val="tx1"/>
                </a:solidFill>
                <a:latin typeface="+mn-lt"/>
              </a:rPr>
              <a:t>International</a:t>
            </a:r>
            <a:r>
              <a:rPr lang="pt-BR" dirty="0">
                <a:solidFill>
                  <a:schemeClr val="tx1"/>
                </a:solidFill>
                <a:latin typeface="+mn-lt"/>
              </a:rPr>
              <a:t> </a:t>
            </a:r>
            <a:r>
              <a:rPr lang="pt-BR" dirty="0" err="1">
                <a:solidFill>
                  <a:schemeClr val="tx1"/>
                </a:solidFill>
                <a:latin typeface="+mn-lt"/>
              </a:rPr>
              <a:t>Monetary</a:t>
            </a:r>
            <a:r>
              <a:rPr lang="pt-BR" dirty="0">
                <a:solidFill>
                  <a:schemeClr val="tx1"/>
                </a:solidFill>
                <a:latin typeface="+mn-lt"/>
              </a:rPr>
              <a:t> </a:t>
            </a:r>
            <a:r>
              <a:rPr lang="pt-BR" dirty="0" err="1">
                <a:solidFill>
                  <a:schemeClr val="tx1"/>
                </a:solidFill>
                <a:latin typeface="+mn-lt"/>
              </a:rPr>
              <a:t>Fund</a:t>
            </a:r>
            <a:r>
              <a:rPr lang="pt-BR" dirty="0">
                <a:solidFill>
                  <a:schemeClr val="tx1"/>
                </a:solidFill>
                <a:latin typeface="+mn-lt"/>
              </a:rPr>
              <a:t> – Outubro de 2013 – Israel </a:t>
            </a:r>
            <a:r>
              <a:rPr lang="pt-BR" dirty="0" err="1" smtClean="0">
                <a:solidFill>
                  <a:schemeClr val="tx1"/>
                </a:solidFill>
                <a:latin typeface="+mn-lt"/>
              </a:rPr>
              <a:t>Fainboim</a:t>
            </a:r>
            <a:r>
              <a:rPr lang="pt-BR" dirty="0" smtClean="0">
                <a:solidFill>
                  <a:schemeClr val="tx1"/>
                </a:solidFill>
                <a:latin typeface="+mn-lt"/>
              </a:rPr>
              <a:t>)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188493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6"/>
          <p:cNvSpPr txBox="1">
            <a:spLocks/>
          </p:cNvSpPr>
          <p:nvPr/>
        </p:nvSpPr>
        <p:spPr>
          <a:xfrm>
            <a:off x="260921" y="-416747"/>
            <a:ext cx="10515600" cy="1325530"/>
          </a:xfrm>
          <a:prstGeom prst="rect">
            <a:avLst/>
          </a:prstGeom>
        </p:spPr>
        <p:txBody>
          <a:bodyPr vert="horz" lIns="78360" tIns="39180" rIns="78360" bIns="39180" rtlCol="0" anchor="ctr">
            <a:normAutofit/>
          </a:bodyPr>
          <a:lstStyle>
            <a:lvl1pPr algn="l" defTabSz="98471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750" b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pt-BR" sz="2000" dirty="0" smtClean="0"/>
              <a:t>Mensurar Custos </a:t>
            </a:r>
            <a:r>
              <a:rPr lang="pt-BR" sz="2000" dirty="0"/>
              <a:t>Aplicados ao Setor Público</a:t>
            </a:r>
            <a:endParaRPr lang="pt-BR" sz="20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261445" y="5948975"/>
            <a:ext cx="11811743" cy="5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739" b="1" dirty="0">
              <a:solidFill>
                <a:schemeClr val="accent5">
                  <a:lumMod val="75000"/>
                </a:schemeClr>
              </a:solidFill>
              <a:ea typeface="DejaVu Sans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739" b="1" dirty="0">
              <a:solidFill>
                <a:schemeClr val="accent5">
                  <a:lumMod val="75000"/>
                </a:schemeClr>
              </a:solidFill>
              <a:ea typeface="DejaVu Sans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400" b="1" i="1" dirty="0" smtClean="0">
                <a:solidFill>
                  <a:srgbClr val="002060"/>
                </a:solidFill>
                <a:latin typeface="+mn-lt"/>
              </a:rPr>
              <a:t>Cartilha Sistema de Custos do Governo: O que é, para que serve e como isso afeta o meu dia a dia?</a:t>
            </a:r>
            <a:endParaRPr lang="pt-BR" sz="1400" b="1" i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407368" y="613726"/>
            <a:ext cx="1123324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dirty="0"/>
              <a:t>MENSURAR CUSTO NO SETOR </a:t>
            </a:r>
            <a:r>
              <a:rPr lang="pt-BR" dirty="0" smtClean="0"/>
              <a:t>PÚBLICO É </a:t>
            </a:r>
            <a:r>
              <a:rPr lang="pt-BR" dirty="0"/>
              <a:t>“DIZER QUANTO RECURSO </a:t>
            </a:r>
            <a:r>
              <a:rPr lang="pt-BR" dirty="0" smtClean="0"/>
              <a:t>FOI CONSUMIDO </a:t>
            </a:r>
            <a:r>
              <a:rPr lang="pt-BR" dirty="0"/>
              <a:t>POR UMA </a:t>
            </a:r>
            <a:r>
              <a:rPr lang="pt-BR" dirty="0" smtClean="0"/>
              <a:t>ORGANIZAÇÃO PÚBLICA </a:t>
            </a:r>
            <a:r>
              <a:rPr lang="pt-BR" dirty="0"/>
              <a:t>PARA PRODUZIR </a:t>
            </a:r>
            <a:r>
              <a:rPr lang="pt-BR" dirty="0" smtClean="0"/>
              <a:t>DETERMINADO BEM </a:t>
            </a:r>
            <a:r>
              <a:rPr lang="pt-BR" dirty="0"/>
              <a:t>OU SERVIÇO PARA A SOCIEDADE”.</a:t>
            </a:r>
          </a:p>
          <a:p>
            <a:pPr algn="just"/>
            <a:endParaRPr lang="pt-BR" dirty="0" smtClean="0"/>
          </a:p>
          <a:p>
            <a:pPr algn="just"/>
            <a:r>
              <a:rPr lang="pt-BR" dirty="0" smtClean="0"/>
              <a:t>A </a:t>
            </a:r>
            <a:r>
              <a:rPr lang="pt-BR" dirty="0"/>
              <a:t>partir da avaliação de custos </a:t>
            </a:r>
            <a:r>
              <a:rPr lang="pt-BR" dirty="0" smtClean="0"/>
              <a:t>é possível </a:t>
            </a:r>
            <a:r>
              <a:rPr lang="pt-BR" dirty="0"/>
              <a:t>melhorar o planejamento e </a:t>
            </a:r>
            <a:r>
              <a:rPr lang="pt-BR" dirty="0" smtClean="0"/>
              <a:t>o orçamento </a:t>
            </a:r>
            <a:r>
              <a:rPr lang="pt-BR" dirty="0"/>
              <a:t>governamental, </a:t>
            </a:r>
            <a:r>
              <a:rPr lang="pt-BR" dirty="0" smtClean="0"/>
              <a:t>sabendo</a:t>
            </a:r>
            <a:endParaRPr lang="pt-BR" dirty="0"/>
          </a:p>
          <a:p>
            <a:pPr algn="just"/>
            <a:r>
              <a:rPr lang="pt-BR" dirty="0"/>
              <a:t>com mais clareza para </a:t>
            </a:r>
            <a:r>
              <a:rPr lang="pt-BR" dirty="0" smtClean="0"/>
              <a:t>onde estão </a:t>
            </a:r>
            <a:r>
              <a:rPr lang="pt-BR" dirty="0"/>
              <a:t>sendo destinados os </a:t>
            </a:r>
            <a:r>
              <a:rPr lang="pt-BR" dirty="0" smtClean="0"/>
              <a:t>recursos públicos. </a:t>
            </a:r>
          </a:p>
          <a:p>
            <a:pPr algn="just"/>
            <a:endParaRPr lang="pt-BR" dirty="0" smtClean="0"/>
          </a:p>
          <a:p>
            <a:pPr algn="just"/>
            <a:r>
              <a:rPr lang="pt-BR" dirty="0" smtClean="0"/>
              <a:t>O </a:t>
            </a:r>
            <a:r>
              <a:rPr lang="pt-BR" dirty="0"/>
              <a:t>maior controle dos custos </a:t>
            </a:r>
            <a:r>
              <a:rPr lang="pt-BR" dirty="0" smtClean="0"/>
              <a:t>significa o </a:t>
            </a:r>
            <a:r>
              <a:rPr lang="pt-BR" dirty="0"/>
              <a:t>uso eficiente dos recursos e</a:t>
            </a:r>
            <a:r>
              <a:rPr lang="pt-BR" dirty="0" smtClean="0"/>
              <a:t>, com </a:t>
            </a:r>
            <a:r>
              <a:rPr lang="pt-BR" dirty="0"/>
              <a:t>isso, todos saem ganhando</a:t>
            </a:r>
            <a:r>
              <a:rPr lang="pt-BR" dirty="0" smtClean="0"/>
              <a:t>. Consequentemente</a:t>
            </a:r>
            <a:r>
              <a:rPr lang="pt-BR" dirty="0"/>
              <a:t>, isso </a:t>
            </a:r>
            <a:r>
              <a:rPr lang="pt-BR" dirty="0" smtClean="0"/>
              <a:t>pode melhorar </a:t>
            </a:r>
            <a:r>
              <a:rPr lang="pt-BR" dirty="0"/>
              <a:t>a </a:t>
            </a:r>
            <a:r>
              <a:rPr lang="pt-BR" b="1" i="1" dirty="0"/>
              <a:t>avaliação de </a:t>
            </a:r>
            <a:r>
              <a:rPr lang="pt-BR" b="1" i="1" dirty="0" smtClean="0"/>
              <a:t>políticas </a:t>
            </a:r>
            <a:r>
              <a:rPr lang="pt-BR" b="1" i="1" dirty="0"/>
              <a:t>públicas</a:t>
            </a:r>
            <a:r>
              <a:rPr lang="pt-BR" dirty="0"/>
              <a:t> e </a:t>
            </a:r>
            <a:r>
              <a:rPr lang="pt-BR" b="1" i="1" dirty="0"/>
              <a:t>programas</a:t>
            </a:r>
            <a:r>
              <a:rPr lang="pt-BR" dirty="0"/>
              <a:t> </a:t>
            </a:r>
            <a:r>
              <a:rPr lang="pt-BR" b="1" i="1" dirty="0"/>
              <a:t>custeados </a:t>
            </a:r>
            <a:r>
              <a:rPr lang="pt-BR" b="1" i="1" dirty="0" smtClean="0"/>
              <a:t>por meio </a:t>
            </a:r>
            <a:r>
              <a:rPr lang="pt-BR" b="1" i="1" dirty="0"/>
              <a:t>de recursos públicos</a:t>
            </a:r>
            <a:r>
              <a:rPr lang="pt-BR" dirty="0" smtClean="0"/>
              <a:t>.</a:t>
            </a:r>
          </a:p>
          <a:p>
            <a:pPr algn="just"/>
            <a:endParaRPr lang="pt-BR" dirty="0"/>
          </a:p>
          <a:p>
            <a:endParaRPr lang="pt-BR" dirty="0"/>
          </a:p>
          <a:p>
            <a:endParaRPr lang="pt-BR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9675" y="3045359"/>
            <a:ext cx="3582085" cy="2686564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8370383" y="5707253"/>
            <a:ext cx="388843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dirty="0">
                <a:solidFill>
                  <a:schemeClr val="bg2">
                    <a:lumMod val="50000"/>
                  </a:schemeClr>
                </a:solidFill>
              </a:rPr>
              <a:t>&lt;a </a:t>
            </a:r>
            <a:r>
              <a:rPr lang="pt-BR" sz="1000" dirty="0" err="1">
                <a:solidFill>
                  <a:schemeClr val="bg2">
                    <a:lumMod val="50000"/>
                  </a:schemeClr>
                </a:solidFill>
              </a:rPr>
              <a:t>href</a:t>
            </a:r>
            <a:r>
              <a:rPr lang="pt-BR" sz="1000" dirty="0">
                <a:solidFill>
                  <a:schemeClr val="bg2">
                    <a:lumMod val="50000"/>
                  </a:schemeClr>
                </a:solidFill>
              </a:rPr>
              <a:t>="http://br.freepik.com/vetores-gratis/homem-de-negocios-com-uma-pilha-de-moedas_1076114.htm"&gt;Projetado pelo </a:t>
            </a:r>
            <a:r>
              <a:rPr lang="pt-BR" sz="1000" dirty="0" err="1">
                <a:solidFill>
                  <a:schemeClr val="bg2">
                    <a:lumMod val="50000"/>
                  </a:schemeClr>
                </a:solidFill>
              </a:rPr>
              <a:t>Freepik</a:t>
            </a:r>
            <a:r>
              <a:rPr lang="pt-BR" sz="1000" dirty="0">
                <a:solidFill>
                  <a:schemeClr val="bg2">
                    <a:lumMod val="50000"/>
                  </a:schemeClr>
                </a:solidFill>
              </a:rPr>
              <a:t>&lt;/a&gt;</a:t>
            </a:r>
          </a:p>
        </p:txBody>
      </p:sp>
      <p:sp>
        <p:nvSpPr>
          <p:cNvPr id="7" name="Espaço Reservado para Conteúdo 2"/>
          <p:cNvSpPr txBox="1">
            <a:spLocks/>
          </p:cNvSpPr>
          <p:nvPr/>
        </p:nvSpPr>
        <p:spPr>
          <a:xfrm>
            <a:off x="469867" y="2868904"/>
            <a:ext cx="7877309" cy="2941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8360" tIns="39180" rIns="78360" bIns="39180" rtlCol="0" anchor="ctr">
            <a:spAutoFit/>
          </a:bodyPr>
          <a:lstStyle>
            <a:lvl1pPr marL="0" indent="0" algn="l" defTabSz="984717" rtl="0" eaLnBrk="1" latinLnBrk="0" hangingPunct="1">
              <a:lnSpc>
                <a:spcPct val="90000"/>
              </a:lnSpc>
              <a:spcBef>
                <a:spcPts val="1077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38538" indent="-246179" algn="l" defTabSz="984717" rtl="0" eaLnBrk="1" latinLnBrk="0" hangingPunct="1">
              <a:lnSpc>
                <a:spcPct val="90000"/>
              </a:lnSpc>
              <a:spcBef>
                <a:spcPts val="538"/>
              </a:spcBef>
              <a:buFont typeface="Arial" panose="020B0604020202020204" pitchFamily="34" charset="0"/>
              <a:buChar char="•"/>
              <a:defRPr sz="25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0897" indent="-246179" algn="l" defTabSz="984717" rtl="0" eaLnBrk="1" latinLnBrk="0" hangingPunct="1">
              <a:lnSpc>
                <a:spcPct val="90000"/>
              </a:lnSpc>
              <a:spcBef>
                <a:spcPts val="538"/>
              </a:spcBef>
              <a:buFont typeface="Arial" panose="020B0604020202020204" pitchFamily="34" charset="0"/>
              <a:buChar char="•"/>
              <a:defRPr sz="21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23255" indent="-246179" algn="l" defTabSz="984717" rtl="0" eaLnBrk="1" latinLnBrk="0" hangingPunct="1">
              <a:lnSpc>
                <a:spcPct val="90000"/>
              </a:lnSpc>
              <a:spcBef>
                <a:spcPts val="538"/>
              </a:spcBef>
              <a:buFont typeface="Arial" panose="020B0604020202020204" pitchFamily="34" charset="0"/>
              <a:buChar char="•"/>
              <a:defRPr sz="19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15614" indent="-246179" algn="l" defTabSz="984717" rtl="0" eaLnBrk="1" latinLnBrk="0" hangingPunct="1">
              <a:lnSpc>
                <a:spcPct val="90000"/>
              </a:lnSpc>
              <a:spcBef>
                <a:spcPts val="538"/>
              </a:spcBef>
              <a:buFont typeface="Arial" panose="020B0604020202020204" pitchFamily="34" charset="0"/>
              <a:buChar char="•"/>
              <a:defRPr sz="19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07973" indent="-246179" algn="l" defTabSz="984717" rtl="0" eaLnBrk="1" latinLnBrk="0" hangingPunct="1">
              <a:lnSpc>
                <a:spcPct val="90000"/>
              </a:lnSpc>
              <a:spcBef>
                <a:spcPts val="538"/>
              </a:spcBef>
              <a:buFont typeface="Arial" panose="020B0604020202020204" pitchFamily="34" charset="0"/>
              <a:buChar char="•"/>
              <a:defRPr sz="19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0331" indent="-246179" algn="l" defTabSz="984717" rtl="0" eaLnBrk="1" latinLnBrk="0" hangingPunct="1">
              <a:lnSpc>
                <a:spcPct val="90000"/>
              </a:lnSpc>
              <a:spcBef>
                <a:spcPts val="538"/>
              </a:spcBef>
              <a:buFont typeface="Arial" panose="020B0604020202020204" pitchFamily="34" charset="0"/>
              <a:buChar char="•"/>
              <a:defRPr sz="19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2690" indent="-246179" algn="l" defTabSz="984717" rtl="0" eaLnBrk="1" latinLnBrk="0" hangingPunct="1">
              <a:lnSpc>
                <a:spcPct val="90000"/>
              </a:lnSpc>
              <a:spcBef>
                <a:spcPts val="538"/>
              </a:spcBef>
              <a:buFont typeface="Arial" panose="020B0604020202020204" pitchFamily="34" charset="0"/>
              <a:buChar char="•"/>
              <a:defRPr sz="19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85049" indent="-246179" algn="l" defTabSz="984717" rtl="0" eaLnBrk="1" latinLnBrk="0" hangingPunct="1">
              <a:lnSpc>
                <a:spcPct val="90000"/>
              </a:lnSpc>
              <a:spcBef>
                <a:spcPts val="538"/>
              </a:spcBef>
              <a:buFont typeface="Arial" panose="020B0604020202020204" pitchFamily="34" charset="0"/>
              <a:buChar char="•"/>
              <a:defRPr sz="19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385018">
              <a:lnSpc>
                <a:spcPct val="85000"/>
              </a:lnSpc>
              <a:spcBef>
                <a:spcPts val="0"/>
              </a:spcBef>
              <a:spcAft>
                <a:spcPts val="2742"/>
              </a:spcAft>
              <a:buClr>
                <a:srgbClr val="002060"/>
              </a:buClr>
            </a:pPr>
            <a:r>
              <a:rPr lang="pt-BR" sz="2057" dirty="0">
                <a:cs typeface="Arial" panose="020B0604020202020204" pitchFamily="34" charset="0"/>
              </a:rPr>
              <a:t>	</a:t>
            </a:r>
            <a:endParaRPr lang="pt-BR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93865" indent="-293865" defTabSz="385018">
              <a:lnSpc>
                <a:spcPct val="85000"/>
              </a:lnSpc>
              <a:spcBef>
                <a:spcPts val="0"/>
              </a:spcBef>
              <a:spcAft>
                <a:spcPts val="1028"/>
              </a:spcAft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pt-BR" sz="28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Economicidade</a:t>
            </a:r>
          </a:p>
          <a:p>
            <a:pPr marL="293865" indent="-293865" defTabSz="385018">
              <a:lnSpc>
                <a:spcPct val="85000"/>
              </a:lnSpc>
              <a:spcBef>
                <a:spcPts val="0"/>
              </a:spcBef>
              <a:spcAft>
                <a:spcPts val="1028"/>
              </a:spcAft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pt-BR" sz="28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Eficácia</a:t>
            </a:r>
            <a:endParaRPr lang="pt-BR" sz="2800" b="1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93865" indent="-293865" defTabSz="385018">
              <a:lnSpc>
                <a:spcPct val="85000"/>
              </a:lnSpc>
              <a:spcBef>
                <a:spcPts val="0"/>
              </a:spcBef>
              <a:spcAft>
                <a:spcPts val="1028"/>
              </a:spcAft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pt-BR" sz="28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Eficiência</a:t>
            </a:r>
            <a:endParaRPr lang="pt-BR" sz="2800" b="1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93865" indent="-293865" defTabSz="385018">
              <a:lnSpc>
                <a:spcPct val="85000"/>
              </a:lnSpc>
              <a:spcBef>
                <a:spcPts val="0"/>
              </a:spcBef>
              <a:spcAft>
                <a:spcPts val="1028"/>
              </a:spcAft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pt-BR" sz="28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Efetividade</a:t>
            </a:r>
          </a:p>
          <a:p>
            <a:pPr defTabSz="385018">
              <a:lnSpc>
                <a:spcPct val="85000"/>
              </a:lnSpc>
              <a:spcBef>
                <a:spcPts val="0"/>
              </a:spcBef>
              <a:spcAft>
                <a:spcPts val="2742"/>
              </a:spcAft>
              <a:buClr>
                <a:srgbClr val="002060"/>
              </a:buClr>
            </a:pPr>
            <a:endParaRPr lang="pt-BR" sz="2057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4947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4" grpId="0"/>
      <p:bldP spid="3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32928" y="-416843"/>
            <a:ext cx="10515600" cy="1325563"/>
          </a:xfrm>
        </p:spPr>
        <p:txBody>
          <a:bodyPr>
            <a:normAutofit/>
          </a:bodyPr>
          <a:lstStyle/>
          <a:p>
            <a:r>
              <a:rPr lang="pt-BR" sz="2400" dirty="0">
                <a:solidFill>
                  <a:schemeClr val="accent3">
                    <a:lumMod val="75000"/>
                  </a:schemeClr>
                </a:solidFill>
              </a:rPr>
              <a:t>INDICADORES DE DESEMPENHO DE CUSTOS (IDC)</a:t>
            </a:r>
            <a:endParaRPr lang="pt-BR" sz="2400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4D49B-0E82-46B4-BC54-FF357924A8BC}" type="slidenum">
              <a:rPr lang="pt-BR" smtClean="0"/>
              <a:pPr/>
              <a:t>17</a:t>
            </a:fld>
            <a:endParaRPr lang="pt-BR" dirty="0"/>
          </a:p>
        </p:txBody>
      </p:sp>
      <p:sp>
        <p:nvSpPr>
          <p:cNvPr id="5" name="Retângulo 1"/>
          <p:cNvSpPr>
            <a:spLocks noChangeArrowheads="1"/>
          </p:cNvSpPr>
          <p:nvPr/>
        </p:nvSpPr>
        <p:spPr bwMode="auto">
          <a:xfrm>
            <a:off x="203313" y="654206"/>
            <a:ext cx="4956583" cy="388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altLang="pt-BR" sz="1800" b="1" dirty="0">
                <a:solidFill>
                  <a:schemeClr val="bg2">
                    <a:lumMod val="50000"/>
                  </a:schemeClr>
                </a:solidFill>
              </a:rPr>
              <a:t>    DIAGRAMA DE INSUMO-PRODUTO</a:t>
            </a:r>
            <a:endParaRPr lang="pt-BR" altLang="pt-BR" sz="5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9" name="Retângulo 2"/>
          <p:cNvSpPr>
            <a:spLocks noChangeArrowheads="1"/>
          </p:cNvSpPr>
          <p:nvPr/>
        </p:nvSpPr>
        <p:spPr bwMode="auto">
          <a:xfrm>
            <a:off x="-25152" y="6645671"/>
            <a:ext cx="6553200" cy="249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t-BR" altLang="pt-BR" sz="1000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Fonte: Manual de Auditoria Operacional do TCU</a:t>
            </a:r>
          </a:p>
        </p:txBody>
      </p:sp>
      <p:sp>
        <p:nvSpPr>
          <p:cNvPr id="8" name="Bisel 7"/>
          <p:cNvSpPr/>
          <p:nvPr/>
        </p:nvSpPr>
        <p:spPr>
          <a:xfrm>
            <a:off x="203313" y="3321759"/>
            <a:ext cx="2016000" cy="1368000"/>
          </a:xfrm>
          <a:prstGeom prst="bevel">
            <a:avLst/>
          </a:prstGeom>
          <a:solidFill>
            <a:schemeClr val="bg2">
              <a:lumMod val="5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Compromisso</a:t>
            </a:r>
          </a:p>
          <a:p>
            <a:pPr algn="ctr"/>
            <a:r>
              <a:rPr lang="pt-BR" sz="15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Objetivos</a:t>
            </a:r>
          </a:p>
          <a:p>
            <a:pPr algn="ctr"/>
            <a:r>
              <a:rPr lang="pt-BR" sz="15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definidos</a:t>
            </a:r>
            <a:endParaRPr lang="pt-BR" sz="15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Bisel 9"/>
          <p:cNvSpPr/>
          <p:nvPr/>
        </p:nvSpPr>
        <p:spPr>
          <a:xfrm>
            <a:off x="2625191" y="3321759"/>
            <a:ext cx="2016000" cy="1368000"/>
          </a:xfrm>
          <a:prstGeom prst="bevel">
            <a:avLst/>
          </a:prstGeom>
          <a:solidFill>
            <a:schemeClr val="bg2">
              <a:lumMod val="5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Insumos</a:t>
            </a:r>
          </a:p>
          <a:p>
            <a:pPr algn="ctr"/>
            <a:r>
              <a:rPr lang="pt-BR" sz="15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Recursos</a:t>
            </a:r>
          </a:p>
          <a:p>
            <a:pPr algn="ctr"/>
            <a:r>
              <a:rPr lang="pt-BR" sz="15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alocados</a:t>
            </a:r>
            <a:endParaRPr lang="pt-BR" sz="15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Bisel 10"/>
          <p:cNvSpPr/>
          <p:nvPr/>
        </p:nvSpPr>
        <p:spPr>
          <a:xfrm>
            <a:off x="5067438" y="3321759"/>
            <a:ext cx="2016000" cy="1368000"/>
          </a:xfrm>
          <a:prstGeom prst="bevel">
            <a:avLst/>
          </a:prstGeom>
          <a:solidFill>
            <a:schemeClr val="bg2">
              <a:lumMod val="5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Ação/Produção</a:t>
            </a:r>
          </a:p>
          <a:p>
            <a:pPr algn="ctr"/>
            <a:r>
              <a:rPr lang="pt-BR" sz="15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Ações</a:t>
            </a:r>
          </a:p>
          <a:p>
            <a:pPr algn="ctr"/>
            <a:r>
              <a:rPr lang="pt-BR" sz="15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desenvolvidas</a:t>
            </a:r>
            <a:endParaRPr lang="pt-BR" sz="15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Bisel 11"/>
          <p:cNvSpPr/>
          <p:nvPr/>
        </p:nvSpPr>
        <p:spPr>
          <a:xfrm>
            <a:off x="7509685" y="3321759"/>
            <a:ext cx="2016000" cy="1368000"/>
          </a:xfrm>
          <a:prstGeom prst="bevel">
            <a:avLst/>
          </a:prstGeom>
          <a:solidFill>
            <a:schemeClr val="bg2">
              <a:lumMod val="5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Produto</a:t>
            </a:r>
          </a:p>
          <a:p>
            <a:pPr algn="ctr"/>
            <a:r>
              <a:rPr lang="pt-BR" sz="15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Bens e serviços</a:t>
            </a:r>
          </a:p>
          <a:p>
            <a:pPr algn="ctr"/>
            <a:r>
              <a:rPr lang="pt-BR" sz="15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providos</a:t>
            </a:r>
            <a:endParaRPr lang="pt-BR" sz="15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Bisel 12"/>
          <p:cNvSpPr/>
          <p:nvPr/>
        </p:nvSpPr>
        <p:spPr>
          <a:xfrm>
            <a:off x="9879196" y="3321759"/>
            <a:ext cx="2016000" cy="1368000"/>
          </a:xfrm>
          <a:prstGeom prst="bevel">
            <a:avLst/>
          </a:prstGeom>
          <a:solidFill>
            <a:schemeClr val="bg2">
              <a:lumMod val="5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Resultados</a:t>
            </a:r>
          </a:p>
          <a:p>
            <a:pPr algn="ctr"/>
            <a:r>
              <a:rPr lang="pt-BR" sz="15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Objetivos</a:t>
            </a:r>
          </a:p>
          <a:p>
            <a:pPr algn="ctr"/>
            <a:r>
              <a:rPr lang="pt-BR" sz="15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atingidos</a:t>
            </a:r>
            <a:endParaRPr lang="pt-BR" sz="15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4" name="Conector de seta reta 13"/>
          <p:cNvCxnSpPr/>
          <p:nvPr/>
        </p:nvCxnSpPr>
        <p:spPr>
          <a:xfrm>
            <a:off x="1096048" y="1565695"/>
            <a:ext cx="0" cy="147550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5" name="Conector de seta reta 14"/>
          <p:cNvCxnSpPr/>
          <p:nvPr/>
        </p:nvCxnSpPr>
        <p:spPr>
          <a:xfrm>
            <a:off x="10662611" y="1565695"/>
            <a:ext cx="0" cy="147550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6" name="Conector de seta reta 15"/>
          <p:cNvCxnSpPr/>
          <p:nvPr/>
        </p:nvCxnSpPr>
        <p:spPr>
          <a:xfrm flipH="1" flipV="1">
            <a:off x="1092584" y="5098603"/>
            <a:ext cx="3464" cy="146511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7" name="Conector de seta reta 16"/>
          <p:cNvCxnSpPr/>
          <p:nvPr/>
        </p:nvCxnSpPr>
        <p:spPr>
          <a:xfrm flipH="1" flipV="1">
            <a:off x="8514221" y="5098602"/>
            <a:ext cx="3464" cy="146511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8" name="Conector reto 17"/>
          <p:cNvCxnSpPr/>
          <p:nvPr/>
        </p:nvCxnSpPr>
        <p:spPr>
          <a:xfrm>
            <a:off x="1092584" y="1565695"/>
            <a:ext cx="9570027" cy="0"/>
          </a:xfrm>
          <a:prstGeom prst="line">
            <a:avLst/>
          </a:prstGeom>
          <a:ln w="381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9" name="Conector reto 18"/>
          <p:cNvCxnSpPr/>
          <p:nvPr/>
        </p:nvCxnSpPr>
        <p:spPr>
          <a:xfrm>
            <a:off x="1092584" y="6563721"/>
            <a:ext cx="7421637" cy="0"/>
          </a:xfrm>
          <a:prstGeom prst="line">
            <a:avLst/>
          </a:prstGeom>
          <a:ln w="381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0" name="Conector de seta reta 19"/>
          <p:cNvCxnSpPr/>
          <p:nvPr/>
        </p:nvCxnSpPr>
        <p:spPr>
          <a:xfrm>
            <a:off x="3633191" y="2303449"/>
            <a:ext cx="0" cy="73775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1" name="Conector de seta reta 20"/>
          <p:cNvCxnSpPr/>
          <p:nvPr/>
        </p:nvCxnSpPr>
        <p:spPr>
          <a:xfrm flipV="1">
            <a:off x="3633191" y="5093406"/>
            <a:ext cx="0" cy="73775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2" name="Conector de seta reta 21"/>
          <p:cNvCxnSpPr/>
          <p:nvPr/>
        </p:nvCxnSpPr>
        <p:spPr>
          <a:xfrm flipV="1">
            <a:off x="8127229" y="5093406"/>
            <a:ext cx="0" cy="73775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3" name="Conector reto 22"/>
          <p:cNvCxnSpPr/>
          <p:nvPr/>
        </p:nvCxnSpPr>
        <p:spPr>
          <a:xfrm>
            <a:off x="3633191" y="5831161"/>
            <a:ext cx="4494038" cy="0"/>
          </a:xfrm>
          <a:prstGeom prst="line">
            <a:avLst/>
          </a:prstGeom>
          <a:ln w="381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4" name="Conector de seta reta 23"/>
          <p:cNvCxnSpPr/>
          <p:nvPr/>
        </p:nvCxnSpPr>
        <p:spPr>
          <a:xfrm>
            <a:off x="2311784" y="4005759"/>
            <a:ext cx="176646" cy="0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5" name="Conector de seta reta 24"/>
          <p:cNvCxnSpPr/>
          <p:nvPr/>
        </p:nvCxnSpPr>
        <p:spPr>
          <a:xfrm>
            <a:off x="4803402" y="4085422"/>
            <a:ext cx="176646" cy="0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6" name="Conector de seta reta 25"/>
          <p:cNvCxnSpPr/>
          <p:nvPr/>
        </p:nvCxnSpPr>
        <p:spPr>
          <a:xfrm>
            <a:off x="7200239" y="4097476"/>
            <a:ext cx="176646" cy="0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7" name="Conector de seta reta 26"/>
          <p:cNvCxnSpPr/>
          <p:nvPr/>
        </p:nvCxnSpPr>
        <p:spPr>
          <a:xfrm>
            <a:off x="9607467" y="4100802"/>
            <a:ext cx="176646" cy="0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8" name="CaixaDeTexto 27"/>
          <p:cNvSpPr txBox="1"/>
          <p:nvPr/>
        </p:nvSpPr>
        <p:spPr>
          <a:xfrm>
            <a:off x="4803401" y="1124744"/>
            <a:ext cx="23968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EFETIVIDADE</a:t>
            </a:r>
            <a:endParaRPr lang="pt-BR" sz="24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CaixaDeTexto 28"/>
          <p:cNvSpPr txBox="1"/>
          <p:nvPr/>
        </p:nvSpPr>
        <p:spPr>
          <a:xfrm>
            <a:off x="3649144" y="5381645"/>
            <a:ext cx="19409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EFICIÊNCIA</a:t>
            </a:r>
            <a:endParaRPr lang="pt-BR" sz="24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CaixaDeTexto 29"/>
          <p:cNvSpPr txBox="1"/>
          <p:nvPr/>
        </p:nvSpPr>
        <p:spPr>
          <a:xfrm>
            <a:off x="2219313" y="1896702"/>
            <a:ext cx="29758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ECONOMICIDADE</a:t>
            </a:r>
            <a:endParaRPr lang="pt-BR" sz="24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CaixaDeTexto 30"/>
          <p:cNvSpPr txBox="1"/>
          <p:nvPr/>
        </p:nvSpPr>
        <p:spPr>
          <a:xfrm>
            <a:off x="1691962" y="6102056"/>
            <a:ext cx="18664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EFICÁCIA</a:t>
            </a:r>
            <a:endParaRPr lang="pt-BR" sz="24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3260422" y="6154877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i="1" dirty="0" smtClean="0">
                <a:solidFill>
                  <a:schemeClr val="bg2">
                    <a:lumMod val="25000"/>
                  </a:schemeClr>
                </a:solidFill>
              </a:rPr>
              <a:t>Fazer as coisas certo</a:t>
            </a:r>
            <a:endParaRPr lang="pt-BR" i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2" name="CaixaDeTexto 31"/>
          <p:cNvSpPr txBox="1"/>
          <p:nvPr/>
        </p:nvSpPr>
        <p:spPr>
          <a:xfrm>
            <a:off x="5590084" y="5410170"/>
            <a:ext cx="2537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i="1" dirty="0" smtClean="0">
                <a:solidFill>
                  <a:schemeClr val="bg2">
                    <a:lumMod val="25000"/>
                  </a:schemeClr>
                </a:solidFill>
              </a:rPr>
              <a:t>Fazer certo as coisas</a:t>
            </a:r>
            <a:endParaRPr lang="pt-BR" i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3" name="CaixaDeTexto 32"/>
          <p:cNvSpPr txBox="1"/>
          <p:nvPr/>
        </p:nvSpPr>
        <p:spPr>
          <a:xfrm>
            <a:off x="7105381" y="1184215"/>
            <a:ext cx="28790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i="1" dirty="0" smtClean="0">
                <a:solidFill>
                  <a:schemeClr val="bg2">
                    <a:lumMod val="25000"/>
                  </a:schemeClr>
                </a:solidFill>
              </a:rPr>
              <a:t>Fazer as coisas mudarem</a:t>
            </a:r>
            <a:endParaRPr lang="pt-BR" i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4" name="CaixaDeTexto 33"/>
          <p:cNvSpPr txBox="1"/>
          <p:nvPr/>
        </p:nvSpPr>
        <p:spPr>
          <a:xfrm>
            <a:off x="5067438" y="1941917"/>
            <a:ext cx="2537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i="1" dirty="0" smtClean="0">
                <a:solidFill>
                  <a:schemeClr val="bg2">
                    <a:lumMod val="25000"/>
                  </a:schemeClr>
                </a:solidFill>
              </a:rPr>
              <a:t>Fazer as coisas de forma racional</a:t>
            </a:r>
            <a:endParaRPr lang="pt-BR" i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9079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3" grpId="0" animBg="1"/>
      <p:bldP spid="28" grpId="0"/>
      <p:bldP spid="29" grpId="0"/>
      <p:bldP spid="30" grpId="0"/>
      <p:bldP spid="31" grpId="0"/>
      <p:bldP spid="3" grpId="0"/>
      <p:bldP spid="32" grpId="0"/>
      <p:bldP spid="33" grpId="0"/>
      <p:bldP spid="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32928" y="-416843"/>
            <a:ext cx="10515600" cy="1325563"/>
          </a:xfrm>
        </p:spPr>
        <p:txBody>
          <a:bodyPr>
            <a:normAutofit/>
          </a:bodyPr>
          <a:lstStyle/>
          <a:p>
            <a:r>
              <a:rPr lang="pt-BR" sz="2400" dirty="0">
                <a:solidFill>
                  <a:schemeClr val="accent3">
                    <a:lumMod val="75000"/>
                  </a:schemeClr>
                </a:solidFill>
              </a:rPr>
              <a:t>INDICADORES DE DESEMPENHO DE CUSTOS (IDC)</a:t>
            </a:r>
            <a:endParaRPr lang="pt-BR" sz="2400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4D49B-0E82-46B4-BC54-FF357924A8BC}" type="slidenum">
              <a:rPr lang="pt-BR" smtClean="0"/>
              <a:pPr/>
              <a:t>18</a:t>
            </a:fld>
            <a:endParaRPr lang="pt-BR"/>
          </a:p>
        </p:txBody>
      </p:sp>
      <p:sp>
        <p:nvSpPr>
          <p:cNvPr id="12" name="Fluxograma: Processo 11"/>
          <p:cNvSpPr/>
          <p:nvPr/>
        </p:nvSpPr>
        <p:spPr>
          <a:xfrm>
            <a:off x="1372847" y="2149056"/>
            <a:ext cx="2031048" cy="1080120"/>
          </a:xfrm>
          <a:prstGeom prst="flowChartProcess">
            <a:avLst/>
          </a:prstGeom>
          <a:solidFill>
            <a:srgbClr val="FFC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2400" b="1" dirty="0"/>
              <a:t>EFICÁCIA</a:t>
            </a:r>
          </a:p>
        </p:txBody>
      </p:sp>
      <p:sp>
        <p:nvSpPr>
          <p:cNvPr id="13" name="Fluxograma: Processo 12"/>
          <p:cNvSpPr/>
          <p:nvPr/>
        </p:nvSpPr>
        <p:spPr>
          <a:xfrm>
            <a:off x="6491928" y="2121151"/>
            <a:ext cx="2031048" cy="1062120"/>
          </a:xfrm>
          <a:prstGeom prst="flowChartProcess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2400" b="1" dirty="0"/>
              <a:t>EFICIÊNCIA</a:t>
            </a:r>
          </a:p>
        </p:txBody>
      </p:sp>
      <p:sp>
        <p:nvSpPr>
          <p:cNvPr id="14" name="Fluxograma: Processo 13"/>
          <p:cNvSpPr/>
          <p:nvPr/>
        </p:nvSpPr>
        <p:spPr>
          <a:xfrm>
            <a:off x="9019620" y="2155999"/>
            <a:ext cx="2130548" cy="1026114"/>
          </a:xfrm>
          <a:prstGeom prst="flowChartProcess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2400" b="1" dirty="0" smtClean="0"/>
              <a:t>EFETIVIDADE</a:t>
            </a:r>
            <a:endParaRPr lang="pt-BR" sz="2400" b="1" dirty="0"/>
          </a:p>
        </p:txBody>
      </p:sp>
      <p:sp>
        <p:nvSpPr>
          <p:cNvPr id="19" name="Fluxograma: Processo 18"/>
          <p:cNvSpPr/>
          <p:nvPr/>
        </p:nvSpPr>
        <p:spPr>
          <a:xfrm>
            <a:off x="551384" y="552608"/>
            <a:ext cx="11320080" cy="822788"/>
          </a:xfrm>
          <a:prstGeom prst="flowChartProcess">
            <a:avLst/>
          </a:prstGeom>
          <a:solidFill>
            <a:schemeClr val="accent3">
              <a:lumMod val="75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2200" b="1" dirty="0" smtClean="0"/>
              <a:t>Ação: Construção de Ponte que permitirá a ligação entre as cidades de </a:t>
            </a:r>
            <a:r>
              <a:rPr lang="pt-BR" sz="2200" b="1" dirty="0" err="1" smtClean="0"/>
              <a:t>Jaralândia</a:t>
            </a:r>
            <a:r>
              <a:rPr lang="pt-BR" sz="2200" b="1" dirty="0" smtClean="0"/>
              <a:t> e </a:t>
            </a:r>
            <a:r>
              <a:rPr lang="pt-BR" sz="2200" b="1" dirty="0" err="1" smtClean="0"/>
              <a:t>Elevênia</a:t>
            </a:r>
            <a:r>
              <a:rPr lang="pt-BR" sz="2200" b="1" dirty="0" smtClean="0"/>
              <a:t> no estado do Minas Gerais  </a:t>
            </a:r>
            <a:endParaRPr lang="pt-BR" sz="2200" b="1" dirty="0"/>
          </a:p>
        </p:txBody>
      </p:sp>
      <p:sp>
        <p:nvSpPr>
          <p:cNvPr id="15" name="Fluxograma: Processo 14"/>
          <p:cNvSpPr/>
          <p:nvPr/>
        </p:nvSpPr>
        <p:spPr>
          <a:xfrm>
            <a:off x="3779451" y="2121151"/>
            <a:ext cx="2467986" cy="1080120"/>
          </a:xfrm>
          <a:prstGeom prst="flowChartProcess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2400" b="1" dirty="0" smtClean="0"/>
              <a:t>ECONOMICIDADE</a:t>
            </a:r>
            <a:endParaRPr lang="pt-BR" sz="2400" b="1" dirty="0"/>
          </a:p>
        </p:txBody>
      </p:sp>
      <p:sp>
        <p:nvSpPr>
          <p:cNvPr id="36" name="Fluxograma: Processo 35"/>
          <p:cNvSpPr/>
          <p:nvPr/>
        </p:nvSpPr>
        <p:spPr>
          <a:xfrm>
            <a:off x="1372847" y="3302793"/>
            <a:ext cx="2031048" cy="1080120"/>
          </a:xfrm>
          <a:prstGeom prst="flowChartProcess">
            <a:avLst/>
          </a:prstGeom>
          <a:solidFill>
            <a:srgbClr val="FFC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b="1" dirty="0" smtClean="0"/>
              <a:t>BOM PLANEJAMENTO</a:t>
            </a:r>
            <a:endParaRPr lang="pt-BR" b="1" dirty="0"/>
          </a:p>
        </p:txBody>
      </p:sp>
      <p:sp>
        <p:nvSpPr>
          <p:cNvPr id="37" name="Fluxograma: Processo 36"/>
          <p:cNvSpPr/>
          <p:nvPr/>
        </p:nvSpPr>
        <p:spPr>
          <a:xfrm>
            <a:off x="6491928" y="3270396"/>
            <a:ext cx="2031048" cy="1080120"/>
          </a:xfrm>
          <a:prstGeom prst="flowChartProcess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b="1" dirty="0" smtClean="0"/>
              <a:t>OTIMIZAÇÃO DE RECURSOS</a:t>
            </a:r>
            <a:endParaRPr lang="pt-BR" b="1" dirty="0"/>
          </a:p>
        </p:txBody>
      </p:sp>
      <p:sp>
        <p:nvSpPr>
          <p:cNvPr id="38" name="Fluxograma: Processo 37"/>
          <p:cNvSpPr/>
          <p:nvPr/>
        </p:nvSpPr>
        <p:spPr>
          <a:xfrm>
            <a:off x="9019620" y="3270396"/>
            <a:ext cx="2130548" cy="1026114"/>
          </a:xfrm>
          <a:prstGeom prst="flowChartProcess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b="1" dirty="0" smtClean="0"/>
              <a:t>DESENVOLVIMENTO</a:t>
            </a:r>
            <a:endParaRPr lang="pt-BR" b="1" dirty="0"/>
          </a:p>
        </p:txBody>
      </p:sp>
      <p:sp>
        <p:nvSpPr>
          <p:cNvPr id="39" name="Fluxograma: Processo 38"/>
          <p:cNvSpPr/>
          <p:nvPr/>
        </p:nvSpPr>
        <p:spPr>
          <a:xfrm>
            <a:off x="3779451" y="3274888"/>
            <a:ext cx="2467986" cy="1080120"/>
          </a:xfrm>
          <a:prstGeom prst="flowChartProcess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b="1" dirty="0" smtClean="0"/>
              <a:t>FATORES DE PRODUÇÃO</a:t>
            </a:r>
            <a:endParaRPr lang="pt-BR" b="1" dirty="0"/>
          </a:p>
        </p:txBody>
      </p:sp>
      <p:sp>
        <p:nvSpPr>
          <p:cNvPr id="40" name="Fluxograma: Processo 39"/>
          <p:cNvSpPr/>
          <p:nvPr/>
        </p:nvSpPr>
        <p:spPr>
          <a:xfrm>
            <a:off x="1382824" y="4463408"/>
            <a:ext cx="2031048" cy="1080120"/>
          </a:xfrm>
          <a:prstGeom prst="flowChartProcess">
            <a:avLst/>
          </a:prstGeom>
          <a:solidFill>
            <a:srgbClr val="FFC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b="1" dirty="0" smtClean="0"/>
              <a:t>CUMPRIR METAS ESTABELECIDAS</a:t>
            </a:r>
            <a:endParaRPr lang="pt-BR" b="1" dirty="0"/>
          </a:p>
        </p:txBody>
      </p:sp>
      <p:sp>
        <p:nvSpPr>
          <p:cNvPr id="41" name="Fluxograma: Processo 40"/>
          <p:cNvSpPr/>
          <p:nvPr/>
        </p:nvSpPr>
        <p:spPr>
          <a:xfrm>
            <a:off x="6501905" y="4449011"/>
            <a:ext cx="2031048" cy="1062120"/>
          </a:xfrm>
          <a:prstGeom prst="flowChartProcess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b="1" dirty="0" smtClean="0"/>
              <a:t>MINIMIZAR PERDAS</a:t>
            </a:r>
            <a:endParaRPr lang="pt-BR" b="1" dirty="0"/>
          </a:p>
        </p:txBody>
      </p:sp>
      <p:sp>
        <p:nvSpPr>
          <p:cNvPr id="42" name="Fluxograma: Processo 41"/>
          <p:cNvSpPr/>
          <p:nvPr/>
        </p:nvSpPr>
        <p:spPr>
          <a:xfrm>
            <a:off x="9029597" y="4431011"/>
            <a:ext cx="2130548" cy="1026114"/>
          </a:xfrm>
          <a:prstGeom prst="flowChartProcess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b="1" dirty="0" smtClean="0"/>
              <a:t>MUDAR SITUAÇÃO ATUAL</a:t>
            </a:r>
            <a:endParaRPr lang="pt-BR" b="1" dirty="0"/>
          </a:p>
        </p:txBody>
      </p:sp>
      <p:sp>
        <p:nvSpPr>
          <p:cNvPr id="43" name="Fluxograma: Processo 42"/>
          <p:cNvSpPr/>
          <p:nvPr/>
        </p:nvSpPr>
        <p:spPr>
          <a:xfrm>
            <a:off x="3789428" y="4435503"/>
            <a:ext cx="2467986" cy="1080120"/>
          </a:xfrm>
          <a:prstGeom prst="flowChartProcess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b="1" dirty="0" smtClean="0"/>
              <a:t>TEMPO</a:t>
            </a:r>
            <a:endParaRPr lang="pt-BR" b="1" dirty="0"/>
          </a:p>
        </p:txBody>
      </p:sp>
      <p:sp>
        <p:nvSpPr>
          <p:cNvPr id="44" name="Fluxograma: Processo 43"/>
          <p:cNvSpPr/>
          <p:nvPr/>
        </p:nvSpPr>
        <p:spPr>
          <a:xfrm>
            <a:off x="1382824" y="5598810"/>
            <a:ext cx="2031048" cy="1080120"/>
          </a:xfrm>
          <a:prstGeom prst="flowChartProcess">
            <a:avLst/>
          </a:prstGeom>
          <a:solidFill>
            <a:srgbClr val="FFC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2400" b="1" dirty="0" smtClean="0"/>
              <a:t>RESULTADO</a:t>
            </a:r>
            <a:endParaRPr lang="pt-BR" sz="2400" b="1" dirty="0"/>
          </a:p>
        </p:txBody>
      </p:sp>
      <p:sp>
        <p:nvSpPr>
          <p:cNvPr id="45" name="Fluxograma: Processo 44"/>
          <p:cNvSpPr/>
          <p:nvPr/>
        </p:nvSpPr>
        <p:spPr>
          <a:xfrm>
            <a:off x="6501905" y="5584413"/>
            <a:ext cx="2031048" cy="1062120"/>
          </a:xfrm>
          <a:prstGeom prst="flowChartProcess">
            <a:avLst/>
          </a:prstGeom>
          <a:solidFill>
            <a:srgbClr val="00B05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2400" b="1" dirty="0" smtClean="0"/>
              <a:t>CUSTO</a:t>
            </a:r>
            <a:endParaRPr lang="pt-BR" sz="2400" b="1" dirty="0"/>
          </a:p>
        </p:txBody>
      </p:sp>
      <p:sp>
        <p:nvSpPr>
          <p:cNvPr id="46" name="Fluxograma: Processo 45"/>
          <p:cNvSpPr/>
          <p:nvPr/>
        </p:nvSpPr>
        <p:spPr>
          <a:xfrm>
            <a:off x="9029597" y="5566413"/>
            <a:ext cx="2130548" cy="1026114"/>
          </a:xfrm>
          <a:prstGeom prst="flowChartProcess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2400" b="1" dirty="0" smtClean="0"/>
              <a:t>IMPACTO</a:t>
            </a:r>
            <a:endParaRPr lang="pt-BR" sz="2400" b="1" dirty="0"/>
          </a:p>
        </p:txBody>
      </p:sp>
      <p:sp>
        <p:nvSpPr>
          <p:cNvPr id="47" name="Fluxograma: Processo 46"/>
          <p:cNvSpPr/>
          <p:nvPr/>
        </p:nvSpPr>
        <p:spPr>
          <a:xfrm>
            <a:off x="3791744" y="5589240"/>
            <a:ext cx="2467986" cy="1080120"/>
          </a:xfrm>
          <a:prstGeom prst="flowChartProcess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2400" b="1" dirty="0" smtClean="0"/>
              <a:t>POUPANÇA</a:t>
            </a:r>
            <a:endParaRPr lang="pt-BR" sz="2400" b="1" dirty="0"/>
          </a:p>
        </p:txBody>
      </p:sp>
      <p:sp>
        <p:nvSpPr>
          <p:cNvPr id="30" name="Fluxograma: Processo 29"/>
          <p:cNvSpPr/>
          <p:nvPr/>
        </p:nvSpPr>
        <p:spPr>
          <a:xfrm>
            <a:off x="1371181" y="1518609"/>
            <a:ext cx="2042691" cy="532013"/>
          </a:xfrm>
          <a:prstGeom prst="flowChartProcess">
            <a:avLst/>
          </a:prstGeom>
          <a:solidFill>
            <a:schemeClr val="bg1">
              <a:lumMod val="5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2000" b="1" dirty="0" smtClean="0"/>
              <a:t>Execução Orçamentária</a:t>
            </a:r>
            <a:endParaRPr lang="pt-BR" sz="2000" b="1" dirty="0"/>
          </a:p>
        </p:txBody>
      </p:sp>
      <p:sp>
        <p:nvSpPr>
          <p:cNvPr id="31" name="Fluxograma: Processo 30"/>
          <p:cNvSpPr/>
          <p:nvPr/>
        </p:nvSpPr>
        <p:spPr>
          <a:xfrm>
            <a:off x="6490262" y="1490642"/>
            <a:ext cx="2042691" cy="532013"/>
          </a:xfrm>
          <a:prstGeom prst="flowChartProcess">
            <a:avLst/>
          </a:prstGeom>
          <a:solidFill>
            <a:schemeClr val="bg1">
              <a:lumMod val="5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2000" b="1" dirty="0" smtClean="0"/>
              <a:t>Gestão de Recurso</a:t>
            </a:r>
            <a:endParaRPr lang="pt-BR" sz="2000" b="1" dirty="0"/>
          </a:p>
        </p:txBody>
      </p:sp>
      <p:cxnSp>
        <p:nvCxnSpPr>
          <p:cNvPr id="11" name="Conector reto 10"/>
          <p:cNvCxnSpPr/>
          <p:nvPr/>
        </p:nvCxnSpPr>
        <p:spPr>
          <a:xfrm>
            <a:off x="4367808" y="1700808"/>
            <a:ext cx="122292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4" name="Conector reto 33"/>
          <p:cNvCxnSpPr/>
          <p:nvPr/>
        </p:nvCxnSpPr>
        <p:spPr>
          <a:xfrm>
            <a:off x="4367808" y="1902684"/>
            <a:ext cx="1222920" cy="1414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9" name="Conector reto 48"/>
          <p:cNvCxnSpPr/>
          <p:nvPr/>
        </p:nvCxnSpPr>
        <p:spPr>
          <a:xfrm flipV="1">
            <a:off x="4627423" y="1478290"/>
            <a:ext cx="703690" cy="615507"/>
          </a:xfrm>
          <a:prstGeom prst="line">
            <a:avLst/>
          </a:prstGeom>
          <a:ln w="57150">
            <a:solidFill>
              <a:srgbClr val="FF33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0147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30" grpId="0" animBg="1"/>
      <p:bldP spid="3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ítulo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pt-BR" altLang="pt-BR" sz="2400" b="1" dirty="0"/>
              <a:t>Análise de Situação</a:t>
            </a:r>
            <a:endParaRPr lang="pt-BR" altLang="pt-BR" sz="2400" b="1" dirty="0" smtClean="0"/>
          </a:p>
        </p:txBody>
      </p:sp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4D49B-0E82-46B4-BC54-FF357924A8BC}" type="slidenum">
              <a:rPr lang="pt-BR" smtClean="0"/>
              <a:pPr/>
              <a:t>19</a:t>
            </a:fld>
            <a:endParaRPr lang="pt-BR"/>
          </a:p>
        </p:txBody>
      </p:sp>
      <p:pic>
        <p:nvPicPr>
          <p:cNvPr id="2050" name="Picture 2" descr="http://www.guiricema.mg.gov.br/img/organogram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41" y="567657"/>
            <a:ext cx="10342043" cy="5514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7633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ítulo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pt-BR" altLang="pt-BR" sz="2400" b="1" dirty="0"/>
              <a:t>Análise de Situação</a:t>
            </a:r>
            <a:endParaRPr lang="pt-BR" altLang="pt-BR" sz="2400" b="1" dirty="0" smtClean="0"/>
          </a:p>
        </p:txBody>
      </p:sp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4D49B-0E82-46B4-BC54-FF357924A8BC}" type="slidenum">
              <a:rPr lang="pt-BR" smtClean="0"/>
              <a:pPr/>
              <a:t>2</a:t>
            </a:fld>
            <a:endParaRPr lang="pt-BR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2795980"/>
            <a:ext cx="5400675" cy="1390650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0294" y="1710130"/>
            <a:ext cx="2590800" cy="2476500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336" y="4186630"/>
            <a:ext cx="11912315" cy="1554683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3287688" y="1682367"/>
            <a:ext cx="5904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Como gerenciar uma grande máquina e corrigir o rumo?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962496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1631504" y="1700808"/>
            <a:ext cx="8478688" cy="56954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pt-BR" b="1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Quanto custa a </a:t>
            </a:r>
            <a:r>
              <a:rPr lang="pt-BR" b="1" i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estrutura </a:t>
            </a:r>
            <a:r>
              <a:rPr lang="pt-BR" b="1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 você trabalha</a:t>
            </a:r>
            <a:r>
              <a:rPr lang="pt-BR" b="1" i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algn="ctr" fontAlgn="auto">
              <a:spcAft>
                <a:spcPts val="0"/>
              </a:spcAft>
            </a:pPr>
            <a:r>
              <a:rPr lang="pt-BR" b="1" i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Quanto custa o que o setor público produz?</a:t>
            </a:r>
            <a:endParaRPr lang="pt-BR" b="1" i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auto">
              <a:spcAft>
                <a:spcPts val="0"/>
              </a:spcAft>
            </a:pPr>
            <a:endParaRPr lang="pt-BR" sz="3600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Título 2"/>
          <p:cNvSpPr>
            <a:spLocks noGrp="1"/>
          </p:cNvSpPr>
          <p:nvPr>
            <p:ph type="title"/>
          </p:nvPr>
        </p:nvSpPr>
        <p:spPr>
          <a:xfrm>
            <a:off x="260920" y="-416843"/>
            <a:ext cx="10515600" cy="1325563"/>
          </a:xfrm>
        </p:spPr>
        <p:txBody>
          <a:bodyPr/>
          <a:lstStyle/>
          <a:p>
            <a:r>
              <a:rPr lang="pt-BR" dirty="0" smtClean="0"/>
              <a:t>CONTEXTO DO SETOR PÚBLICO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96959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ítulo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pt-BR" altLang="pt-BR" sz="2400" b="1" dirty="0"/>
              <a:t>Análise de Situação</a:t>
            </a:r>
            <a:endParaRPr lang="pt-BR" altLang="pt-BR" sz="2400" b="1" dirty="0" smtClean="0"/>
          </a:p>
        </p:txBody>
      </p:sp>
      <p:sp>
        <p:nvSpPr>
          <p:cNvPr id="12291" name="Espaço Reservado para Conteúdo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/>
            <a:endParaRPr lang="pt-BR" altLang="pt-BR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 eaLnBrk="1" hangingPunct="1"/>
            <a:endParaRPr lang="pt-BR" altLang="pt-BR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ctr" eaLnBrk="1" hangingPunct="1">
              <a:buNone/>
            </a:pPr>
            <a:endParaRPr lang="pt-BR" altLang="pt-BR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ctr" eaLnBrk="1" hangingPunct="1">
              <a:buNone/>
            </a:pPr>
            <a:r>
              <a:rPr lang="pt-BR" altLang="pt-BR" sz="6600" b="1" dirty="0" smtClean="0">
                <a:solidFill>
                  <a:schemeClr val="accent1">
                    <a:lumMod val="75000"/>
                  </a:schemeClr>
                </a:solidFill>
              </a:rPr>
              <a:t>Como funciona?</a:t>
            </a:r>
            <a:endParaRPr lang="pt-BR" altLang="pt-BR" sz="6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4D49B-0E82-46B4-BC54-FF357924A8BC}" type="slidenum">
              <a:rPr lang="pt-BR" smtClean="0"/>
              <a:pPr/>
              <a:t>21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36796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400" dirty="0" smtClean="0"/>
              <a:t>Fluxo da Informação de Custos</a:t>
            </a:r>
            <a:endParaRPr lang="pt-BR" sz="24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4D49B-0E82-46B4-BC54-FF357924A8BC}" type="slidenum">
              <a:rPr lang="pt-BR" smtClean="0"/>
              <a:pPr/>
              <a:t>22</a:t>
            </a:fld>
            <a:endParaRPr lang="pt-BR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5490" y="1192213"/>
            <a:ext cx="2555870" cy="1709238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920" y="4005064"/>
            <a:ext cx="3937000" cy="2070100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9004" y="4005064"/>
            <a:ext cx="4157355" cy="2070100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96288" y="4005064"/>
            <a:ext cx="1350144" cy="1350144"/>
          </a:xfrm>
          <a:prstGeom prst="rect">
            <a:avLst/>
          </a:prstGeom>
        </p:spPr>
      </p:pic>
      <p:sp>
        <p:nvSpPr>
          <p:cNvPr id="16" name="Seta para a Direita 15"/>
          <p:cNvSpPr/>
          <p:nvPr/>
        </p:nvSpPr>
        <p:spPr>
          <a:xfrm>
            <a:off x="8645353" y="4509120"/>
            <a:ext cx="648072" cy="504056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Chave Esquerda 14"/>
          <p:cNvSpPr/>
          <p:nvPr/>
        </p:nvSpPr>
        <p:spPr>
          <a:xfrm rot="16200000">
            <a:off x="5507940" y="-1887597"/>
            <a:ext cx="528047" cy="10441160"/>
          </a:xfrm>
          <a:prstGeom prst="leftBrace">
            <a:avLst>
              <a:gd name="adj1" fmla="val 135286"/>
              <a:gd name="adj2" fmla="val 48341"/>
            </a:avLst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7" name="Imagem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V="1">
            <a:off x="9686801" y="2207811"/>
            <a:ext cx="912663" cy="441611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7044" y="5268863"/>
            <a:ext cx="1179388" cy="1179388"/>
          </a:xfrm>
          <a:prstGeom prst="rect">
            <a:avLst/>
          </a:prstGeom>
        </p:spPr>
      </p:pic>
      <p:pic>
        <p:nvPicPr>
          <p:cNvPr id="18" name="Imagem 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76910" y="954646"/>
            <a:ext cx="4098032" cy="2049016"/>
          </a:xfrm>
          <a:prstGeom prst="rect">
            <a:avLst/>
          </a:prstGeom>
        </p:spPr>
      </p:pic>
      <p:pic>
        <p:nvPicPr>
          <p:cNvPr id="19" name="Imagem 1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7190" y="2199649"/>
            <a:ext cx="561056" cy="561056"/>
          </a:xfrm>
          <a:prstGeom prst="rect">
            <a:avLst/>
          </a:prstGeom>
        </p:spPr>
      </p:pic>
      <p:sp>
        <p:nvSpPr>
          <p:cNvPr id="21" name="Retângulo Arredondado 12"/>
          <p:cNvSpPr/>
          <p:nvPr/>
        </p:nvSpPr>
        <p:spPr>
          <a:xfrm>
            <a:off x="3655465" y="687972"/>
            <a:ext cx="1084909" cy="2207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Governo</a:t>
            </a:r>
            <a:endParaRPr lang="pt-BR" dirty="0"/>
          </a:p>
        </p:txBody>
      </p:sp>
      <p:sp>
        <p:nvSpPr>
          <p:cNvPr id="22" name="Retângulo Arredondado 12"/>
          <p:cNvSpPr/>
          <p:nvPr/>
        </p:nvSpPr>
        <p:spPr>
          <a:xfrm>
            <a:off x="1847528" y="687972"/>
            <a:ext cx="1084909" cy="2207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Cidadão</a:t>
            </a:r>
            <a:endParaRPr lang="pt-BR" dirty="0"/>
          </a:p>
        </p:txBody>
      </p:sp>
      <p:sp>
        <p:nvSpPr>
          <p:cNvPr id="27" name="Seta para a Direita 13"/>
          <p:cNvSpPr/>
          <p:nvPr/>
        </p:nvSpPr>
        <p:spPr>
          <a:xfrm>
            <a:off x="5969621" y="1727126"/>
            <a:ext cx="648072" cy="504056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3541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5" grpId="0" animBg="1"/>
      <p:bldP spid="21" grpId="0" animBg="1"/>
      <p:bldP spid="22" grpId="0" animBg="1"/>
      <p:bldP spid="2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400" dirty="0" smtClean="0">
                <a:solidFill>
                  <a:schemeClr val="accent3">
                    <a:lumMod val="75000"/>
                  </a:schemeClr>
                </a:solidFill>
              </a:rPr>
              <a:t>Fluxo da Informação de Custos</a:t>
            </a:r>
            <a:endParaRPr lang="pt-BR" sz="24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4D49B-0E82-46B4-BC54-FF357924A8BC}" type="slidenum">
              <a:rPr lang="pt-BR" smtClean="0"/>
              <a:pPr/>
              <a:t>23</a:t>
            </a:fld>
            <a:endParaRPr lang="pt-BR" dirty="0"/>
          </a:p>
        </p:txBody>
      </p:sp>
      <p:pic>
        <p:nvPicPr>
          <p:cNvPr id="18" name="Imagem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0598" y="1113627"/>
            <a:ext cx="1404886" cy="1871685"/>
          </a:xfrm>
          <a:prstGeom prst="rect">
            <a:avLst/>
          </a:prstGeom>
        </p:spPr>
      </p:pic>
      <p:pic>
        <p:nvPicPr>
          <p:cNvPr id="19" name="Imagem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4797" y="4509551"/>
            <a:ext cx="3208274" cy="1970100"/>
          </a:xfrm>
          <a:prstGeom prst="rect">
            <a:avLst/>
          </a:prstGeom>
        </p:spPr>
      </p:pic>
      <p:sp>
        <p:nvSpPr>
          <p:cNvPr id="20" name="Retângulo 19"/>
          <p:cNvSpPr/>
          <p:nvPr/>
        </p:nvSpPr>
        <p:spPr>
          <a:xfrm>
            <a:off x="4365825" y="5385053"/>
            <a:ext cx="647998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4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</a:rPr>
              <a:t>Vamos compreender melhor?</a:t>
            </a:r>
            <a:endParaRPr lang="pt-BR" sz="4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n-lt"/>
            </a:endParaRPr>
          </a:p>
        </p:txBody>
      </p:sp>
      <p:sp>
        <p:nvSpPr>
          <p:cNvPr id="17" name="Seta para a Direita 13"/>
          <p:cNvSpPr/>
          <p:nvPr/>
        </p:nvSpPr>
        <p:spPr>
          <a:xfrm>
            <a:off x="7676846" y="1788923"/>
            <a:ext cx="648072" cy="504056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1" name="Imagem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5581" y="1024962"/>
            <a:ext cx="4098032" cy="2049016"/>
          </a:xfrm>
          <a:prstGeom prst="rect">
            <a:avLst/>
          </a:prstGeom>
        </p:spPr>
      </p:pic>
      <p:sp>
        <p:nvSpPr>
          <p:cNvPr id="22" name="Retângulo Arredondado 12"/>
          <p:cNvSpPr/>
          <p:nvPr/>
        </p:nvSpPr>
        <p:spPr>
          <a:xfrm>
            <a:off x="3054136" y="758288"/>
            <a:ext cx="1084909" cy="2207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Governo</a:t>
            </a:r>
            <a:endParaRPr lang="pt-BR" dirty="0"/>
          </a:p>
        </p:txBody>
      </p:sp>
      <p:sp>
        <p:nvSpPr>
          <p:cNvPr id="23" name="Retângulo Arredondado 12"/>
          <p:cNvSpPr/>
          <p:nvPr/>
        </p:nvSpPr>
        <p:spPr>
          <a:xfrm>
            <a:off x="1246199" y="758288"/>
            <a:ext cx="1084909" cy="2207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Cidadão</a:t>
            </a:r>
            <a:endParaRPr lang="pt-BR" dirty="0"/>
          </a:p>
        </p:txBody>
      </p:sp>
      <p:sp>
        <p:nvSpPr>
          <p:cNvPr id="6" name="Retângulo 5"/>
          <p:cNvSpPr/>
          <p:nvPr/>
        </p:nvSpPr>
        <p:spPr>
          <a:xfrm>
            <a:off x="8616280" y="1331082"/>
            <a:ext cx="3384376" cy="12961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dirty="0" smtClean="0"/>
              <a:t>ORÇAMENTO</a:t>
            </a:r>
            <a:endParaRPr lang="pt-BR" sz="3200" dirty="0"/>
          </a:p>
        </p:txBody>
      </p:sp>
      <p:pic>
        <p:nvPicPr>
          <p:cNvPr id="12" name="Imagem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5861" y="2269965"/>
            <a:ext cx="561056" cy="561056"/>
          </a:xfrm>
          <a:prstGeom prst="rect">
            <a:avLst/>
          </a:prstGeom>
        </p:spPr>
      </p:pic>
      <p:sp>
        <p:nvSpPr>
          <p:cNvPr id="13" name="Seta para a Direita 13"/>
          <p:cNvSpPr/>
          <p:nvPr/>
        </p:nvSpPr>
        <p:spPr>
          <a:xfrm>
            <a:off x="5194684" y="1802342"/>
            <a:ext cx="648072" cy="504056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67448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7" grpId="0" animBg="1"/>
      <p:bldP spid="22" grpId="0" animBg="1"/>
      <p:bldP spid="23" grpId="0" animBg="1"/>
      <p:bldP spid="6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" y="2044700"/>
            <a:ext cx="1811338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79" name="Imagem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288" y="-217488"/>
            <a:ext cx="11161712" cy="7521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0" name="Image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150" y="0"/>
            <a:ext cx="1636713" cy="154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1" name="Imagem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7950" y="609600"/>
            <a:ext cx="10810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2" name="CaixaDeTexto 5"/>
          <p:cNvSpPr txBox="1">
            <a:spLocks noChangeArrowheads="1"/>
          </p:cNvSpPr>
          <p:nvPr/>
        </p:nvSpPr>
        <p:spPr bwMode="auto">
          <a:xfrm>
            <a:off x="963613" y="590550"/>
            <a:ext cx="4778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1800"/>
              <a:t>UG</a:t>
            </a:r>
          </a:p>
        </p:txBody>
      </p:sp>
      <p:sp>
        <p:nvSpPr>
          <p:cNvPr id="50183" name="CaixaDeTexto 14"/>
          <p:cNvSpPr txBox="1">
            <a:spLocks noChangeArrowheads="1"/>
          </p:cNvSpPr>
          <p:nvPr/>
        </p:nvSpPr>
        <p:spPr bwMode="auto">
          <a:xfrm>
            <a:off x="2189163" y="2720975"/>
            <a:ext cx="11160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1800"/>
              <a:t>UG da UO</a:t>
            </a:r>
          </a:p>
        </p:txBody>
      </p:sp>
      <p:pic>
        <p:nvPicPr>
          <p:cNvPr id="50184" name="Imagem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6425" y="2751138"/>
            <a:ext cx="10810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5" name="Imagem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38" y="4695825"/>
            <a:ext cx="62865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CaixaDeTexto 11"/>
          <p:cNvSpPr txBox="1">
            <a:spLocks noChangeArrowheads="1"/>
          </p:cNvSpPr>
          <p:nvPr/>
        </p:nvSpPr>
        <p:spPr bwMode="auto">
          <a:xfrm>
            <a:off x="119063" y="1612900"/>
            <a:ext cx="29940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1400"/>
              <a:t>Descentralização de Créditos: Provisão</a:t>
            </a:r>
          </a:p>
        </p:txBody>
      </p:sp>
      <p:sp>
        <p:nvSpPr>
          <p:cNvPr id="13" name="CaixaDeTexto 12"/>
          <p:cNvSpPr txBox="1">
            <a:spLocks noChangeArrowheads="1"/>
          </p:cNvSpPr>
          <p:nvPr/>
        </p:nvSpPr>
        <p:spPr bwMode="auto">
          <a:xfrm>
            <a:off x="9110663" y="1538288"/>
            <a:ext cx="30813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1400"/>
              <a:t>Descentralização de Créditos: Destaque</a:t>
            </a:r>
          </a:p>
        </p:txBody>
      </p:sp>
      <p:pic>
        <p:nvPicPr>
          <p:cNvPr id="17" name="Imagem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0663" y="0"/>
            <a:ext cx="1636712" cy="154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CaixaDeTexto 18"/>
          <p:cNvSpPr txBox="1">
            <a:spLocks noChangeArrowheads="1"/>
          </p:cNvSpPr>
          <p:nvPr/>
        </p:nvSpPr>
        <p:spPr bwMode="auto">
          <a:xfrm>
            <a:off x="9890125" y="590550"/>
            <a:ext cx="4778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1800"/>
              <a:t>UG</a:t>
            </a: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8913" y="461963"/>
            <a:ext cx="703262" cy="68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91" name="Imagem 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0013" y="309563"/>
            <a:ext cx="32893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Imagem 2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488" y="2857500"/>
            <a:ext cx="515937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3" name="Conector de seta reta 22"/>
          <p:cNvCxnSpPr/>
          <p:nvPr/>
        </p:nvCxnSpPr>
        <p:spPr>
          <a:xfrm flipH="1">
            <a:off x="1382713" y="3052763"/>
            <a:ext cx="53657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Imagem 2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2857500"/>
            <a:ext cx="51435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95" name="Título 3"/>
          <p:cNvSpPr txBox="1">
            <a:spLocks/>
          </p:cNvSpPr>
          <p:nvPr/>
        </p:nvSpPr>
        <p:spPr bwMode="auto">
          <a:xfrm>
            <a:off x="184150" y="-101600"/>
            <a:ext cx="1173003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pt-BR" altLang="pt-BR" sz="2800" b="1" dirty="0">
                <a:solidFill>
                  <a:srgbClr val="376092"/>
                </a:solidFill>
              </a:rPr>
              <a:t>Modelagem de Entrada de Dados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4D49B-0E82-46B4-BC54-FF357924A8BC}" type="slidenum">
              <a:rPr lang="pt-BR" smtClean="0"/>
              <a:pPr/>
              <a:t>24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6011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956" y="-432384"/>
            <a:ext cx="10515600" cy="1325563"/>
          </a:xfrm>
        </p:spPr>
        <p:txBody>
          <a:bodyPr>
            <a:normAutofit/>
          </a:bodyPr>
          <a:lstStyle/>
          <a:p>
            <a:r>
              <a:rPr lang="pt-BR" sz="2400" dirty="0" smtClean="0">
                <a:solidFill>
                  <a:schemeClr val="bg2">
                    <a:lumMod val="50000"/>
                  </a:schemeClr>
                </a:solidFill>
              </a:rPr>
              <a:t>Estrutura Simplificada da Execução de Programa</a:t>
            </a:r>
            <a:endParaRPr lang="pt-BR" sz="2400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4D49B-0E82-46B4-BC54-FF357924A8BC}" type="slidenum">
              <a:rPr lang="pt-BR" smtClean="0">
                <a:solidFill>
                  <a:srgbClr val="4A66AC">
                    <a:lumMod val="50000"/>
                  </a:srgbClr>
                </a:solidFill>
              </a:rPr>
              <a:pPr/>
              <a:t>25</a:t>
            </a:fld>
            <a:endParaRPr lang="pt-BR">
              <a:solidFill>
                <a:srgbClr val="4A66AC">
                  <a:lumMod val="50000"/>
                </a:srgbClr>
              </a:solidFill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137340" y="899427"/>
            <a:ext cx="10153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2000" b="1" dirty="0">
                <a:solidFill>
                  <a:srgbClr val="ACCBF9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pt-BR" sz="2000" dirty="0">
              <a:solidFill>
                <a:srgbClr val="ACCBF9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Fluxograma: Processo alternativo 25"/>
          <p:cNvSpPr/>
          <p:nvPr/>
        </p:nvSpPr>
        <p:spPr>
          <a:xfrm>
            <a:off x="1439963" y="2764410"/>
            <a:ext cx="1535208" cy="401559"/>
          </a:xfrm>
          <a:prstGeom prst="flowChartAlternateProcess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pt-BR" dirty="0" smtClean="0">
                <a:solidFill>
                  <a:srgbClr val="002060"/>
                </a:solidFill>
              </a:rPr>
              <a:t>LIQUIDAÇÃO</a:t>
            </a:r>
            <a:endParaRPr lang="pt-BR" dirty="0">
              <a:solidFill>
                <a:srgbClr val="002060"/>
              </a:solidFill>
            </a:endParaRPr>
          </a:p>
        </p:txBody>
      </p:sp>
      <p:sp>
        <p:nvSpPr>
          <p:cNvPr id="29" name="Fluxograma: Processo alternativo 28"/>
          <p:cNvSpPr/>
          <p:nvPr/>
        </p:nvSpPr>
        <p:spPr>
          <a:xfrm>
            <a:off x="479374" y="4172953"/>
            <a:ext cx="3600401" cy="401559"/>
          </a:xfrm>
          <a:prstGeom prst="flowChartAlternateProcess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pt-BR" dirty="0">
                <a:solidFill>
                  <a:srgbClr val="002060"/>
                </a:solidFill>
              </a:rPr>
              <a:t>ACOMPANHAMENTO </a:t>
            </a:r>
            <a:r>
              <a:rPr lang="pt-BR" dirty="0" smtClean="0">
                <a:solidFill>
                  <a:srgbClr val="002060"/>
                </a:solidFill>
              </a:rPr>
              <a:t>FINANCEIRO</a:t>
            </a:r>
            <a:endParaRPr lang="pt-BR" dirty="0">
              <a:solidFill>
                <a:srgbClr val="002060"/>
              </a:solidFill>
            </a:endParaRPr>
          </a:p>
        </p:txBody>
      </p:sp>
      <p:sp>
        <p:nvSpPr>
          <p:cNvPr id="34" name="Fluxograma: Processo alternativo 33"/>
          <p:cNvSpPr/>
          <p:nvPr/>
        </p:nvSpPr>
        <p:spPr>
          <a:xfrm>
            <a:off x="7717111" y="1406736"/>
            <a:ext cx="1259209" cy="401559"/>
          </a:xfrm>
          <a:prstGeom prst="flowChartAlternateProcess">
            <a:avLst/>
          </a:prstGeom>
          <a:solidFill>
            <a:srgbClr val="FFFF66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pt-BR" dirty="0" smtClean="0">
                <a:solidFill>
                  <a:srgbClr val="002060"/>
                </a:solidFill>
              </a:rPr>
              <a:t>PRODUTO</a:t>
            </a:r>
            <a:endParaRPr lang="pt-BR" dirty="0">
              <a:solidFill>
                <a:srgbClr val="002060"/>
              </a:solidFill>
            </a:endParaRPr>
          </a:p>
        </p:txBody>
      </p:sp>
      <p:sp>
        <p:nvSpPr>
          <p:cNvPr id="37" name="Fluxograma: Processo alternativo 36"/>
          <p:cNvSpPr/>
          <p:nvPr/>
        </p:nvSpPr>
        <p:spPr>
          <a:xfrm>
            <a:off x="7941316" y="2705612"/>
            <a:ext cx="810797" cy="401559"/>
          </a:xfrm>
          <a:prstGeom prst="flowChartAlternateProcess">
            <a:avLst/>
          </a:prstGeom>
          <a:solidFill>
            <a:srgbClr val="FFFF66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pt-BR" dirty="0" smtClean="0">
                <a:solidFill>
                  <a:srgbClr val="002060"/>
                </a:solidFill>
              </a:rPr>
              <a:t>META</a:t>
            </a:r>
            <a:endParaRPr lang="pt-BR" dirty="0">
              <a:solidFill>
                <a:srgbClr val="002060"/>
              </a:solidFill>
            </a:endParaRPr>
          </a:p>
        </p:txBody>
      </p:sp>
      <p:sp>
        <p:nvSpPr>
          <p:cNvPr id="40" name="Fluxograma: Processo alternativo 39"/>
          <p:cNvSpPr/>
          <p:nvPr/>
        </p:nvSpPr>
        <p:spPr>
          <a:xfrm>
            <a:off x="6924229" y="4045210"/>
            <a:ext cx="2844970" cy="401559"/>
          </a:xfrm>
          <a:prstGeom prst="flowChartAlternateProcess">
            <a:avLst/>
          </a:prstGeom>
          <a:solidFill>
            <a:srgbClr val="FFFF66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pt-BR" dirty="0" smtClean="0">
                <a:solidFill>
                  <a:srgbClr val="002060"/>
                </a:solidFill>
              </a:rPr>
              <a:t>ACOMPANHAMENTO FÍSICO</a:t>
            </a:r>
            <a:endParaRPr lang="pt-BR" dirty="0">
              <a:solidFill>
                <a:srgbClr val="002060"/>
              </a:solidFill>
            </a:endParaRPr>
          </a:p>
        </p:txBody>
      </p:sp>
      <p:sp>
        <p:nvSpPr>
          <p:cNvPr id="45" name="Fluxograma: Processo alternativo 44"/>
          <p:cNvSpPr/>
          <p:nvPr/>
        </p:nvSpPr>
        <p:spPr>
          <a:xfrm>
            <a:off x="4902909" y="590766"/>
            <a:ext cx="1375638" cy="401559"/>
          </a:xfrm>
          <a:prstGeom prst="flowChartAlternateProcess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pt-BR" dirty="0" smtClean="0">
                <a:solidFill>
                  <a:srgbClr val="002060"/>
                </a:solidFill>
              </a:rPr>
              <a:t>PROGRAMA</a:t>
            </a:r>
            <a:endParaRPr lang="pt-BR" dirty="0">
              <a:solidFill>
                <a:srgbClr val="002060"/>
              </a:solidFill>
            </a:endParaRPr>
          </a:p>
        </p:txBody>
      </p:sp>
      <p:sp>
        <p:nvSpPr>
          <p:cNvPr id="46" name="Fluxograma: Processo alternativo 45"/>
          <p:cNvSpPr/>
          <p:nvPr/>
        </p:nvSpPr>
        <p:spPr>
          <a:xfrm>
            <a:off x="137340" y="6396901"/>
            <a:ext cx="878204" cy="401559"/>
          </a:xfrm>
          <a:prstGeom prst="flowChartAlternateProcess">
            <a:avLst/>
          </a:prstGeom>
          <a:solidFill>
            <a:srgbClr val="99CCFF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pt-BR" sz="2400" dirty="0" smtClean="0">
                <a:solidFill>
                  <a:srgbClr val="002060"/>
                </a:solidFill>
              </a:rPr>
              <a:t>SIAFI</a:t>
            </a:r>
            <a:endParaRPr lang="pt-BR" sz="2400" dirty="0">
              <a:solidFill>
                <a:srgbClr val="002060"/>
              </a:solidFill>
            </a:endParaRPr>
          </a:p>
        </p:txBody>
      </p:sp>
      <p:sp>
        <p:nvSpPr>
          <p:cNvPr id="47" name="Fluxograma: Processo alternativo 46"/>
          <p:cNvSpPr/>
          <p:nvPr/>
        </p:nvSpPr>
        <p:spPr>
          <a:xfrm>
            <a:off x="1583980" y="1407418"/>
            <a:ext cx="1247175" cy="401559"/>
          </a:xfrm>
          <a:prstGeom prst="flowChartAlternateProcess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pt-BR" dirty="0" smtClean="0">
                <a:solidFill>
                  <a:srgbClr val="002060"/>
                </a:solidFill>
              </a:rPr>
              <a:t>EMPENHO</a:t>
            </a:r>
            <a:endParaRPr lang="pt-BR" dirty="0">
              <a:solidFill>
                <a:srgbClr val="002060"/>
              </a:solidFill>
            </a:endParaRPr>
          </a:p>
        </p:txBody>
      </p:sp>
      <p:sp>
        <p:nvSpPr>
          <p:cNvPr id="48" name="Fluxograma: Processo alternativo 47"/>
          <p:cNvSpPr/>
          <p:nvPr/>
        </p:nvSpPr>
        <p:spPr>
          <a:xfrm>
            <a:off x="11194460" y="95510"/>
            <a:ext cx="878204" cy="401559"/>
          </a:xfrm>
          <a:prstGeom prst="flowChartAlternateProcess">
            <a:avLst/>
          </a:prstGeom>
          <a:solidFill>
            <a:srgbClr val="99CCFF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pt-BR" sz="2400" dirty="0" smtClean="0">
                <a:solidFill>
                  <a:srgbClr val="002060"/>
                </a:solidFill>
              </a:rPr>
              <a:t>SIOP</a:t>
            </a:r>
            <a:endParaRPr lang="pt-BR" sz="2400" dirty="0">
              <a:solidFill>
                <a:srgbClr val="002060"/>
              </a:solidFill>
            </a:endParaRPr>
          </a:p>
        </p:txBody>
      </p:sp>
      <p:cxnSp>
        <p:nvCxnSpPr>
          <p:cNvPr id="5" name="Conector de seta reta 4"/>
          <p:cNvCxnSpPr>
            <a:stCxn id="45" idx="1"/>
          </p:cNvCxnSpPr>
          <p:nvPr/>
        </p:nvCxnSpPr>
        <p:spPr>
          <a:xfrm flipH="1">
            <a:off x="2207568" y="791546"/>
            <a:ext cx="2695341" cy="57436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ctor de seta reta 10"/>
          <p:cNvCxnSpPr>
            <a:stCxn id="47" idx="2"/>
            <a:endCxn id="26" idx="0"/>
          </p:cNvCxnSpPr>
          <p:nvPr/>
        </p:nvCxnSpPr>
        <p:spPr>
          <a:xfrm flipH="1">
            <a:off x="2207567" y="1808977"/>
            <a:ext cx="1" cy="95543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de seta reta 12"/>
          <p:cNvCxnSpPr/>
          <p:nvPr/>
        </p:nvCxnSpPr>
        <p:spPr>
          <a:xfrm>
            <a:off x="2207567" y="3165969"/>
            <a:ext cx="72009" cy="99693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 de seta reta 15"/>
          <p:cNvCxnSpPr/>
          <p:nvPr/>
        </p:nvCxnSpPr>
        <p:spPr>
          <a:xfrm>
            <a:off x="6278547" y="908720"/>
            <a:ext cx="2068167" cy="49801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de seta reta 17"/>
          <p:cNvCxnSpPr>
            <a:stCxn id="34" idx="2"/>
            <a:endCxn id="37" idx="0"/>
          </p:cNvCxnSpPr>
          <p:nvPr/>
        </p:nvCxnSpPr>
        <p:spPr>
          <a:xfrm flipH="1">
            <a:off x="8346715" y="1808295"/>
            <a:ext cx="1" cy="89731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de seta reta 19"/>
          <p:cNvCxnSpPr>
            <a:stCxn id="37" idx="2"/>
            <a:endCxn id="40" idx="0"/>
          </p:cNvCxnSpPr>
          <p:nvPr/>
        </p:nvCxnSpPr>
        <p:spPr>
          <a:xfrm flipH="1">
            <a:off x="8346714" y="3107171"/>
            <a:ext cx="1" cy="93803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Imagem 4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808" y="5276176"/>
            <a:ext cx="2029128" cy="1522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2" name="Conector de seta reta 21"/>
          <p:cNvCxnSpPr>
            <a:stCxn id="29" idx="2"/>
          </p:cNvCxnSpPr>
          <p:nvPr/>
        </p:nvCxnSpPr>
        <p:spPr>
          <a:xfrm>
            <a:off x="2279575" y="4574512"/>
            <a:ext cx="2376264" cy="160084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ector de seta reta 50"/>
          <p:cNvCxnSpPr>
            <a:stCxn id="40" idx="2"/>
          </p:cNvCxnSpPr>
          <p:nvPr/>
        </p:nvCxnSpPr>
        <p:spPr>
          <a:xfrm flipH="1">
            <a:off x="6278547" y="4446769"/>
            <a:ext cx="2068167" cy="179054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6019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9" grpId="0" animBg="1"/>
      <p:bldP spid="34" grpId="0" animBg="1"/>
      <p:bldP spid="37" grpId="0" animBg="1"/>
      <p:bldP spid="40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400" dirty="0" smtClean="0"/>
              <a:t>Fluxo da Informação de Custos</a:t>
            </a:r>
            <a:endParaRPr lang="pt-BR" sz="2400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4D49B-0E82-46B4-BC54-FF357924A8BC}" type="slidenum">
              <a:rPr lang="pt-BR" smtClean="0"/>
              <a:pPr/>
              <a:t>26</a:t>
            </a:fld>
            <a:endParaRPr lang="pt-BR" dirty="0"/>
          </a:p>
        </p:txBody>
      </p:sp>
      <p:grpSp>
        <p:nvGrpSpPr>
          <p:cNvPr id="109" name="Grupo 108"/>
          <p:cNvGrpSpPr/>
          <p:nvPr/>
        </p:nvGrpSpPr>
        <p:grpSpPr>
          <a:xfrm>
            <a:off x="2189112" y="1474606"/>
            <a:ext cx="7813777" cy="2808312"/>
            <a:chOff x="991042" y="1636652"/>
            <a:chExt cx="7813777" cy="3160592"/>
          </a:xfrm>
        </p:grpSpPr>
        <p:cxnSp>
          <p:nvCxnSpPr>
            <p:cNvPr id="22" name="Conector de seta reta 21"/>
            <p:cNvCxnSpPr>
              <a:stCxn id="10" idx="3"/>
              <a:endCxn id="11" idx="1"/>
            </p:cNvCxnSpPr>
            <p:nvPr/>
          </p:nvCxnSpPr>
          <p:spPr>
            <a:xfrm flipV="1">
              <a:off x="2178256" y="2070359"/>
              <a:ext cx="2126067" cy="1137226"/>
            </a:xfrm>
            <a:prstGeom prst="straightConnector1">
              <a:avLst/>
            </a:prstGeom>
            <a:ln w="19050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de seta reta 23"/>
            <p:cNvCxnSpPr>
              <a:stCxn id="10" idx="3"/>
              <a:endCxn id="97" idx="1"/>
            </p:cNvCxnSpPr>
            <p:nvPr/>
          </p:nvCxnSpPr>
          <p:spPr>
            <a:xfrm>
              <a:off x="2178256" y="3207585"/>
              <a:ext cx="5439349" cy="2213"/>
            </a:xfrm>
            <a:prstGeom prst="straightConnector1">
              <a:avLst/>
            </a:prstGeom>
            <a:ln w="19050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ector de seta reta 25"/>
            <p:cNvCxnSpPr>
              <a:stCxn id="10" idx="3"/>
              <a:endCxn id="12" idx="1"/>
            </p:cNvCxnSpPr>
            <p:nvPr/>
          </p:nvCxnSpPr>
          <p:spPr>
            <a:xfrm>
              <a:off x="2178256" y="3207585"/>
              <a:ext cx="901580" cy="1152937"/>
            </a:xfrm>
            <a:prstGeom prst="straightConnector1">
              <a:avLst/>
            </a:prstGeom>
            <a:ln w="19050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ector de seta reta 27"/>
            <p:cNvCxnSpPr>
              <a:stCxn id="12" idx="3"/>
              <a:endCxn id="89" idx="1"/>
            </p:cNvCxnSpPr>
            <p:nvPr/>
          </p:nvCxnSpPr>
          <p:spPr>
            <a:xfrm>
              <a:off x="4791538" y="4360522"/>
              <a:ext cx="429422" cy="3015"/>
            </a:xfrm>
            <a:prstGeom prst="straightConnector1">
              <a:avLst/>
            </a:prstGeom>
            <a:ln w="19050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ector de seta reta 30"/>
            <p:cNvCxnSpPr>
              <a:stCxn id="89" idx="3"/>
              <a:endCxn id="97" idx="1"/>
            </p:cNvCxnSpPr>
            <p:nvPr/>
          </p:nvCxnSpPr>
          <p:spPr>
            <a:xfrm flipV="1">
              <a:off x="6408174" y="3209798"/>
              <a:ext cx="1209431" cy="1153739"/>
            </a:xfrm>
            <a:prstGeom prst="straightConnector1">
              <a:avLst/>
            </a:prstGeom>
            <a:ln w="19050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ector de seta reta 32"/>
            <p:cNvCxnSpPr>
              <a:stCxn id="11" idx="3"/>
              <a:endCxn id="97" idx="1"/>
            </p:cNvCxnSpPr>
            <p:nvPr/>
          </p:nvCxnSpPr>
          <p:spPr>
            <a:xfrm>
              <a:off x="5491537" y="2070359"/>
              <a:ext cx="2126068" cy="1139439"/>
            </a:xfrm>
            <a:prstGeom prst="straightConnector1">
              <a:avLst/>
            </a:prstGeom>
            <a:ln w="19050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6" name="Grupo 95"/>
            <p:cNvGrpSpPr/>
            <p:nvPr/>
          </p:nvGrpSpPr>
          <p:grpSpPr>
            <a:xfrm>
              <a:off x="3079836" y="3926815"/>
              <a:ext cx="1711702" cy="867414"/>
              <a:chOff x="3071220" y="4183129"/>
              <a:chExt cx="1711702" cy="867414"/>
            </a:xfrm>
          </p:grpSpPr>
          <p:sp>
            <p:nvSpPr>
              <p:cNvPr id="12" name="Text Box 7"/>
              <p:cNvSpPr txBox="1">
                <a:spLocks noChangeArrowheads="1"/>
              </p:cNvSpPr>
              <p:nvPr/>
            </p:nvSpPr>
            <p:spPr bwMode="auto">
              <a:xfrm>
                <a:off x="3071220" y="4183129"/>
                <a:ext cx="1711702" cy="867414"/>
              </a:xfrm>
              <a:prstGeom prst="roundRect">
                <a:avLst/>
              </a:prstGeom>
              <a:ln>
                <a:solidFill>
                  <a:schemeClr val="tx2"/>
                </a:solidFill>
                <a:prstDash val="dash"/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>
                <a:defPPr>
                  <a:defRPr lang="pt-BR"/>
                </a:defPPr>
                <a:lvl1pPr algn="ctr" defTabSz="815975" eaLnBrk="1" hangingPunct="1">
                  <a:spcBef>
                    <a:spcPct val="50000"/>
                  </a:spcBef>
                  <a:defRPr sz="1800" b="1">
                    <a:solidFill>
                      <a:srgbClr val="002060"/>
                    </a:solidFill>
                    <a:cs typeface="Times New Roman" panose="02020603050405020304" pitchFamily="18" charset="0"/>
                  </a:defRPr>
                </a:lvl1pPr>
                <a:lvl2pPr marL="742950" indent="-285750" defTabSz="815975"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 defTabSz="815975"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 defTabSz="815975"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 defTabSz="815975"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defTabSz="815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defTabSz="815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defTabSz="815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defTabSz="815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endParaRPr lang="pt-BR" altLang="pt-BR" dirty="0" smtClean="0"/>
              </a:p>
              <a:p>
                <a:r>
                  <a:rPr lang="pt-BR" altLang="pt-BR" dirty="0" smtClean="0"/>
                  <a:t>Investimento</a:t>
                </a:r>
                <a:endParaRPr lang="pt-BR" altLang="pt-BR" dirty="0"/>
              </a:p>
            </p:txBody>
          </p:sp>
          <p:pic>
            <p:nvPicPr>
              <p:cNvPr id="84" name="Imagem 8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658338" y="4245976"/>
                <a:ext cx="533400" cy="457200"/>
              </a:xfrm>
              <a:prstGeom prst="rect">
                <a:avLst/>
              </a:prstGeom>
            </p:spPr>
          </p:pic>
        </p:grpSp>
        <p:grpSp>
          <p:nvGrpSpPr>
            <p:cNvPr id="94" name="Grupo 93"/>
            <p:cNvGrpSpPr/>
            <p:nvPr/>
          </p:nvGrpSpPr>
          <p:grpSpPr>
            <a:xfrm>
              <a:off x="4304323" y="1636652"/>
              <a:ext cx="1187214" cy="867414"/>
              <a:chOff x="4222858" y="1556792"/>
              <a:chExt cx="1187214" cy="867414"/>
            </a:xfrm>
          </p:grpSpPr>
          <p:sp>
            <p:nvSpPr>
              <p:cNvPr id="11" name="Text Box 6"/>
              <p:cNvSpPr txBox="1">
                <a:spLocks noChangeArrowheads="1"/>
              </p:cNvSpPr>
              <p:nvPr/>
            </p:nvSpPr>
            <p:spPr bwMode="auto">
              <a:xfrm>
                <a:off x="4222858" y="1556792"/>
                <a:ext cx="1187214" cy="867414"/>
              </a:xfrm>
              <a:prstGeom prst="roundRect">
                <a:avLst/>
              </a:prstGeom>
              <a:ln>
                <a:solidFill>
                  <a:schemeClr val="tx2"/>
                </a:solidFill>
                <a:prstDash val="dash"/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>
                <a:defPPr>
                  <a:defRPr lang="pt-BR"/>
                </a:defPPr>
                <a:lvl1pPr algn="ctr" defTabSz="815975" eaLnBrk="1" hangingPunct="1">
                  <a:spcBef>
                    <a:spcPct val="50000"/>
                  </a:spcBef>
                  <a:defRPr sz="1800" b="1">
                    <a:solidFill>
                      <a:srgbClr val="002060"/>
                    </a:solidFill>
                    <a:cs typeface="Times New Roman" panose="02020603050405020304" pitchFamily="18" charset="0"/>
                  </a:defRPr>
                </a:lvl1pPr>
                <a:lvl2pPr marL="742950" indent="-285750" defTabSz="815975"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 defTabSz="815975"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 defTabSz="815975"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 defTabSz="815975"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defTabSz="815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defTabSz="815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defTabSz="815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defTabSz="815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endParaRPr lang="pt-BR" altLang="pt-BR" dirty="0"/>
              </a:p>
              <a:p>
                <a:r>
                  <a:rPr lang="pt-BR" altLang="pt-BR" dirty="0"/>
                  <a:t>Custo</a:t>
                </a:r>
              </a:p>
            </p:txBody>
          </p:sp>
          <p:pic>
            <p:nvPicPr>
              <p:cNvPr id="85" name="Imagem 8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565536" y="1617780"/>
                <a:ext cx="542925" cy="476250"/>
              </a:xfrm>
              <a:prstGeom prst="rect">
                <a:avLst/>
              </a:prstGeom>
            </p:spPr>
          </p:pic>
        </p:grpSp>
        <p:grpSp>
          <p:nvGrpSpPr>
            <p:cNvPr id="95" name="Grupo 94"/>
            <p:cNvGrpSpPr/>
            <p:nvPr/>
          </p:nvGrpSpPr>
          <p:grpSpPr>
            <a:xfrm>
              <a:off x="5220960" y="3929830"/>
              <a:ext cx="1187214" cy="867414"/>
              <a:chOff x="5278753" y="4183129"/>
              <a:chExt cx="1187214" cy="867414"/>
            </a:xfrm>
          </p:grpSpPr>
          <p:sp>
            <p:nvSpPr>
              <p:cNvPr id="89" name="Text Box 6"/>
              <p:cNvSpPr txBox="1">
                <a:spLocks noChangeArrowheads="1"/>
              </p:cNvSpPr>
              <p:nvPr/>
            </p:nvSpPr>
            <p:spPr bwMode="auto">
              <a:xfrm>
                <a:off x="5278753" y="4183129"/>
                <a:ext cx="1187214" cy="867414"/>
              </a:xfrm>
              <a:prstGeom prst="roundRect">
                <a:avLst/>
              </a:prstGeom>
              <a:ln>
                <a:solidFill>
                  <a:schemeClr val="tx2"/>
                </a:solidFill>
                <a:prstDash val="dash"/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>
                <a:defPPr>
                  <a:defRPr lang="pt-BR"/>
                </a:defPPr>
                <a:lvl1pPr algn="ctr" defTabSz="815975" eaLnBrk="1" hangingPunct="1">
                  <a:spcBef>
                    <a:spcPct val="50000"/>
                  </a:spcBef>
                  <a:defRPr sz="1800" b="1">
                    <a:solidFill>
                      <a:srgbClr val="002060"/>
                    </a:solidFill>
                    <a:cs typeface="Times New Roman" panose="02020603050405020304" pitchFamily="18" charset="0"/>
                  </a:defRPr>
                </a:lvl1pPr>
                <a:lvl2pPr marL="742950" indent="-285750" defTabSz="815975"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 defTabSz="815975"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 defTabSz="815975"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 defTabSz="815975"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defTabSz="815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defTabSz="815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defTabSz="815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defTabSz="815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endParaRPr lang="pt-BR" altLang="pt-BR" dirty="0"/>
              </a:p>
              <a:p>
                <a:r>
                  <a:rPr lang="pt-BR" altLang="pt-BR" dirty="0"/>
                  <a:t>Custo</a:t>
                </a:r>
              </a:p>
            </p:txBody>
          </p:sp>
          <p:pic>
            <p:nvPicPr>
              <p:cNvPr id="93" name="Imagem 9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600897" y="4245976"/>
                <a:ext cx="542925" cy="476250"/>
              </a:xfrm>
              <a:prstGeom prst="rect">
                <a:avLst/>
              </a:prstGeom>
            </p:spPr>
          </p:pic>
        </p:grpSp>
        <p:grpSp>
          <p:nvGrpSpPr>
            <p:cNvPr id="102" name="Grupo 101"/>
            <p:cNvGrpSpPr/>
            <p:nvPr/>
          </p:nvGrpSpPr>
          <p:grpSpPr>
            <a:xfrm>
              <a:off x="7617605" y="2794162"/>
              <a:ext cx="1187214" cy="831272"/>
              <a:chOff x="7617605" y="2794162"/>
              <a:chExt cx="1187214" cy="831272"/>
            </a:xfrm>
          </p:grpSpPr>
          <p:sp>
            <p:nvSpPr>
              <p:cNvPr id="97" name="Text Box 5"/>
              <p:cNvSpPr txBox="1">
                <a:spLocks noChangeArrowheads="1"/>
              </p:cNvSpPr>
              <p:nvPr/>
            </p:nvSpPr>
            <p:spPr bwMode="auto">
              <a:xfrm>
                <a:off x="7617605" y="2794162"/>
                <a:ext cx="1187214" cy="831272"/>
              </a:xfrm>
              <a:prstGeom prst="roundRect">
                <a:avLst>
                  <a:gd name="adj" fmla="val 10849"/>
                </a:avLst>
              </a:prstGeom>
              <a:ln>
                <a:solidFill>
                  <a:schemeClr val="tx2"/>
                </a:solidFill>
                <a:prstDash val="dash"/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>
                <a:lvl1pPr defTabSz="815975"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 defTabSz="815975"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 defTabSz="815975"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 defTabSz="815975"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 defTabSz="815975"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defTabSz="815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defTabSz="815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defTabSz="815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defTabSz="815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endParaRPr lang="pt-BR" altLang="pt-BR" sz="1800" b="1" dirty="0" smtClean="0">
                  <a:solidFill>
                    <a:srgbClr val="002060"/>
                  </a:solidFill>
                  <a:latin typeface="+mn-lt"/>
                  <a:cs typeface="Times New Roman" panose="02020603050405020304" pitchFamily="18" charset="0"/>
                </a:endParaRPr>
              </a:p>
              <a:p>
                <a:pPr algn="ctr" eaLnBrk="1" hangingPunct="1">
                  <a:spcBef>
                    <a:spcPct val="50000"/>
                  </a:spcBef>
                </a:pPr>
                <a:r>
                  <a:rPr lang="pt-BR" altLang="pt-BR" sz="1800" b="1" dirty="0" smtClean="0">
                    <a:solidFill>
                      <a:srgbClr val="002060"/>
                    </a:solidFill>
                    <a:latin typeface="+mn-lt"/>
                    <a:cs typeface="Times New Roman" panose="02020603050405020304" pitchFamily="18" charset="0"/>
                  </a:rPr>
                  <a:t>Despesa</a:t>
                </a:r>
                <a:endParaRPr lang="pt-BR" altLang="pt-BR" sz="1800" b="1" dirty="0">
                  <a:solidFill>
                    <a:srgbClr val="002060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101" name="Imagem 100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020712" y="2859740"/>
                <a:ext cx="381000" cy="428625"/>
              </a:xfrm>
              <a:prstGeom prst="rect">
                <a:avLst/>
              </a:prstGeom>
            </p:spPr>
          </p:pic>
        </p:grpSp>
        <p:grpSp>
          <p:nvGrpSpPr>
            <p:cNvPr id="106" name="Grupo 105"/>
            <p:cNvGrpSpPr/>
            <p:nvPr/>
          </p:nvGrpSpPr>
          <p:grpSpPr>
            <a:xfrm>
              <a:off x="991042" y="2791949"/>
              <a:ext cx="1187214" cy="831272"/>
              <a:chOff x="991042" y="2791949"/>
              <a:chExt cx="1187214" cy="831272"/>
            </a:xfrm>
          </p:grpSpPr>
          <p:sp>
            <p:nvSpPr>
              <p:cNvPr id="10" name="Text Box 5"/>
              <p:cNvSpPr txBox="1">
                <a:spLocks noChangeArrowheads="1"/>
              </p:cNvSpPr>
              <p:nvPr/>
            </p:nvSpPr>
            <p:spPr bwMode="auto">
              <a:xfrm>
                <a:off x="991042" y="2791949"/>
                <a:ext cx="1187214" cy="831272"/>
              </a:xfrm>
              <a:prstGeom prst="roundRect">
                <a:avLst>
                  <a:gd name="adj" fmla="val 10849"/>
                </a:avLst>
              </a:prstGeom>
              <a:ln>
                <a:solidFill>
                  <a:schemeClr val="tx2"/>
                </a:solidFill>
                <a:prstDash val="dash"/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>
                <a:lvl1pPr defTabSz="815975"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 defTabSz="815975"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 defTabSz="815975"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 defTabSz="815975"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 defTabSz="815975"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defTabSz="815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defTabSz="815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defTabSz="815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defTabSz="815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endParaRPr lang="pt-BR" altLang="pt-BR" sz="1800" b="1" dirty="0" smtClean="0">
                  <a:solidFill>
                    <a:srgbClr val="002060"/>
                  </a:solidFill>
                  <a:latin typeface="+mn-lt"/>
                  <a:cs typeface="Times New Roman" panose="02020603050405020304" pitchFamily="18" charset="0"/>
                </a:endParaRPr>
              </a:p>
              <a:p>
                <a:pPr algn="ctr" eaLnBrk="1" hangingPunct="1">
                  <a:spcBef>
                    <a:spcPct val="50000"/>
                  </a:spcBef>
                </a:pPr>
                <a:r>
                  <a:rPr lang="pt-BR" altLang="pt-BR" sz="1800" b="1" dirty="0" smtClean="0">
                    <a:solidFill>
                      <a:srgbClr val="002060"/>
                    </a:solidFill>
                    <a:latin typeface="+mn-lt"/>
                    <a:cs typeface="Times New Roman" panose="02020603050405020304" pitchFamily="18" charset="0"/>
                  </a:rPr>
                  <a:t>Gasto</a:t>
                </a:r>
                <a:endParaRPr lang="pt-BR" altLang="pt-BR" sz="1800" b="1" dirty="0">
                  <a:solidFill>
                    <a:srgbClr val="002060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103" name="Imagem 102"/>
              <p:cNvPicPr>
                <a:picLocks noChangeAspect="1"/>
              </p:cNvPicPr>
              <p:nvPr/>
            </p:nvPicPr>
            <p:blipFill>
              <a:blip r:embed="rId6" cstate="print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74325" y="2869970"/>
                <a:ext cx="418406" cy="418406"/>
              </a:xfrm>
              <a:prstGeom prst="rect">
                <a:avLst/>
              </a:prstGeom>
            </p:spPr>
          </p:pic>
        </p:grpSp>
      </p:grpSp>
      <p:grpSp>
        <p:nvGrpSpPr>
          <p:cNvPr id="118" name="Grupo 117"/>
          <p:cNvGrpSpPr/>
          <p:nvPr/>
        </p:nvGrpSpPr>
        <p:grpSpPr>
          <a:xfrm>
            <a:off x="2607451" y="5322008"/>
            <a:ext cx="6977098" cy="869572"/>
            <a:chOff x="1330650" y="2791948"/>
            <a:chExt cx="6977098" cy="869572"/>
          </a:xfrm>
        </p:grpSpPr>
        <p:grpSp>
          <p:nvGrpSpPr>
            <p:cNvPr id="119" name="Grupo 118"/>
            <p:cNvGrpSpPr/>
            <p:nvPr/>
          </p:nvGrpSpPr>
          <p:grpSpPr>
            <a:xfrm>
              <a:off x="3955103" y="2791949"/>
              <a:ext cx="1711702" cy="868323"/>
              <a:chOff x="3955103" y="2791949"/>
              <a:chExt cx="1711702" cy="868323"/>
            </a:xfrm>
          </p:grpSpPr>
          <p:sp>
            <p:nvSpPr>
              <p:cNvPr id="128" name="Text Box 7"/>
              <p:cNvSpPr txBox="1">
                <a:spLocks noChangeArrowheads="1"/>
              </p:cNvSpPr>
              <p:nvPr/>
            </p:nvSpPr>
            <p:spPr bwMode="auto">
              <a:xfrm>
                <a:off x="3955103" y="2791949"/>
                <a:ext cx="1711702" cy="868323"/>
              </a:xfrm>
              <a:prstGeom prst="roundRect">
                <a:avLst/>
              </a:prstGeom>
              <a:ln>
                <a:solidFill>
                  <a:schemeClr val="tx2"/>
                </a:solidFill>
                <a:prstDash val="dash"/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>
                <a:defPPr>
                  <a:defRPr lang="pt-BR"/>
                </a:defPPr>
                <a:lvl1pPr algn="ctr" defTabSz="815975" eaLnBrk="1" hangingPunct="1">
                  <a:spcBef>
                    <a:spcPct val="50000"/>
                  </a:spcBef>
                  <a:defRPr sz="1800" b="1">
                    <a:solidFill>
                      <a:srgbClr val="002060"/>
                    </a:solidFill>
                    <a:cs typeface="Times New Roman" panose="02020603050405020304" pitchFamily="18" charset="0"/>
                  </a:defRPr>
                </a:lvl1pPr>
                <a:lvl2pPr marL="742950" indent="-285750" defTabSz="815975"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 defTabSz="815975"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 defTabSz="815975"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 defTabSz="815975"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defTabSz="815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defTabSz="815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defTabSz="815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defTabSz="815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endParaRPr lang="pt-BR" altLang="pt-BR" dirty="0" smtClean="0"/>
              </a:p>
              <a:p>
                <a:r>
                  <a:rPr lang="pt-BR" altLang="pt-BR" dirty="0" smtClean="0"/>
                  <a:t>Liquidação</a:t>
                </a:r>
                <a:endParaRPr lang="pt-BR" altLang="pt-BR" dirty="0"/>
              </a:p>
            </p:txBody>
          </p:sp>
          <p:pic>
            <p:nvPicPr>
              <p:cNvPr id="129" name="Picture 2" descr="http://www.sienge.com.br/wp-content/themes/novo/img/ic-nota-fiscal-eletronica.png"/>
              <p:cNvPicPr>
                <a:picLocks noChangeAspect="1" noChangeArrowheads="1"/>
              </p:cNvPicPr>
              <p:nvPr/>
            </p:nvPicPr>
            <p:blipFill>
              <a:blip r:embed="rId7" cstate="print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83832" y="2835044"/>
                <a:ext cx="406077" cy="40607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20" name="Grupo 119"/>
            <p:cNvGrpSpPr/>
            <p:nvPr/>
          </p:nvGrpSpPr>
          <p:grpSpPr>
            <a:xfrm>
              <a:off x="6579556" y="2793197"/>
              <a:ext cx="1728192" cy="868323"/>
              <a:chOff x="6579556" y="2793197"/>
              <a:chExt cx="1728192" cy="868323"/>
            </a:xfrm>
          </p:grpSpPr>
          <p:sp>
            <p:nvSpPr>
              <p:cNvPr id="126" name="Text Box 6"/>
              <p:cNvSpPr txBox="1">
                <a:spLocks noChangeArrowheads="1"/>
              </p:cNvSpPr>
              <p:nvPr/>
            </p:nvSpPr>
            <p:spPr bwMode="auto">
              <a:xfrm>
                <a:off x="6579556" y="2793197"/>
                <a:ext cx="1728192" cy="868323"/>
              </a:xfrm>
              <a:prstGeom prst="roundRect">
                <a:avLst/>
              </a:prstGeom>
              <a:ln>
                <a:solidFill>
                  <a:schemeClr val="tx2"/>
                </a:solidFill>
                <a:prstDash val="dash"/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>
                <a:defPPr>
                  <a:defRPr lang="pt-BR"/>
                </a:defPPr>
                <a:lvl1pPr algn="ctr" defTabSz="815975" eaLnBrk="1" hangingPunct="1">
                  <a:spcBef>
                    <a:spcPct val="50000"/>
                  </a:spcBef>
                  <a:defRPr sz="1800" b="1">
                    <a:solidFill>
                      <a:srgbClr val="002060"/>
                    </a:solidFill>
                    <a:cs typeface="Times New Roman" panose="02020603050405020304" pitchFamily="18" charset="0"/>
                  </a:defRPr>
                </a:lvl1pPr>
                <a:lvl2pPr marL="742950" indent="-285750" defTabSz="815975"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 defTabSz="815975"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 defTabSz="815975"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 defTabSz="815975"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defTabSz="815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defTabSz="815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defTabSz="815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defTabSz="815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endParaRPr lang="pt-BR" altLang="pt-BR" dirty="0"/>
              </a:p>
              <a:p>
                <a:r>
                  <a:rPr lang="pt-BR" altLang="pt-BR" dirty="0" smtClean="0"/>
                  <a:t>Pagamento</a:t>
                </a:r>
                <a:endParaRPr lang="pt-BR" altLang="pt-BR" dirty="0"/>
              </a:p>
            </p:txBody>
          </p:sp>
          <p:pic>
            <p:nvPicPr>
              <p:cNvPr id="127" name="Picture 4" descr="http://cotacaododolarhoje.com.br/wp-content/uploads/2015/10/cropped-Logo-saco-dinheirofreeikon-431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17191" y="2860942"/>
                <a:ext cx="452922" cy="3980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cxnSp>
          <p:nvCxnSpPr>
            <p:cNvPr id="121" name="Conector de seta reta 120"/>
            <p:cNvCxnSpPr>
              <a:stCxn id="124" idx="3"/>
              <a:endCxn id="128" idx="1"/>
            </p:cNvCxnSpPr>
            <p:nvPr/>
          </p:nvCxnSpPr>
          <p:spPr>
            <a:xfrm>
              <a:off x="3042352" y="3226110"/>
              <a:ext cx="912751" cy="1"/>
            </a:xfrm>
            <a:prstGeom prst="straightConnector1">
              <a:avLst/>
            </a:prstGeom>
            <a:ln w="19050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Conector de seta reta 121"/>
            <p:cNvCxnSpPr>
              <a:stCxn id="128" idx="3"/>
              <a:endCxn id="126" idx="1"/>
            </p:cNvCxnSpPr>
            <p:nvPr/>
          </p:nvCxnSpPr>
          <p:spPr>
            <a:xfrm>
              <a:off x="5666805" y="3226111"/>
              <a:ext cx="912751" cy="1248"/>
            </a:xfrm>
            <a:prstGeom prst="straightConnector1">
              <a:avLst/>
            </a:prstGeom>
            <a:ln w="19050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3" name="Grupo 122"/>
            <p:cNvGrpSpPr/>
            <p:nvPr/>
          </p:nvGrpSpPr>
          <p:grpSpPr>
            <a:xfrm>
              <a:off x="1330650" y="2791948"/>
              <a:ext cx="1711702" cy="868323"/>
              <a:chOff x="2172814" y="1165313"/>
              <a:chExt cx="1711702" cy="868323"/>
            </a:xfrm>
          </p:grpSpPr>
          <p:sp>
            <p:nvSpPr>
              <p:cNvPr id="124" name="Text Box 7"/>
              <p:cNvSpPr txBox="1">
                <a:spLocks noChangeArrowheads="1"/>
              </p:cNvSpPr>
              <p:nvPr/>
            </p:nvSpPr>
            <p:spPr bwMode="auto">
              <a:xfrm>
                <a:off x="2172814" y="1165313"/>
                <a:ext cx="1711702" cy="868323"/>
              </a:xfrm>
              <a:prstGeom prst="roundRect">
                <a:avLst/>
              </a:prstGeom>
              <a:ln>
                <a:solidFill>
                  <a:schemeClr val="tx2"/>
                </a:solidFill>
                <a:prstDash val="dash"/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>
                <a:defPPr>
                  <a:defRPr lang="pt-BR"/>
                </a:defPPr>
                <a:lvl1pPr algn="ctr" defTabSz="815975" eaLnBrk="1" hangingPunct="1">
                  <a:spcBef>
                    <a:spcPct val="50000"/>
                  </a:spcBef>
                  <a:defRPr sz="1800" b="1">
                    <a:solidFill>
                      <a:srgbClr val="002060"/>
                    </a:solidFill>
                    <a:cs typeface="Times New Roman" panose="02020603050405020304" pitchFamily="18" charset="0"/>
                  </a:defRPr>
                </a:lvl1pPr>
                <a:lvl2pPr marL="742950" indent="-285750" defTabSz="815975"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 defTabSz="815975"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 defTabSz="815975"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 defTabSz="815975"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defTabSz="815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defTabSz="815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defTabSz="815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defTabSz="815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endParaRPr lang="pt-BR" altLang="pt-BR" dirty="0" smtClean="0"/>
              </a:p>
              <a:p>
                <a:r>
                  <a:rPr lang="pt-BR" altLang="pt-BR" dirty="0" smtClean="0"/>
                  <a:t>Empenho</a:t>
                </a:r>
                <a:endParaRPr lang="pt-BR" altLang="pt-BR" dirty="0"/>
              </a:p>
            </p:txBody>
          </p:sp>
          <p:pic>
            <p:nvPicPr>
              <p:cNvPr id="125" name="Picture 6" descr="https://cdn2.iconfinder.com/data/icons/finance-icons-3/256/Stamp-512.png"/>
              <p:cNvPicPr>
                <a:picLocks noChangeAspect="1" noChangeArrowheads="1"/>
              </p:cNvPicPr>
              <p:nvPr/>
            </p:nvPicPr>
            <p:blipFill>
              <a:blip r:embed="rId9" cstate="print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78257" y="1284603"/>
                <a:ext cx="339540" cy="33954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30" name="Espaço Reservado para Conteúdo 2"/>
          <p:cNvSpPr>
            <a:spLocks noGrp="1"/>
          </p:cNvSpPr>
          <p:nvPr>
            <p:ph idx="1"/>
          </p:nvPr>
        </p:nvSpPr>
        <p:spPr>
          <a:xfrm>
            <a:off x="623393" y="1010990"/>
            <a:ext cx="6070060" cy="372470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pt-BR" b="1" dirty="0">
                <a:solidFill>
                  <a:schemeClr val="bg2">
                    <a:lumMod val="25000"/>
                  </a:schemeClr>
                </a:solidFill>
              </a:rPr>
              <a:t>Fluxo geral da informação de custos</a:t>
            </a:r>
          </a:p>
        </p:txBody>
      </p:sp>
      <p:sp>
        <p:nvSpPr>
          <p:cNvPr id="131" name="Espaço Reservado para Conteúdo 2"/>
          <p:cNvSpPr txBox="1">
            <a:spLocks/>
          </p:cNvSpPr>
          <p:nvPr/>
        </p:nvSpPr>
        <p:spPr>
          <a:xfrm>
            <a:off x="623393" y="4632821"/>
            <a:ext cx="4971299" cy="3724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defTabSz="91440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800" b="1"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defRPr>
            </a:lvl1pPr>
            <a:lvl2pPr marL="6858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+mn-lt"/>
                <a:cs typeface="+mn-cs"/>
              </a:defRPr>
            </a:lvl2pPr>
            <a:lvl3pPr marL="11430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+mn-lt"/>
                <a:cs typeface="+mn-cs"/>
              </a:defRPr>
            </a:lvl3pPr>
            <a:lvl4pPr marL="16002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4pPr>
            <a:lvl5pPr marL="20574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9pPr>
          </a:lstStyle>
          <a:p>
            <a:r>
              <a:rPr lang="pt-BR" dirty="0"/>
              <a:t>Estágios da Execução da Despesa </a:t>
            </a:r>
            <a:r>
              <a:rPr lang="pt-BR" dirty="0" smtClean="0"/>
              <a:t>Orçamentária 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863182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Espaço Reservado para Conteúdo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/>
            <a:endParaRPr lang="pt-BR" altLang="pt-BR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 eaLnBrk="1" hangingPunct="1"/>
            <a:endParaRPr lang="pt-BR" altLang="pt-BR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ctr" eaLnBrk="1" hangingPunct="1">
              <a:buNone/>
            </a:pPr>
            <a:r>
              <a:rPr lang="pt-BR" altLang="pt-BR" sz="4400" b="1" dirty="0" smtClean="0">
                <a:solidFill>
                  <a:schemeClr val="accent1">
                    <a:lumMod val="75000"/>
                  </a:schemeClr>
                </a:solidFill>
              </a:rPr>
              <a:t>Como então saber quanto o valor de cada produto/serviço ofertado a sociedade e a sua real aplicação?</a:t>
            </a:r>
            <a:endParaRPr lang="pt-BR" altLang="pt-BR" sz="4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4D49B-0E82-46B4-BC54-FF357924A8BC}" type="slidenum">
              <a:rPr lang="pt-BR" smtClean="0"/>
              <a:pPr/>
              <a:t>27</a:t>
            </a:fld>
            <a:endParaRPr lang="pt-BR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Questão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679857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ço Reservado para Conteúdo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368" y="983825"/>
            <a:ext cx="712732" cy="1607762"/>
          </a:xfrm>
        </p:spPr>
      </p:pic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4D49B-0E82-46B4-BC54-FF357924A8BC}" type="slidenum">
              <a:rPr lang="pt-BR" smtClean="0"/>
              <a:pPr/>
              <a:t>28</a:t>
            </a:fld>
            <a:endParaRPr lang="pt-BR"/>
          </a:p>
        </p:txBody>
      </p:sp>
      <p:sp>
        <p:nvSpPr>
          <p:cNvPr id="12" name="Espaço Reservado para Conteúdo 2"/>
          <p:cNvSpPr txBox="1">
            <a:spLocks/>
          </p:cNvSpPr>
          <p:nvPr/>
        </p:nvSpPr>
        <p:spPr>
          <a:xfrm>
            <a:off x="407511" y="1674545"/>
            <a:ext cx="8830782" cy="3698624"/>
          </a:xfrm>
          <a:prstGeom prst="rect">
            <a:avLst/>
          </a:prstGeom>
        </p:spPr>
        <p:txBody>
          <a:bodyPr vert="horz" lIns="91438" tIns="45719" rIns="91438" bIns="45719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30" fontAlgn="auto">
              <a:spcBef>
                <a:spcPts val="0"/>
              </a:spcBef>
              <a:spcAft>
                <a:spcPts val="800"/>
              </a:spcAft>
              <a:buClr>
                <a:srgbClr val="39AEA9"/>
              </a:buClr>
              <a:buSzPct val="130000"/>
              <a:defRPr/>
            </a:pPr>
            <a:r>
              <a:rPr lang="pt-BR" sz="2400" b="1" i="1" dirty="0">
                <a:solidFill>
                  <a:srgbClr val="002060"/>
                </a:solidFill>
                <a:cs typeface="Arial" panose="020B0604020202020204" pitchFamily="34" charset="0"/>
              </a:rPr>
              <a:t>O que é?</a:t>
            </a:r>
          </a:p>
          <a:p>
            <a:pPr defTabSz="914430" fontAlgn="auto">
              <a:spcBef>
                <a:spcPts val="0"/>
              </a:spcBef>
              <a:spcAft>
                <a:spcPts val="800"/>
              </a:spcAft>
              <a:buClr>
                <a:srgbClr val="39AEA9"/>
              </a:buClr>
              <a:buSzPct val="130000"/>
              <a:defRPr/>
            </a:pPr>
            <a:r>
              <a:rPr lang="pt-BR" dirty="0"/>
              <a:t>	</a:t>
            </a:r>
            <a:r>
              <a:rPr lang="pt-BR" sz="2057" dirty="0">
                <a:cs typeface="Arial" panose="020B0604020202020204" pitchFamily="34" charset="0"/>
              </a:rPr>
              <a:t>É a unidade que se deseja </a:t>
            </a:r>
            <a:r>
              <a:rPr lang="pt-BR" sz="2400" b="1" i="1" dirty="0">
                <a:solidFill>
                  <a:srgbClr val="002060"/>
                </a:solidFill>
                <a:cs typeface="Arial" panose="020B0604020202020204" pitchFamily="34" charset="0"/>
              </a:rPr>
              <a:t>mensurar e avaliar os custos.</a:t>
            </a:r>
          </a:p>
          <a:p>
            <a:pPr algn="just" defTabSz="914430" fontAlgn="auto">
              <a:spcBef>
                <a:spcPts val="0"/>
              </a:spcBef>
              <a:spcAft>
                <a:spcPts val="800"/>
              </a:spcAft>
              <a:buClr>
                <a:srgbClr val="39AEA9"/>
              </a:buClr>
              <a:buSzPct val="130000"/>
              <a:defRPr/>
            </a:pPr>
            <a:r>
              <a:rPr lang="pt-BR" dirty="0"/>
              <a:t>	</a:t>
            </a:r>
            <a:r>
              <a:rPr lang="pt-BR" sz="2057" dirty="0">
                <a:cs typeface="Arial" panose="020B0604020202020204" pitchFamily="34" charset="0"/>
              </a:rPr>
              <a:t>Determinados com base nas necessidades dos diferentes níveis gerenciais e </a:t>
            </a:r>
            <a:r>
              <a:rPr lang="pt-BR" sz="2400" b="1" i="1" dirty="0">
                <a:solidFill>
                  <a:srgbClr val="002060"/>
                </a:solidFill>
                <a:cs typeface="Arial" panose="020B0604020202020204" pitchFamily="34" charset="0"/>
              </a:rPr>
              <a:t>definidos pela organização.</a:t>
            </a:r>
          </a:p>
          <a:p>
            <a:pPr algn="just" fontAlgn="auto">
              <a:lnSpc>
                <a:spcPct val="150000"/>
              </a:lnSpc>
              <a:spcAft>
                <a:spcPts val="0"/>
              </a:spcAft>
            </a:pPr>
            <a:r>
              <a:rPr lang="pt-BR" dirty="0"/>
              <a:t>	</a:t>
            </a:r>
            <a:r>
              <a:rPr lang="pt-BR" sz="2057" dirty="0">
                <a:cs typeface="Arial" panose="020B0604020202020204" pitchFamily="34" charset="0"/>
              </a:rPr>
              <a:t>Exemplos: unidade organizacional, produto/serviço, programa (projeto/atividade) etc.</a:t>
            </a:r>
          </a:p>
          <a:p>
            <a:pPr algn="just" fontAlgn="auto">
              <a:lnSpc>
                <a:spcPct val="150000"/>
              </a:lnSpc>
              <a:spcAft>
                <a:spcPts val="0"/>
              </a:spcAft>
            </a:pPr>
            <a:r>
              <a:rPr lang="pt-BR" dirty="0"/>
              <a:t>	</a:t>
            </a:r>
            <a:r>
              <a:rPr lang="pt-BR" sz="2057" dirty="0">
                <a:cs typeface="Arial" panose="020B0604020202020204" pitchFamily="34" charset="0"/>
              </a:rPr>
              <a:t>Os objetos de custo, aplicados ao setor público, </a:t>
            </a:r>
            <a:r>
              <a:rPr lang="pt-BR" sz="2400" b="1" i="1" dirty="0">
                <a:solidFill>
                  <a:srgbClr val="002060"/>
                </a:solidFill>
                <a:cs typeface="Arial" panose="020B0604020202020204" pitchFamily="34" charset="0"/>
              </a:rPr>
              <a:t>qualificam o que será medido e a forma como será estruturada, acumulada e gerada a informação de custo</a:t>
            </a:r>
            <a:r>
              <a:rPr lang="pt-BR" dirty="0"/>
              <a:t>, </a:t>
            </a:r>
            <a:r>
              <a:rPr lang="pt-BR" sz="2057" dirty="0">
                <a:cs typeface="Arial" panose="020B0604020202020204" pitchFamily="34" charset="0"/>
              </a:rPr>
              <a:t>em conformidade com as necessidades estratégicas da gestão.</a:t>
            </a:r>
          </a:p>
        </p:txBody>
      </p:sp>
      <p:sp>
        <p:nvSpPr>
          <p:cNvPr id="15" name="CaixaDeTexto 14"/>
          <p:cNvSpPr txBox="1"/>
          <p:nvPr/>
        </p:nvSpPr>
        <p:spPr>
          <a:xfrm>
            <a:off x="488591" y="872098"/>
            <a:ext cx="3467025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30" fontAlgn="auto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Clr>
                <a:srgbClr val="39AEA9"/>
              </a:buClr>
              <a:defRPr/>
            </a:pPr>
            <a:r>
              <a:rPr lang="pt-BR" sz="2400" b="1" i="1" dirty="0">
                <a:solidFill>
                  <a:srgbClr val="002060"/>
                </a:solidFill>
                <a:latin typeface="+mn-lt"/>
              </a:rPr>
              <a:t>OBJETO DE CUSTO</a:t>
            </a:r>
          </a:p>
        </p:txBody>
      </p:sp>
      <p:sp>
        <p:nvSpPr>
          <p:cNvPr id="16" name="Título 4"/>
          <p:cNvSpPr>
            <a:spLocks noGrp="1"/>
          </p:cNvSpPr>
          <p:nvPr>
            <p:ph type="title"/>
          </p:nvPr>
        </p:nvSpPr>
        <p:spPr>
          <a:xfrm>
            <a:off x="260921" y="-416747"/>
            <a:ext cx="10515600" cy="1325530"/>
          </a:xfrm>
        </p:spPr>
        <p:txBody>
          <a:bodyPr>
            <a:normAutofit/>
          </a:bodyPr>
          <a:lstStyle/>
          <a:p>
            <a:r>
              <a:rPr lang="pt-BR" sz="2742" dirty="0" smtClean="0">
                <a:solidFill>
                  <a:schemeClr val="accent5">
                    <a:lumMod val="50000"/>
                  </a:schemeClr>
                </a:solidFill>
              </a:rPr>
              <a:t>Objeto de Custo</a:t>
            </a:r>
            <a:endParaRPr lang="pt-BR" sz="2742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1" name="Imagem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8552" y="246097"/>
            <a:ext cx="1693299" cy="1269975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5699" y="4724855"/>
            <a:ext cx="2452920" cy="1607174"/>
          </a:xfrm>
          <a:prstGeom prst="rect">
            <a:avLst/>
          </a:prstGeom>
        </p:spPr>
      </p:pic>
      <p:pic>
        <p:nvPicPr>
          <p:cNvPr id="18" name="Imagem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4252" y="2666628"/>
            <a:ext cx="2933627" cy="1714458"/>
          </a:xfrm>
          <a:prstGeom prst="rect">
            <a:avLst/>
          </a:prstGeom>
        </p:spPr>
      </p:pic>
      <p:pic>
        <p:nvPicPr>
          <p:cNvPr id="19" name="Imagem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1410" y="493552"/>
            <a:ext cx="2274451" cy="1617387"/>
          </a:xfrm>
          <a:prstGeom prst="rect">
            <a:avLst/>
          </a:prstGeom>
        </p:spPr>
      </p:pic>
      <p:pic>
        <p:nvPicPr>
          <p:cNvPr id="20" name="Picture 2" descr="http://storage.googleapis.com/instapage-thumbnails/9c55d5a9/6eac8fb1/1461809655-1486938-534x273-processo0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2879" y="493552"/>
            <a:ext cx="3527317" cy="1803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9026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3660" y="1055678"/>
            <a:ext cx="3530824" cy="841488"/>
          </a:xfrm>
        </p:spPr>
        <p:txBody>
          <a:bodyPr/>
          <a:lstStyle/>
          <a:p>
            <a:r>
              <a:rPr lang="pt-BR" dirty="0" smtClean="0"/>
              <a:t>DETACUSTO no SIAFI Web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4D49B-0E82-46B4-BC54-FF357924A8BC}" type="slidenum">
              <a:rPr lang="pt-BR" smtClean="0"/>
              <a:pPr/>
              <a:t>29</a:t>
            </a:fld>
            <a:endParaRPr lang="pt-BR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470430"/>
            <a:ext cx="12215127" cy="2089538"/>
          </a:xfrm>
          <a:prstGeom prst="rect">
            <a:avLst/>
          </a:prstGeom>
        </p:spPr>
      </p:pic>
      <p:sp>
        <p:nvSpPr>
          <p:cNvPr id="13" name="Retângulo 12"/>
          <p:cNvSpPr/>
          <p:nvPr/>
        </p:nvSpPr>
        <p:spPr>
          <a:xfrm>
            <a:off x="50539" y="3717032"/>
            <a:ext cx="3943945" cy="64807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" name="Retângulo 13"/>
          <p:cNvSpPr/>
          <p:nvPr/>
        </p:nvSpPr>
        <p:spPr>
          <a:xfrm>
            <a:off x="3378815" y="2648835"/>
            <a:ext cx="1133009" cy="38611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Retângulo 14"/>
          <p:cNvSpPr/>
          <p:nvPr/>
        </p:nvSpPr>
        <p:spPr>
          <a:xfrm>
            <a:off x="9984432" y="2984753"/>
            <a:ext cx="1951417" cy="72008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469809" y="-42134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pt-BR" dirty="0" smtClean="0"/>
              <a:t>MODELO CONCEITUAL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360318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ítulo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pt-BR" altLang="pt-BR" sz="2400" b="1" smtClean="0"/>
              <a:t>Bom Dia</a:t>
            </a:r>
            <a:endParaRPr lang="pt-BR" altLang="pt-BR" sz="2400" b="1" dirty="0" smtClean="0"/>
          </a:p>
        </p:txBody>
      </p:sp>
      <p:sp>
        <p:nvSpPr>
          <p:cNvPr id="12291" name="Espaço Reservado para Conteúdo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/>
            <a:endParaRPr lang="pt-BR" altLang="pt-BR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 eaLnBrk="1" hangingPunct="1"/>
            <a:endParaRPr lang="pt-BR" altLang="pt-BR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ctr" eaLnBrk="1" hangingPunct="1">
              <a:buNone/>
            </a:pPr>
            <a:endParaRPr lang="pt-BR" altLang="pt-BR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ctr" eaLnBrk="1" hangingPunct="1">
              <a:buNone/>
            </a:pPr>
            <a:r>
              <a:rPr lang="pt-BR" altLang="pt-BR" sz="4000" b="1" i="1" dirty="0" smtClean="0">
                <a:solidFill>
                  <a:schemeClr val="accent1">
                    <a:lumMod val="75000"/>
                  </a:schemeClr>
                </a:solidFill>
              </a:rPr>
              <a:t>“Não olhe para a dura parede da realidade, nem para a porta dos problemas, foque na janela de oportunidades”</a:t>
            </a:r>
          </a:p>
          <a:p>
            <a:pPr marL="0" indent="0" algn="ctr" eaLnBrk="1" hangingPunct="1">
              <a:buNone/>
            </a:pPr>
            <a:r>
              <a:rPr lang="pt-BR" altLang="pt-BR" sz="40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pt-BR" altLang="pt-BR" sz="4000" b="1" i="1" dirty="0" smtClean="0">
                <a:solidFill>
                  <a:schemeClr val="accent1">
                    <a:lumMod val="75000"/>
                  </a:schemeClr>
                </a:solidFill>
              </a:rPr>
              <a:t>                                                                    </a:t>
            </a:r>
            <a:r>
              <a:rPr lang="pt-BR" altLang="pt-BR" sz="3200" b="1" i="1" dirty="0" smtClean="0">
                <a:solidFill>
                  <a:schemeClr val="accent1">
                    <a:lumMod val="75000"/>
                  </a:schemeClr>
                </a:solidFill>
              </a:rPr>
              <a:t>Márcio </a:t>
            </a:r>
            <a:r>
              <a:rPr lang="pt-BR" altLang="pt-BR" sz="3200" b="1" i="1" dirty="0" err="1" smtClean="0">
                <a:solidFill>
                  <a:schemeClr val="accent1">
                    <a:lumMod val="75000"/>
                  </a:schemeClr>
                </a:solidFill>
              </a:rPr>
              <a:t>Kühne</a:t>
            </a:r>
            <a:endParaRPr lang="pt-BR" altLang="pt-BR" sz="4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4D49B-0E82-46B4-BC54-FF357924A8BC}" type="slidenum">
              <a:rPr lang="pt-BR" smtClean="0"/>
              <a:pPr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43638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ítulo 3"/>
          <p:cNvSpPr>
            <a:spLocks noGrp="1"/>
          </p:cNvSpPr>
          <p:nvPr>
            <p:ph type="title"/>
          </p:nvPr>
        </p:nvSpPr>
        <p:spPr>
          <a:xfrm>
            <a:off x="0" y="15321"/>
            <a:ext cx="8229600" cy="561975"/>
          </a:xfrm>
        </p:spPr>
        <p:txBody>
          <a:bodyPr>
            <a:normAutofit/>
          </a:bodyPr>
          <a:lstStyle/>
          <a:p>
            <a:pPr eaLnBrk="1" hangingPunct="1"/>
            <a:r>
              <a:rPr lang="pt-BR" altLang="pt-BR" dirty="0" smtClean="0"/>
              <a:t>MODELO DE ENTRADA DE DADOS </a:t>
            </a:r>
            <a:endParaRPr lang="pt-BR" altLang="pt-BR" dirty="0"/>
          </a:p>
        </p:txBody>
      </p:sp>
      <p:pic>
        <p:nvPicPr>
          <p:cNvPr id="43" name="Imagem 4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7650" y="4520978"/>
            <a:ext cx="736026" cy="448158"/>
          </a:xfrm>
          <a:prstGeom prst="rect">
            <a:avLst/>
          </a:prstGeom>
        </p:spPr>
      </p:pic>
      <p:pic>
        <p:nvPicPr>
          <p:cNvPr id="44" name="Imagem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8378" y="4360620"/>
            <a:ext cx="736026" cy="685484"/>
          </a:xfrm>
          <a:prstGeom prst="rect">
            <a:avLst/>
          </a:prstGeom>
        </p:spPr>
      </p:pic>
      <p:pic>
        <p:nvPicPr>
          <p:cNvPr id="45" name="Imagem 4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249" y="4330268"/>
            <a:ext cx="1023111" cy="685484"/>
          </a:xfrm>
          <a:prstGeom prst="rect">
            <a:avLst/>
          </a:prstGeom>
        </p:spPr>
      </p:pic>
      <p:pic>
        <p:nvPicPr>
          <p:cNvPr id="46" name="Imagem 4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5361" y="2502547"/>
            <a:ext cx="826563" cy="826563"/>
          </a:xfrm>
          <a:prstGeom prst="rect">
            <a:avLst/>
          </a:prstGeom>
        </p:spPr>
      </p:pic>
      <p:pic>
        <p:nvPicPr>
          <p:cNvPr id="47" name="Imagem 4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2318" y="2482927"/>
            <a:ext cx="1294985" cy="956899"/>
          </a:xfrm>
          <a:prstGeom prst="rect">
            <a:avLst/>
          </a:prstGeom>
        </p:spPr>
      </p:pic>
      <p:pic>
        <p:nvPicPr>
          <p:cNvPr id="48" name="Imagem 4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0968" y="2487951"/>
            <a:ext cx="1295934" cy="957600"/>
          </a:xfrm>
          <a:prstGeom prst="rect">
            <a:avLst/>
          </a:prstGeom>
        </p:spPr>
      </p:pic>
      <p:pic>
        <p:nvPicPr>
          <p:cNvPr id="49" name="Imagem 4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4216" y="2070919"/>
            <a:ext cx="1600607" cy="1600607"/>
          </a:xfrm>
          <a:prstGeom prst="rect">
            <a:avLst/>
          </a:prstGeom>
        </p:spPr>
      </p:pic>
      <p:pic>
        <p:nvPicPr>
          <p:cNvPr id="50" name="Imagem 4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299" y="2070222"/>
            <a:ext cx="1602000" cy="1602000"/>
          </a:xfrm>
          <a:prstGeom prst="rect">
            <a:avLst/>
          </a:prstGeom>
        </p:spPr>
      </p:pic>
      <p:sp>
        <p:nvSpPr>
          <p:cNvPr id="51" name="Retângulo com Canto Aparado do Mesmo Lado 50"/>
          <p:cNvSpPr/>
          <p:nvPr/>
        </p:nvSpPr>
        <p:spPr>
          <a:xfrm>
            <a:off x="3719737" y="1596951"/>
            <a:ext cx="1494533" cy="864096"/>
          </a:xfrm>
          <a:prstGeom prst="snip2Same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100" dirty="0"/>
              <a:t>CONSUMO DE MATERIAIS</a:t>
            </a:r>
          </a:p>
        </p:txBody>
      </p:sp>
      <p:sp>
        <p:nvSpPr>
          <p:cNvPr id="52" name="Retângulo com Canto Aparado do Mesmo Lado 51"/>
          <p:cNvSpPr/>
          <p:nvPr/>
        </p:nvSpPr>
        <p:spPr>
          <a:xfrm>
            <a:off x="1917869" y="1596951"/>
            <a:ext cx="1494533" cy="864096"/>
          </a:xfrm>
          <a:prstGeom prst="snip2Same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100" dirty="0"/>
              <a:t>REMUNERAÇÃO ESTRUTURA DE PESSOAL</a:t>
            </a:r>
          </a:p>
        </p:txBody>
      </p:sp>
      <p:sp>
        <p:nvSpPr>
          <p:cNvPr id="53" name="Retângulo com Canto Aparado do Mesmo Lado 52"/>
          <p:cNvSpPr/>
          <p:nvPr/>
        </p:nvSpPr>
        <p:spPr>
          <a:xfrm>
            <a:off x="5501010" y="1596951"/>
            <a:ext cx="1575703" cy="864096"/>
          </a:xfrm>
          <a:prstGeom prst="snip2Same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100" dirty="0"/>
              <a:t>ESTRUTURA E DESPESAS EM GERAL</a:t>
            </a:r>
          </a:p>
        </p:txBody>
      </p:sp>
      <p:sp>
        <p:nvSpPr>
          <p:cNvPr id="54" name="Retângulo com Canto Aparado do Mesmo Lado 53"/>
          <p:cNvSpPr/>
          <p:nvPr/>
        </p:nvSpPr>
        <p:spPr>
          <a:xfrm>
            <a:off x="1884786" y="3400739"/>
            <a:ext cx="1494533" cy="864096"/>
          </a:xfrm>
          <a:prstGeom prst="snip2Same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100" dirty="0"/>
              <a:t>UNIDADES DE MEDIDA</a:t>
            </a:r>
          </a:p>
        </p:txBody>
      </p:sp>
      <p:sp>
        <p:nvSpPr>
          <p:cNvPr id="55" name="Retângulo com Canto Aparado do Mesmo Lado 54"/>
          <p:cNvSpPr/>
          <p:nvPr/>
        </p:nvSpPr>
        <p:spPr>
          <a:xfrm>
            <a:off x="3748050" y="3400739"/>
            <a:ext cx="1494533" cy="864096"/>
          </a:xfrm>
          <a:prstGeom prst="snip2Same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100" dirty="0"/>
              <a:t>DEPRECIAÇÃO, AMORTIZACÃO E EXAUSTÃO</a:t>
            </a:r>
          </a:p>
        </p:txBody>
      </p:sp>
      <p:sp>
        <p:nvSpPr>
          <p:cNvPr id="56" name="Retângulo com Canto Aparado do Mesmo Lado 55"/>
          <p:cNvSpPr/>
          <p:nvPr/>
        </p:nvSpPr>
        <p:spPr>
          <a:xfrm>
            <a:off x="5495738" y="3400739"/>
            <a:ext cx="1494533" cy="864096"/>
          </a:xfrm>
          <a:prstGeom prst="snip2Same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100" dirty="0" smtClean="0"/>
              <a:t>DÉCIMO TERCEIRO</a:t>
            </a:r>
          </a:p>
          <a:p>
            <a:pPr algn="ctr"/>
            <a:r>
              <a:rPr lang="pt-BR" sz="1100" dirty="0" smtClean="0"/>
              <a:t>FÉRIAS</a:t>
            </a:r>
            <a:endParaRPr lang="pt-BR" sz="1100" dirty="0"/>
          </a:p>
        </p:txBody>
      </p:sp>
      <p:sp>
        <p:nvSpPr>
          <p:cNvPr id="57" name="Retângulo com Canto Aparado do Mesmo Lado 56"/>
          <p:cNvSpPr/>
          <p:nvPr/>
        </p:nvSpPr>
        <p:spPr>
          <a:xfrm>
            <a:off x="1981201" y="5085184"/>
            <a:ext cx="1494533" cy="864096"/>
          </a:xfrm>
          <a:prstGeom prst="snip2Same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100" dirty="0"/>
              <a:t>SERVIÇOS DE TERCEIROS</a:t>
            </a:r>
          </a:p>
        </p:txBody>
      </p:sp>
      <p:pic>
        <p:nvPicPr>
          <p:cNvPr id="58" name="Imagem 5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3284" y="2489108"/>
            <a:ext cx="826563" cy="826563"/>
          </a:xfrm>
          <a:prstGeom prst="rect">
            <a:avLst/>
          </a:prstGeom>
        </p:spPr>
      </p:pic>
      <p:pic>
        <p:nvPicPr>
          <p:cNvPr id="67" name="Imagem 6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2346" y="4338719"/>
            <a:ext cx="1023111" cy="685484"/>
          </a:xfrm>
          <a:prstGeom prst="rect">
            <a:avLst/>
          </a:prstGeom>
        </p:spPr>
      </p:pic>
      <p:pic>
        <p:nvPicPr>
          <p:cNvPr id="68" name="Imagem 6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5033" y="4360620"/>
            <a:ext cx="736026" cy="685484"/>
          </a:xfrm>
          <a:prstGeom prst="rect">
            <a:avLst/>
          </a:prstGeom>
        </p:spPr>
      </p:pic>
      <p:pic>
        <p:nvPicPr>
          <p:cNvPr id="69" name="Imagem 6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0021" y="4520978"/>
            <a:ext cx="736026" cy="448158"/>
          </a:xfrm>
          <a:prstGeom prst="rect">
            <a:avLst/>
          </a:prstGeom>
        </p:spPr>
      </p:pic>
      <p:pic>
        <p:nvPicPr>
          <p:cNvPr id="70" name="Imagem 6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5803" y="5263796"/>
            <a:ext cx="685484" cy="685484"/>
          </a:xfrm>
          <a:prstGeom prst="rect">
            <a:avLst/>
          </a:prstGeom>
        </p:spPr>
      </p:pic>
      <p:pic>
        <p:nvPicPr>
          <p:cNvPr id="71" name="Imagem 7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5803" y="5263796"/>
            <a:ext cx="685484" cy="685484"/>
          </a:xfrm>
          <a:prstGeom prst="rect">
            <a:avLst/>
          </a:prstGeom>
        </p:spPr>
      </p:pic>
      <p:pic>
        <p:nvPicPr>
          <p:cNvPr id="34" name="Imagem 3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6399" y="4626851"/>
            <a:ext cx="2391518" cy="1875414"/>
          </a:xfrm>
          <a:prstGeom prst="rect">
            <a:avLst/>
          </a:prstGeom>
        </p:spPr>
      </p:pic>
      <p:pic>
        <p:nvPicPr>
          <p:cNvPr id="35" name="Imagem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8158" y="5124262"/>
            <a:ext cx="1875256" cy="1117800"/>
          </a:xfrm>
          <a:prstGeom prst="rect">
            <a:avLst/>
          </a:prstGeom>
        </p:spPr>
      </p:pic>
      <p:pic>
        <p:nvPicPr>
          <p:cNvPr id="36" name="Picture 4" descr="https://sta.tesouro.fazenda.gov.br/Imagens/siafi_cp_lg_siafi.gif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687218" y="2135204"/>
            <a:ext cx="460280" cy="454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4" descr="https://sta.tesouro.fazenda.gov.br/Imagens/siafi_cp_lg_siafi.gif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381965" y="2257377"/>
            <a:ext cx="460280" cy="454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4" descr="https://sta.tesouro.fazenda.gov.br/Imagens/siafi_cp_lg_siafi.gif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712700" y="3915613"/>
            <a:ext cx="460280" cy="454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4" descr="https://sta.tesouro.fazenda.gov.br/Imagens/siafi_cp_lg_siafi.gif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495737" y="3884565"/>
            <a:ext cx="460280" cy="454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4" descr="https://sta.tesouro.fazenda.gov.br/Imagens/siafi_cp_lg_siafi.gif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954037" y="5564558"/>
            <a:ext cx="460280" cy="454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10" descr="http://cache.emprestimoconsignado.com.br/emprestimo_siape_net.gif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559873" y="2135204"/>
            <a:ext cx="861705" cy="325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" name="Picture 6" descr="https://www.siop.planejamento.gov.br/siop/_img/login/logo_siop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601540" y="3894896"/>
            <a:ext cx="1041558" cy="36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Picture 12" descr="SIORG">
            <a:hlinkClick r:id="rId15"/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0" t="3601" r="7030" b="9360"/>
          <a:stretch>
            <a:fillRect/>
          </a:stretch>
        </p:blipFill>
        <p:spPr bwMode="auto">
          <a:xfrm>
            <a:off x="6623953" y="2232964"/>
            <a:ext cx="903628" cy="422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Imagem 6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6801" y="2362280"/>
            <a:ext cx="2029128" cy="1522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Imagem 10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2579" y="2232964"/>
            <a:ext cx="725617" cy="401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Imagem 10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1711" y="4034222"/>
            <a:ext cx="725617" cy="401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2627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243 0 L 0.55052 0.34931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96" y="174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1.11111E-6 L 0.63646 0.39699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823" y="198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500"/>
                            </p:stCondLst>
                            <p:childTnLst>
                              <p:par>
                                <p:cTn id="4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74 0.02037 L 0.36181 0.34653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12" y="16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500"/>
                            </p:stCondLst>
                            <p:childTnLst>
                              <p:par>
                                <p:cTn id="52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0"/>
                            </p:stCondLst>
                            <p:childTnLst>
                              <p:par>
                                <p:cTn id="5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500"/>
                            </p:stCondLst>
                            <p:childTnLst>
                              <p:par>
                                <p:cTn id="6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1.85185E-6 L 0.56145 0.35972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73" y="179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2500"/>
                            </p:stCondLst>
                            <p:childTnLst>
                              <p:par>
                                <p:cTn id="6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3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3500"/>
                            </p:stCondLst>
                            <p:childTnLst>
                              <p:par>
                                <p:cTn id="7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4000"/>
                            </p:stCondLst>
                            <p:childTnLst>
                              <p:par>
                                <p:cTn id="7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375 0.04167 L 0.19492 0.38264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52" y="17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6000"/>
                            </p:stCondLst>
                            <p:childTnLst>
                              <p:par>
                                <p:cTn id="78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6500"/>
                            </p:stCondLst>
                            <p:childTnLst>
                              <p:par>
                                <p:cTn id="8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7000"/>
                            </p:stCondLst>
                            <p:childTnLst>
                              <p:par>
                                <p:cTn id="8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452 0.02801 L 0.39375 0.37083 " pathEditMode="relative" rAng="0" ptsTypes="AA">
                                      <p:cBhvr>
                                        <p:cTn id="87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62" y="17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9000"/>
                            </p:stCondLst>
                            <p:childTnLst>
                              <p:par>
                                <p:cTn id="89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9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0000"/>
                            </p:stCondLst>
                            <p:childTnLst>
                              <p:par>
                                <p:cTn id="9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0500"/>
                            </p:stCondLst>
                            <p:childTnLst>
                              <p:par>
                                <p:cTn id="10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451 0.02801 L 0.55573 0.09977 " pathEditMode="relative" rAng="0" ptsTypes="AA">
                                      <p:cBhvr>
                                        <p:cTn id="102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52" y="35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2500"/>
                            </p:stCondLst>
                            <p:childTnLst>
                              <p:par>
                                <p:cTn id="104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3000"/>
                            </p:stCondLst>
                            <p:childTnLst>
                              <p:par>
                                <p:cTn id="10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3500"/>
                            </p:stCondLst>
                            <p:childTnLst>
                              <p:par>
                                <p:cTn id="11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495 0.06342 L 0.675 0.13842 " pathEditMode="relative" rAng="0" ptsTypes="AA">
                                      <p:cBhvr>
                                        <p:cTn id="113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97" y="37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5500"/>
                            </p:stCondLst>
                            <p:childTnLst>
                              <p:par>
                                <p:cTn id="115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60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6500"/>
                            </p:stCondLst>
                            <p:childTnLst>
                              <p:par>
                                <p:cTn id="1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7000"/>
                            </p:stCondLst>
                            <p:childTnLst>
                              <p:par>
                                <p:cTn id="12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451 0.02801 L 0.34027 0.09398 " pathEditMode="relative" rAng="0" ptsTypes="AA">
                                      <p:cBhvr>
                                        <p:cTn id="12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88" y="32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9000"/>
                            </p:stCondLst>
                            <p:childTnLst>
                              <p:par>
                                <p:cTn id="130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29500"/>
                            </p:stCondLst>
                            <p:childTnLst>
                              <p:par>
                                <p:cTn id="13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30000"/>
                            </p:stCondLst>
                            <p:childTnLst>
                              <p:par>
                                <p:cTn id="13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3.7037E-7 L 0.51068 0.10694 " pathEditMode="relative" rAng="0" ptsTypes="AA">
                                      <p:cBhvr>
                                        <p:cTn id="139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34" y="5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32000"/>
                            </p:stCondLst>
                            <p:childTnLst>
                              <p:par>
                                <p:cTn id="141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32500"/>
                            </p:stCondLst>
                            <p:childTnLst>
                              <p:par>
                                <p:cTn id="1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33000"/>
                            </p:stCondLst>
                            <p:childTnLst>
                              <p:par>
                                <p:cTn id="14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33500"/>
                            </p:stCondLst>
                            <p:childTnLst>
                              <p:par>
                                <p:cTn id="15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451 0.02801 L 0.17726 0.08796 " pathEditMode="relative" rAng="0" ptsTypes="AA">
                                      <p:cBhvr>
                                        <p:cTn id="154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28" y="29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35500"/>
                            </p:stCondLst>
                            <p:childTnLst>
                              <p:par>
                                <p:cTn id="156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36000"/>
                            </p:stCondLst>
                            <p:childTnLst>
                              <p:par>
                                <p:cTn id="16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36500"/>
                            </p:stCondLst>
                            <p:childTnLst>
                              <p:par>
                                <p:cTn id="16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451 0.02801 L 0.39253 0.09629 " pathEditMode="relative" rAng="0" ptsTypes="AA">
                                      <p:cBhvr>
                                        <p:cTn id="165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92" y="3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38500"/>
                            </p:stCondLst>
                            <p:childTnLst>
                              <p:par>
                                <p:cTn id="167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9000"/>
                            </p:stCondLst>
                            <p:childTnLst>
                              <p:par>
                                <p:cTn id="1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39500"/>
                            </p:stCondLst>
                            <p:childTnLst>
                              <p:par>
                                <p:cTn id="17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40000"/>
                            </p:stCondLst>
                            <p:childTnLst>
                              <p:par>
                                <p:cTn id="17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452 0.02801 L 0.41198 -0.03773 " pathEditMode="relative" rAng="0" ptsTypes="AA">
                                      <p:cBhvr>
                                        <p:cTn id="180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65" y="-32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42000"/>
                            </p:stCondLst>
                            <p:childTnLst>
                              <p:par>
                                <p:cTn id="182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42500"/>
                            </p:stCondLst>
                            <p:childTnLst>
                              <p:par>
                                <p:cTn id="18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43000"/>
                            </p:stCondLst>
                            <p:childTnLst>
                              <p:par>
                                <p:cTn id="19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034 0.03172 L 0.54935 -0.02824 " pathEditMode="relative" rAng="0" ptsTypes="AA">
                                      <p:cBhvr>
                                        <p:cTn id="191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984" y="-30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45000"/>
                            </p:stCondLst>
                            <p:childTnLst>
                              <p:par>
                                <p:cTn id="19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2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400" dirty="0" smtClean="0"/>
              <a:t>Passo a Passo da Informação de Custos</a:t>
            </a:r>
            <a:endParaRPr lang="pt-BR" sz="2400" dirty="0"/>
          </a:p>
        </p:txBody>
      </p:sp>
      <p:sp>
        <p:nvSpPr>
          <p:cNvPr id="120" name="Espaço Reservado para Número de Slide 34"/>
          <p:cNvSpPr>
            <a:spLocks noGrp="1"/>
          </p:cNvSpPr>
          <p:nvPr>
            <p:ph type="sldNum" sz="quarter" idx="12"/>
          </p:nvPr>
        </p:nvSpPr>
        <p:spPr>
          <a:xfrm>
            <a:off x="9329464" y="6447241"/>
            <a:ext cx="2743200" cy="366136"/>
          </a:xfrm>
        </p:spPr>
        <p:txBody>
          <a:bodyPr/>
          <a:lstStyle/>
          <a:p>
            <a:fld id="{6C24D49B-0E82-46B4-BC54-FF357924A8BC}" type="slidenum">
              <a:rPr lang="pt-BR" smtClean="0"/>
              <a:pPr/>
              <a:t>31</a:t>
            </a:fld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4361195" y="2214954"/>
            <a:ext cx="13681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smtClean="0">
                <a:solidFill>
                  <a:schemeClr val="bg1"/>
                </a:solidFill>
              </a:rPr>
              <a:t>Órgão Central do Sistema de Custos</a:t>
            </a:r>
            <a:endParaRPr lang="pt-BR" b="1" dirty="0">
              <a:solidFill>
                <a:schemeClr val="bg1"/>
              </a:solidFill>
            </a:endParaRPr>
          </a:p>
        </p:txBody>
      </p:sp>
      <p:sp>
        <p:nvSpPr>
          <p:cNvPr id="195" name="CaixaDeTexto 194"/>
          <p:cNvSpPr txBox="1"/>
          <p:nvPr/>
        </p:nvSpPr>
        <p:spPr>
          <a:xfrm>
            <a:off x="6463023" y="2372687"/>
            <a:ext cx="13681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smtClean="0">
                <a:solidFill>
                  <a:schemeClr val="bg1"/>
                </a:solidFill>
              </a:rPr>
              <a:t>Gestores/Equipe Técnica do Órgão</a:t>
            </a:r>
            <a:endParaRPr lang="pt-BR" b="1" dirty="0">
              <a:solidFill>
                <a:schemeClr val="bg1"/>
              </a:solidFill>
            </a:endParaRPr>
          </a:p>
        </p:txBody>
      </p:sp>
      <p:sp>
        <p:nvSpPr>
          <p:cNvPr id="196" name="CaixaDeTexto 195"/>
          <p:cNvSpPr txBox="1"/>
          <p:nvPr/>
        </p:nvSpPr>
        <p:spPr>
          <a:xfrm>
            <a:off x="5375919" y="4072787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smtClean="0">
                <a:solidFill>
                  <a:schemeClr val="bg1"/>
                </a:solidFill>
              </a:rPr>
              <a:t>Órgãos de Controle</a:t>
            </a:r>
            <a:endParaRPr lang="pt-BR" b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image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400" y="467488"/>
            <a:ext cx="10081120" cy="5936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2341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CUSTOS APLICADO AO SETOR PÚBLICO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4D49B-0E82-46B4-BC54-FF357924A8BC}" type="slidenum">
              <a:rPr lang="pt-BR" smtClean="0"/>
              <a:pPr/>
              <a:t>32</a:t>
            </a:fld>
            <a:endParaRPr lang="pt-BR" dirty="0"/>
          </a:p>
        </p:txBody>
      </p:sp>
      <p:sp>
        <p:nvSpPr>
          <p:cNvPr id="5" name="Espaço Reservado para Conteúdo 2"/>
          <p:cNvSpPr txBox="1">
            <a:spLocks/>
          </p:cNvSpPr>
          <p:nvPr/>
        </p:nvSpPr>
        <p:spPr>
          <a:xfrm>
            <a:off x="407368" y="620688"/>
            <a:ext cx="6840760" cy="2880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pt-BR" sz="2000" b="1" dirty="0" smtClean="0">
                <a:solidFill>
                  <a:schemeClr val="bg2">
                    <a:lumMod val="25000"/>
                  </a:schemeClr>
                </a:solidFill>
              </a:rPr>
              <a:t>ATRIBUTOS DA INFORMAÇÃO DE CUSTOS (NBC T 16.11)</a:t>
            </a:r>
            <a:endParaRPr lang="pt-BR" sz="2000" dirty="0"/>
          </a:p>
        </p:txBody>
      </p:sp>
      <p:sp>
        <p:nvSpPr>
          <p:cNvPr id="6" name="Retângulo 5"/>
          <p:cNvSpPr/>
          <p:nvPr/>
        </p:nvSpPr>
        <p:spPr>
          <a:xfrm>
            <a:off x="730188" y="1196752"/>
            <a:ext cx="4861756" cy="25930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SzPct val="150000"/>
              <a:buFont typeface="Wingdings" panose="05000000000000000000" pitchFamily="2" charset="2"/>
              <a:buChar char="§"/>
            </a:pPr>
            <a:endParaRPr lang="pt-BR" altLang="pt-BR" dirty="0">
              <a:latin typeface="+mn-lt"/>
              <a:cs typeface="+mn-cs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pt-BR" altLang="pt-BR" sz="2000" b="1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Fidedignidade: </a:t>
            </a:r>
            <a:r>
              <a:rPr lang="pt-BR" altLang="pt-BR" sz="1900" dirty="0">
                <a:latin typeface="+mn-lt"/>
                <a:cs typeface="+mn-cs"/>
              </a:rPr>
              <a:t>A informação deve estar livre de </a:t>
            </a:r>
            <a:r>
              <a:rPr lang="pt-BR" altLang="pt-BR" sz="1900" b="1" dirty="0">
                <a:latin typeface="+mn-lt"/>
                <a:cs typeface="+mn-cs"/>
              </a:rPr>
              <a:t>erros materiais</a:t>
            </a:r>
            <a:r>
              <a:rPr lang="pt-BR" altLang="pt-BR" sz="1900" dirty="0">
                <a:latin typeface="+mn-lt"/>
                <a:cs typeface="+mn-cs"/>
              </a:rPr>
              <a:t>, de modo que apresente as operações e acontecimentos de forma consistente e íntegra.</a:t>
            </a:r>
          </a:p>
          <a:p>
            <a:pPr>
              <a:buSzPct val="150000"/>
            </a:pPr>
            <a:endParaRPr lang="pt-BR" altLang="pt-BR" sz="2000" b="1" dirty="0">
              <a:solidFill>
                <a:schemeClr val="bg2">
                  <a:lumMod val="2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730188" y="3680133"/>
            <a:ext cx="3349588" cy="25930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SzPct val="150000"/>
            </a:pPr>
            <a:endParaRPr lang="pt-BR" altLang="pt-BR" b="1" dirty="0">
              <a:latin typeface="+mn-lt"/>
              <a:cs typeface="+mn-cs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pt-BR" altLang="pt-BR" sz="2000" b="1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Oportunidade: </a:t>
            </a:r>
            <a:r>
              <a:rPr lang="pt-BR" altLang="pt-BR" sz="1900" dirty="0">
                <a:latin typeface="+mn-lt"/>
                <a:cs typeface="+mn-cs"/>
              </a:rPr>
              <a:t>A informação deve estar </a:t>
            </a:r>
            <a:r>
              <a:rPr lang="pt-BR" altLang="pt-BR" sz="1900" b="1" dirty="0">
                <a:latin typeface="+mn-lt"/>
                <a:cs typeface="+mn-cs"/>
              </a:rPr>
              <a:t>disponível</a:t>
            </a:r>
            <a:r>
              <a:rPr lang="pt-BR" altLang="pt-BR" sz="1900" dirty="0">
                <a:latin typeface="+mn-lt"/>
                <a:cs typeface="+mn-cs"/>
              </a:rPr>
              <a:t> no momento adequado à tomada de decisão.</a:t>
            </a:r>
          </a:p>
          <a:p>
            <a:pPr>
              <a:buSzPct val="150000"/>
            </a:pPr>
            <a:endParaRPr lang="pt-BR" altLang="pt-BR" sz="2000" b="1" dirty="0">
              <a:solidFill>
                <a:schemeClr val="bg2">
                  <a:lumMod val="2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6528048" y="4041770"/>
            <a:ext cx="30672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SzPct val="150000"/>
            </a:pPr>
            <a:r>
              <a:rPr lang="pt-BR" altLang="pt-BR" sz="2000" b="1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Relevância: </a:t>
            </a:r>
            <a:r>
              <a:rPr lang="pt-BR" altLang="pt-BR" sz="1900" dirty="0">
                <a:latin typeface="+mn-lt"/>
                <a:cs typeface="+mn-cs"/>
              </a:rPr>
              <a:t>A informação deve ser útil à decisão, possuindo valor </a:t>
            </a:r>
            <a:r>
              <a:rPr lang="pt-BR" altLang="pt-BR" sz="1900" b="1" dirty="0">
                <a:latin typeface="+mn-lt"/>
                <a:cs typeface="+mn-cs"/>
              </a:rPr>
              <a:t>preditivo</a:t>
            </a:r>
            <a:r>
              <a:rPr lang="pt-BR" altLang="pt-BR" sz="1900" dirty="0">
                <a:latin typeface="+mn-lt"/>
                <a:cs typeface="+mn-cs"/>
              </a:rPr>
              <a:t>, valor de </a:t>
            </a:r>
            <a:r>
              <a:rPr lang="pt-BR" altLang="pt-BR" sz="1900" b="1" dirty="0">
                <a:latin typeface="+mn-lt"/>
                <a:cs typeface="+mn-cs"/>
              </a:rPr>
              <a:t>avaliação</a:t>
            </a:r>
            <a:r>
              <a:rPr lang="pt-BR" altLang="pt-BR" sz="1900" dirty="0">
                <a:latin typeface="+mn-lt"/>
                <a:cs typeface="+mn-cs"/>
              </a:rPr>
              <a:t> e </a:t>
            </a:r>
            <a:r>
              <a:rPr lang="pt-BR" altLang="pt-BR" sz="1900" b="1" dirty="0">
                <a:latin typeface="+mn-lt"/>
                <a:cs typeface="+mn-cs"/>
              </a:rPr>
              <a:t>materialidade</a:t>
            </a:r>
            <a:r>
              <a:rPr lang="pt-BR" altLang="pt-BR" sz="1900" dirty="0" smtClean="0">
                <a:latin typeface="+mn-lt"/>
                <a:cs typeface="+mn-cs"/>
              </a:rPr>
              <a:t>.</a:t>
            </a:r>
            <a:endParaRPr lang="pt-BR" altLang="pt-BR" sz="1900" dirty="0">
              <a:latin typeface="+mn-lt"/>
              <a:cs typeface="+mn-cs"/>
            </a:endParaRPr>
          </a:p>
        </p:txBody>
      </p:sp>
      <p:pic>
        <p:nvPicPr>
          <p:cNvPr id="10" name="Picture 4" descr="http://s2.glbimg.com/8Bg_ulD0ozdVTWYjM6esg7XMtw0=/s.glbimg.com/jo/g1/f/original/2014/11/05/elefanta-pintor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557157"/>
            <a:ext cx="2668433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6049750" y="3456462"/>
            <a:ext cx="5991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900" dirty="0" smtClean="0"/>
              <a:t>Foto obtida em 15 de agosto de  2017 em https</a:t>
            </a:r>
            <a:r>
              <a:rPr lang="pt-BR" sz="900" dirty="0"/>
              <a:t>://s-media-cache-ak0.pinimg.com/originals/d6/b5/70/d6b570ebbe86b9d0faabc38329953cee.gif</a:t>
            </a: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7667" y="4581128"/>
            <a:ext cx="2650381" cy="1493048"/>
          </a:xfrm>
          <a:prstGeom prst="rect">
            <a:avLst/>
          </a:prstGeom>
        </p:spPr>
      </p:pic>
      <p:sp>
        <p:nvSpPr>
          <p:cNvPr id="13" name="CaixaDeTexto 12"/>
          <p:cNvSpPr txBox="1"/>
          <p:nvPr/>
        </p:nvSpPr>
        <p:spPr>
          <a:xfrm>
            <a:off x="3854904" y="6118723"/>
            <a:ext cx="347407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900" dirty="0" smtClean="0"/>
              <a:t>Foto obtida em 15 de agosto de  2017 </a:t>
            </a:r>
            <a:r>
              <a:rPr lang="pt-BR" sz="900" dirty="0"/>
              <a:t>em http://segurogaucho.com.br/noticia/corretor-tem-nova-oportunidade-no-mercado/</a:t>
            </a:r>
          </a:p>
        </p:txBody>
      </p:sp>
      <p:pic>
        <p:nvPicPr>
          <p:cNvPr id="12" name="Imagem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0988" y="4068270"/>
            <a:ext cx="2681676" cy="2005906"/>
          </a:xfrm>
          <a:prstGeom prst="rect">
            <a:avLst/>
          </a:prstGeom>
        </p:spPr>
      </p:pic>
      <p:sp>
        <p:nvSpPr>
          <p:cNvPr id="15" name="CaixaDeTexto 14"/>
          <p:cNvSpPr txBox="1"/>
          <p:nvPr/>
        </p:nvSpPr>
        <p:spPr>
          <a:xfrm>
            <a:off x="9239373" y="6125085"/>
            <a:ext cx="27971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900" dirty="0" smtClean="0"/>
              <a:t>Foto obtida em 15 de agosto de  </a:t>
            </a:r>
            <a:r>
              <a:rPr lang="pt-BR" sz="900" dirty="0"/>
              <a:t>2017 emhttp://noticias.universia.com.br/destaque/noticia/2012/05/16/931099/4-estrategias-manter-relevante.html</a:t>
            </a:r>
          </a:p>
        </p:txBody>
      </p:sp>
    </p:spTree>
    <p:extLst>
      <p:ext uri="{BB962C8B-B14F-4D97-AF65-F5344CB8AC3E}">
        <p14:creationId xmlns:p14="http://schemas.microsoft.com/office/powerpoint/2010/main" val="2092051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CUSTOS APLICADO AO SETOR PÚBLICO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4D49B-0E82-46B4-BC54-FF357924A8BC}" type="slidenum">
              <a:rPr lang="pt-BR" smtClean="0"/>
              <a:pPr/>
              <a:t>33</a:t>
            </a:fld>
            <a:endParaRPr lang="pt-BR" dirty="0"/>
          </a:p>
        </p:txBody>
      </p:sp>
      <p:sp>
        <p:nvSpPr>
          <p:cNvPr id="5" name="Espaço Reservado para Conteúdo 2"/>
          <p:cNvSpPr txBox="1">
            <a:spLocks/>
          </p:cNvSpPr>
          <p:nvPr/>
        </p:nvSpPr>
        <p:spPr>
          <a:xfrm>
            <a:off x="407368" y="620688"/>
            <a:ext cx="6840760" cy="2880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pt-BR" sz="2000" b="1" dirty="0" smtClean="0">
                <a:solidFill>
                  <a:schemeClr val="bg2">
                    <a:lumMod val="25000"/>
                  </a:schemeClr>
                </a:solidFill>
              </a:rPr>
              <a:t>ATRIBUTOS DA INFORMAÇÃO DE CUSTOS (NBC T 16.11)</a:t>
            </a:r>
            <a:endParaRPr lang="pt-BR" sz="2000" dirty="0"/>
          </a:p>
        </p:txBody>
      </p:sp>
      <p:sp>
        <p:nvSpPr>
          <p:cNvPr id="6" name="Retângulo 5"/>
          <p:cNvSpPr/>
          <p:nvPr/>
        </p:nvSpPr>
        <p:spPr>
          <a:xfrm>
            <a:off x="730188" y="1196752"/>
            <a:ext cx="4861756" cy="2085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SzPct val="150000"/>
              <a:buFont typeface="Wingdings" panose="05000000000000000000" pitchFamily="2" charset="2"/>
              <a:buChar char="§"/>
            </a:pPr>
            <a:endParaRPr lang="pt-BR" altLang="pt-BR" dirty="0">
              <a:latin typeface="+mn-lt"/>
              <a:cs typeface="+mn-cs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pt-BR" altLang="pt-BR" b="1" dirty="0">
                <a:solidFill>
                  <a:srgbClr val="002060"/>
                </a:solidFill>
                <a:cs typeface="Times New Roman" panose="02020603050405020304" pitchFamily="18" charset="0"/>
              </a:rPr>
              <a:t>Comparabilidade: </a:t>
            </a:r>
            <a:r>
              <a:rPr lang="pt-BR" altLang="pt-BR" dirty="0"/>
              <a:t>A informação de custos deve permitir que se </a:t>
            </a:r>
            <a:r>
              <a:rPr lang="pt-BR" altLang="pt-BR" b="1" dirty="0"/>
              <a:t>comparem</a:t>
            </a:r>
            <a:r>
              <a:rPr lang="pt-BR" altLang="pt-BR" dirty="0"/>
              <a:t> os custos ao</a:t>
            </a:r>
            <a:r>
              <a:rPr lang="pt-BR" altLang="pt-BR" b="1" dirty="0"/>
              <a:t> </a:t>
            </a:r>
            <a:r>
              <a:rPr lang="pt-BR" altLang="pt-BR" dirty="0"/>
              <a:t>longo</a:t>
            </a:r>
            <a:r>
              <a:rPr lang="pt-BR" altLang="pt-BR" b="1" dirty="0"/>
              <a:t> </a:t>
            </a:r>
            <a:r>
              <a:rPr lang="pt-BR" altLang="pt-BR" dirty="0"/>
              <a:t>do</a:t>
            </a:r>
            <a:r>
              <a:rPr lang="pt-BR" altLang="pt-BR" b="1" dirty="0"/>
              <a:t> tempo</a:t>
            </a:r>
            <a:r>
              <a:rPr lang="pt-BR" altLang="pt-BR" dirty="0"/>
              <a:t> e entre</a:t>
            </a:r>
            <a:r>
              <a:rPr lang="pt-BR" altLang="pt-BR" b="1" dirty="0"/>
              <a:t> unidades</a:t>
            </a:r>
            <a:r>
              <a:rPr lang="pt-BR" altLang="pt-BR" dirty="0"/>
              <a:t> </a:t>
            </a:r>
            <a:r>
              <a:rPr lang="pt-BR" altLang="pt-BR" b="1" dirty="0"/>
              <a:t>afins</a:t>
            </a:r>
            <a:r>
              <a:rPr lang="pt-BR" altLang="pt-BR" dirty="0" smtClean="0"/>
              <a:t>.</a:t>
            </a:r>
            <a:endParaRPr lang="pt-BR" altLang="pt-BR" sz="1900" dirty="0">
              <a:latin typeface="+mn-lt"/>
              <a:cs typeface="+mn-cs"/>
            </a:endParaRPr>
          </a:p>
          <a:p>
            <a:pPr>
              <a:buSzPct val="150000"/>
            </a:pPr>
            <a:endParaRPr lang="pt-BR" altLang="pt-BR" sz="2000" b="1" dirty="0">
              <a:solidFill>
                <a:schemeClr val="bg2">
                  <a:lumMod val="2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308720" y="3549402"/>
            <a:ext cx="3349588" cy="330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SzPct val="150000"/>
            </a:pPr>
            <a:endParaRPr lang="pt-BR" altLang="pt-BR" b="1" dirty="0">
              <a:latin typeface="+mn-lt"/>
              <a:cs typeface="+mn-cs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pt-BR" altLang="pt-BR" b="1" dirty="0">
                <a:solidFill>
                  <a:srgbClr val="002060"/>
                </a:solidFill>
                <a:cs typeface="Times New Roman" panose="02020603050405020304" pitchFamily="18" charset="0"/>
              </a:rPr>
              <a:t>Granularidade: </a:t>
            </a:r>
            <a:r>
              <a:rPr lang="pt-BR" altLang="pt-BR" dirty="0"/>
              <a:t>A informação deve ser gerada em diferentes níveis de </a:t>
            </a:r>
            <a:r>
              <a:rPr lang="pt-BR" altLang="pt-BR" b="1" dirty="0"/>
              <a:t>detalhamento</a:t>
            </a:r>
            <a:r>
              <a:rPr lang="pt-BR" altLang="pt-BR" dirty="0"/>
              <a:t>, mediante a geração de relatórios sob várias perspectivas.</a:t>
            </a:r>
          </a:p>
          <a:p>
            <a:pPr>
              <a:buSzPct val="150000"/>
            </a:pPr>
            <a:endParaRPr lang="pt-BR" altLang="pt-BR" sz="2000" b="1" dirty="0">
              <a:solidFill>
                <a:schemeClr val="bg2">
                  <a:lumMod val="2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6528048" y="4041770"/>
            <a:ext cx="3067236" cy="1703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SzPct val="150000"/>
            </a:pPr>
            <a:r>
              <a:rPr lang="pt-BR" altLang="pt-BR" b="1" dirty="0">
                <a:solidFill>
                  <a:srgbClr val="002060"/>
                </a:solidFill>
                <a:cs typeface="Times New Roman" panose="02020603050405020304" pitchFamily="18" charset="0"/>
              </a:rPr>
              <a:t>Utilidade: </a:t>
            </a:r>
            <a:r>
              <a:rPr lang="pt-BR" altLang="pt-BR" dirty="0"/>
              <a:t>A informação deve ser útil à gestão tendo a sua relação </a:t>
            </a:r>
            <a:r>
              <a:rPr lang="pt-BR" altLang="pt-BR" b="1" dirty="0"/>
              <a:t>custo</a:t>
            </a:r>
            <a:r>
              <a:rPr lang="pt-BR" altLang="pt-BR" dirty="0"/>
              <a:t> </a:t>
            </a:r>
            <a:r>
              <a:rPr lang="pt-BR" altLang="pt-BR" b="1" dirty="0"/>
              <a:t>benefício</a:t>
            </a:r>
            <a:r>
              <a:rPr lang="pt-BR" altLang="pt-BR" dirty="0"/>
              <a:t> sempre positiva.</a:t>
            </a:r>
          </a:p>
        </p:txBody>
      </p:sp>
      <p:pic>
        <p:nvPicPr>
          <p:cNvPr id="2050" name="Picture 2" descr="Resultado de imagem para granularidade de dado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2317" y="4042653"/>
            <a:ext cx="1971675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Resultado de imagem para utilidad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7101" y="4041770"/>
            <a:ext cx="2447925" cy="1866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048" y="1196752"/>
            <a:ext cx="2495550" cy="1838325"/>
          </a:xfrm>
          <a:prstGeom prst="rect">
            <a:avLst/>
          </a:prstGeom>
        </p:spPr>
      </p:pic>
      <p:sp>
        <p:nvSpPr>
          <p:cNvPr id="13" name="CaixaDeTexto 12"/>
          <p:cNvSpPr txBox="1"/>
          <p:nvPr/>
        </p:nvSpPr>
        <p:spPr>
          <a:xfrm>
            <a:off x="6481320" y="3127128"/>
            <a:ext cx="2848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900" dirty="0" smtClean="0"/>
              <a:t>Foto obtida em 15 de agosto de  2017 </a:t>
            </a:r>
            <a:r>
              <a:rPr lang="pt-BR" sz="900" dirty="0"/>
              <a:t>em http://www.contabilidade-financeira.com/2012/11/comparabilidade-com-ifrs.html</a:t>
            </a:r>
          </a:p>
        </p:txBody>
      </p:sp>
      <p:sp>
        <p:nvSpPr>
          <p:cNvPr id="14" name="CaixaDeTexto 13"/>
          <p:cNvSpPr txBox="1"/>
          <p:nvPr/>
        </p:nvSpPr>
        <p:spPr>
          <a:xfrm>
            <a:off x="3913076" y="6233403"/>
            <a:ext cx="284814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900" dirty="0" smtClean="0"/>
              <a:t>Foto obtida em 15 de agosto de  2017 em http://www.infomev.com.br/servicos/infoconsulting/integracao-de-dados/</a:t>
            </a:r>
            <a:endParaRPr lang="pt-BR" sz="900" dirty="0"/>
          </a:p>
        </p:txBody>
      </p:sp>
      <p:sp>
        <p:nvSpPr>
          <p:cNvPr id="15" name="CaixaDeTexto 14"/>
          <p:cNvSpPr txBox="1"/>
          <p:nvPr/>
        </p:nvSpPr>
        <p:spPr>
          <a:xfrm>
            <a:off x="9224520" y="5959511"/>
            <a:ext cx="2848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900" dirty="0" smtClean="0"/>
              <a:t>Foto obtida em 15 de agosto de  2017 </a:t>
            </a:r>
            <a:r>
              <a:rPr lang="pt-BR" sz="900" dirty="0"/>
              <a:t>em http://conceito.de/utilidade</a:t>
            </a:r>
          </a:p>
        </p:txBody>
      </p:sp>
    </p:spTree>
    <p:extLst>
      <p:ext uri="{BB962C8B-B14F-4D97-AF65-F5344CB8AC3E}">
        <p14:creationId xmlns:p14="http://schemas.microsoft.com/office/powerpoint/2010/main" val="229146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CUSTOS APLICADO AO SETOR PÚBLICO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4D49B-0E82-46B4-BC54-FF357924A8BC}" type="slidenum">
              <a:rPr lang="pt-BR" smtClean="0"/>
              <a:pPr/>
              <a:t>34</a:t>
            </a:fld>
            <a:endParaRPr lang="pt-BR" dirty="0"/>
          </a:p>
        </p:txBody>
      </p:sp>
      <p:sp>
        <p:nvSpPr>
          <p:cNvPr id="5" name="Espaço Reservado para Conteúdo 2"/>
          <p:cNvSpPr txBox="1">
            <a:spLocks/>
          </p:cNvSpPr>
          <p:nvPr/>
        </p:nvSpPr>
        <p:spPr>
          <a:xfrm>
            <a:off x="407368" y="620688"/>
            <a:ext cx="6840760" cy="2880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pt-BR" sz="2000" b="1" dirty="0" smtClean="0">
                <a:solidFill>
                  <a:schemeClr val="bg2">
                    <a:lumMod val="25000"/>
                  </a:schemeClr>
                </a:solidFill>
              </a:rPr>
              <a:t>ATRIBUTOS DA INFORMAÇÃO DE CUSTOS (NBC T 16.11)</a:t>
            </a:r>
            <a:endParaRPr lang="pt-BR" sz="2000" dirty="0"/>
          </a:p>
        </p:txBody>
      </p:sp>
      <p:sp>
        <p:nvSpPr>
          <p:cNvPr id="6" name="Retângulo 5"/>
          <p:cNvSpPr/>
          <p:nvPr/>
        </p:nvSpPr>
        <p:spPr>
          <a:xfrm>
            <a:off x="730188" y="1196752"/>
            <a:ext cx="486175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SzPct val="150000"/>
              <a:buFont typeface="Wingdings" panose="05000000000000000000" pitchFamily="2" charset="2"/>
              <a:buChar char="§"/>
            </a:pPr>
            <a:endParaRPr lang="pt-BR" altLang="pt-BR" dirty="0">
              <a:latin typeface="+mn-lt"/>
              <a:cs typeface="+mn-cs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pt-BR" altLang="pt-BR" b="1" dirty="0">
                <a:solidFill>
                  <a:srgbClr val="002060"/>
                </a:solidFill>
                <a:cs typeface="Times New Roman" panose="02020603050405020304" pitchFamily="18" charset="0"/>
              </a:rPr>
              <a:t>Especificidade: </a:t>
            </a:r>
            <a:r>
              <a:rPr lang="pt-BR" altLang="pt-BR" dirty="0"/>
              <a:t>A</a:t>
            </a:r>
            <a:r>
              <a:rPr lang="pt-BR" altLang="pt-BR" b="1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pt-BR" altLang="pt-BR" dirty="0"/>
              <a:t>informação deve ser elaborada de acordo com a </a:t>
            </a:r>
            <a:r>
              <a:rPr lang="pt-BR" altLang="pt-BR" b="1" dirty="0"/>
              <a:t>finalidade</a:t>
            </a:r>
            <a:r>
              <a:rPr lang="pt-BR" altLang="pt-BR" dirty="0"/>
              <a:t> específica pretendida pelos usuários.</a:t>
            </a:r>
          </a:p>
          <a:p>
            <a:pPr>
              <a:buSzPct val="150000"/>
            </a:pPr>
            <a:endParaRPr lang="pt-BR" altLang="pt-BR" sz="2000" b="1" dirty="0">
              <a:solidFill>
                <a:schemeClr val="bg2">
                  <a:lumMod val="2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308720" y="3549402"/>
            <a:ext cx="3349588" cy="330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SzPct val="150000"/>
            </a:pPr>
            <a:endParaRPr lang="pt-BR" altLang="pt-BR" b="1" dirty="0">
              <a:latin typeface="+mn-lt"/>
              <a:cs typeface="+mn-cs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pt-BR" altLang="pt-BR" b="1" dirty="0">
                <a:solidFill>
                  <a:srgbClr val="002060"/>
                </a:solidFill>
                <a:cs typeface="Times New Roman" panose="02020603050405020304" pitchFamily="18" charset="0"/>
              </a:rPr>
              <a:t>Adaptabilidade: </a:t>
            </a:r>
            <a:r>
              <a:rPr lang="pt-BR" altLang="pt-BR" dirty="0"/>
              <a:t>A informação deve atender as diferentes </a:t>
            </a:r>
            <a:r>
              <a:rPr lang="pt-BR" altLang="pt-BR" b="1" dirty="0"/>
              <a:t>expectativas</a:t>
            </a:r>
            <a:r>
              <a:rPr lang="pt-BR" altLang="pt-BR" dirty="0"/>
              <a:t> e </a:t>
            </a:r>
            <a:r>
              <a:rPr lang="pt-BR" altLang="pt-BR" b="1" dirty="0"/>
              <a:t>necessidades</a:t>
            </a:r>
            <a:r>
              <a:rPr lang="pt-BR" altLang="pt-BR" dirty="0"/>
              <a:t> das diversas unidades organizacionais e seus respectivos usuários.</a:t>
            </a:r>
          </a:p>
          <a:p>
            <a:pPr>
              <a:buSzPct val="150000"/>
            </a:pPr>
            <a:endParaRPr lang="pt-BR" altLang="pt-BR" sz="2000" b="1" dirty="0">
              <a:solidFill>
                <a:schemeClr val="bg2">
                  <a:lumMod val="2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6528048" y="4041770"/>
            <a:ext cx="3067236" cy="2118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SzPct val="150000"/>
            </a:pPr>
            <a:r>
              <a:rPr lang="pt-BR" altLang="pt-BR" b="1" dirty="0">
                <a:solidFill>
                  <a:srgbClr val="002060"/>
                </a:solidFill>
                <a:cs typeface="Times New Roman" panose="02020603050405020304" pitchFamily="18" charset="0"/>
              </a:rPr>
              <a:t>Valor social: </a:t>
            </a:r>
            <a:r>
              <a:rPr lang="pt-BR" altLang="pt-BR" dirty="0"/>
              <a:t>A informação deve proporcionar maior </a:t>
            </a:r>
            <a:r>
              <a:rPr lang="pt-BR" altLang="pt-BR" b="1" dirty="0"/>
              <a:t>transparência</a:t>
            </a:r>
            <a:r>
              <a:rPr lang="pt-BR" altLang="pt-BR" dirty="0"/>
              <a:t> e </a:t>
            </a:r>
            <a:r>
              <a:rPr lang="pt-BR" altLang="pt-BR" b="1" dirty="0"/>
              <a:t>evidenciação</a:t>
            </a:r>
            <a:r>
              <a:rPr lang="pt-BR" altLang="pt-BR" dirty="0"/>
              <a:t> do uso dos recursos públicos.</a:t>
            </a:r>
          </a:p>
        </p:txBody>
      </p:sp>
      <p:pic>
        <p:nvPicPr>
          <p:cNvPr id="3076" name="Picture 4" descr="Resultado de imagem para especificidad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048" y="897035"/>
            <a:ext cx="2324100" cy="2324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Resultado de imagem para adaptabilidad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8938" y="11104247"/>
            <a:ext cx="1093477" cy="492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Resultado de imagem para adaptabilidad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3217" y="5131503"/>
            <a:ext cx="2990850" cy="11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CaixaDeTexto 11"/>
          <p:cNvSpPr txBox="1"/>
          <p:nvPr/>
        </p:nvSpPr>
        <p:spPr>
          <a:xfrm>
            <a:off x="6481320" y="3127128"/>
            <a:ext cx="284814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900" dirty="0" smtClean="0"/>
              <a:t>Foto obtida em 15 de agosto de  2017 </a:t>
            </a:r>
            <a:r>
              <a:rPr lang="pt-BR" sz="900" dirty="0"/>
              <a:t>em http://cadernoedf.blogspot.com.br/2016/02/educacao-fisica-no-1o-grau-conhecimento.html</a:t>
            </a:r>
          </a:p>
        </p:txBody>
      </p:sp>
      <p:sp>
        <p:nvSpPr>
          <p:cNvPr id="14" name="CaixaDeTexto 13"/>
          <p:cNvSpPr txBox="1"/>
          <p:nvPr/>
        </p:nvSpPr>
        <p:spPr>
          <a:xfrm>
            <a:off x="3153217" y="6311135"/>
            <a:ext cx="284814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900" dirty="0" smtClean="0"/>
              <a:t>Foto obtida em 15 de agosto de  2017 </a:t>
            </a:r>
            <a:r>
              <a:rPr lang="pt-BR" sz="900" dirty="0"/>
              <a:t>em http://diego-pacheco.blogspot.com.br/2010/06/duas-coisas-que-importam.html</a:t>
            </a:r>
          </a:p>
        </p:txBody>
      </p:sp>
      <p:sp>
        <p:nvSpPr>
          <p:cNvPr id="15" name="CaixaDeTexto 14"/>
          <p:cNvSpPr txBox="1"/>
          <p:nvPr/>
        </p:nvSpPr>
        <p:spPr>
          <a:xfrm>
            <a:off x="9224520" y="5940420"/>
            <a:ext cx="2848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900" dirty="0" smtClean="0"/>
              <a:t>Foto obtida em 15 de agosto de  2017 </a:t>
            </a:r>
            <a:r>
              <a:rPr lang="pt-BR" sz="900" dirty="0"/>
              <a:t>em http://nittua.eu/valorsocial/financiacion/</a:t>
            </a: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2038" y="3502969"/>
            <a:ext cx="2193107" cy="2193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35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4D49B-0E82-46B4-BC54-FF357924A8BC}" type="slidenum">
              <a:rPr lang="pt-BR" smtClean="0"/>
              <a:pPr/>
              <a:t>35</a:t>
            </a:fld>
            <a:endParaRPr lang="pt-BR"/>
          </a:p>
        </p:txBody>
      </p:sp>
      <p:sp>
        <p:nvSpPr>
          <p:cNvPr id="8" name="Título 2"/>
          <p:cNvSpPr>
            <a:spLocks noGrp="1"/>
          </p:cNvSpPr>
          <p:nvPr>
            <p:ph type="title"/>
          </p:nvPr>
        </p:nvSpPr>
        <p:spPr>
          <a:xfrm>
            <a:off x="260920" y="-416843"/>
            <a:ext cx="10515600" cy="1325563"/>
          </a:xfrm>
        </p:spPr>
        <p:txBody>
          <a:bodyPr/>
          <a:lstStyle/>
          <a:p>
            <a:r>
              <a:rPr lang="pt-BR" dirty="0" smtClean="0"/>
              <a:t>CONTEXTO DO SETOR PÚBLICO</a:t>
            </a:r>
            <a:endParaRPr lang="pt-BR" dirty="0"/>
          </a:p>
        </p:txBody>
      </p:sp>
      <p:pic>
        <p:nvPicPr>
          <p:cNvPr id="9" name="Picture 2" descr="ecd_30_06">
            <a:extLst>
              <a:ext uri="{FF2B5EF4-FFF2-40B4-BE49-F238E27FC236}">
                <a16:creationId xmlns="" xmlns:a16="http://schemas.microsoft.com/office/drawing/2014/main" id="{23CFD706-1CC5-40D7-9F10-B1317C3C66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568" y="1297852"/>
            <a:ext cx="8136904" cy="4068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aixaDeTexto 9">
            <a:extLst>
              <a:ext uri="{FF2B5EF4-FFF2-40B4-BE49-F238E27FC236}">
                <a16:creationId xmlns="" xmlns:a16="http://schemas.microsoft.com/office/drawing/2014/main" id="{2896EF3D-23B7-4CDB-B6F4-35D844D77B3A}"/>
              </a:ext>
            </a:extLst>
          </p:cNvPr>
          <p:cNvSpPr txBox="1"/>
          <p:nvPr/>
        </p:nvSpPr>
        <p:spPr>
          <a:xfrm>
            <a:off x="119336" y="6385514"/>
            <a:ext cx="2764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800" dirty="0"/>
              <a:t>Figura pilha de papéis obtida em 24 de abril de 2018 no sítio: http://www.revitax.com.br/ecd-vamos-acabar-com-o-retrabalho/</a:t>
            </a:r>
          </a:p>
        </p:txBody>
      </p:sp>
    </p:spTree>
    <p:extLst>
      <p:ext uri="{BB962C8B-B14F-4D97-AF65-F5344CB8AC3E}">
        <p14:creationId xmlns:p14="http://schemas.microsoft.com/office/powerpoint/2010/main" val="640687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4D49B-0E82-46B4-BC54-FF357924A8BC}" type="slidenum">
              <a:rPr lang="pt-BR" smtClean="0"/>
              <a:pPr/>
              <a:t>36</a:t>
            </a:fld>
            <a:endParaRPr lang="pt-BR"/>
          </a:p>
        </p:txBody>
      </p:sp>
      <p:sp>
        <p:nvSpPr>
          <p:cNvPr id="8" name="Título 2"/>
          <p:cNvSpPr>
            <a:spLocks noGrp="1"/>
          </p:cNvSpPr>
          <p:nvPr>
            <p:ph type="title"/>
          </p:nvPr>
        </p:nvSpPr>
        <p:spPr>
          <a:xfrm>
            <a:off x="260920" y="-416843"/>
            <a:ext cx="10515600" cy="1325563"/>
          </a:xfrm>
        </p:spPr>
        <p:txBody>
          <a:bodyPr/>
          <a:lstStyle/>
          <a:p>
            <a:r>
              <a:rPr lang="pt-BR" dirty="0" smtClean="0"/>
              <a:t>CONTEXTO DO SETOR PÚBLICO</a:t>
            </a:r>
            <a:endParaRPr lang="pt-BR" dirty="0"/>
          </a:p>
        </p:txBody>
      </p:sp>
      <p:pic>
        <p:nvPicPr>
          <p:cNvPr id="5" name="Picture 2" descr="Base sÃ³lida â Fotografia de Stock">
            <a:extLst>
              <a:ext uri="{FF2B5EF4-FFF2-40B4-BE49-F238E27FC236}">
                <a16:creationId xmlns="" xmlns:a16="http://schemas.microsoft.com/office/drawing/2014/main" id="{A65CA7BB-5630-4E24-B7A3-E904D162AF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8508" y="906540"/>
            <a:ext cx="6480956" cy="4320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aixaDeTexto 5">
            <a:extLst>
              <a:ext uri="{FF2B5EF4-FFF2-40B4-BE49-F238E27FC236}">
                <a16:creationId xmlns="" xmlns:a16="http://schemas.microsoft.com/office/drawing/2014/main" id="{9785659D-63B9-4020-8DED-3F1413D53AB1}"/>
              </a:ext>
            </a:extLst>
          </p:cNvPr>
          <p:cNvSpPr txBox="1"/>
          <p:nvPr/>
        </p:nvSpPr>
        <p:spPr>
          <a:xfrm>
            <a:off x="171310" y="5892862"/>
            <a:ext cx="2764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800" dirty="0"/>
              <a:t>Figura muro obtida em 24 de abril de 2018 no sítio: https://pt.depositphotos.com/6488519/stock-photo-solid-foundation.html</a:t>
            </a:r>
          </a:p>
        </p:txBody>
      </p:sp>
    </p:spTree>
    <p:extLst>
      <p:ext uri="{BB962C8B-B14F-4D97-AF65-F5344CB8AC3E}">
        <p14:creationId xmlns:p14="http://schemas.microsoft.com/office/powerpoint/2010/main" val="1269744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4D49B-0E82-46B4-BC54-FF357924A8BC}" type="slidenum">
              <a:rPr lang="pt-BR" smtClean="0"/>
              <a:pPr/>
              <a:t>37</a:t>
            </a:fld>
            <a:endParaRPr lang="pt-BR"/>
          </a:p>
        </p:txBody>
      </p:sp>
      <p:sp>
        <p:nvSpPr>
          <p:cNvPr id="8" name="Título 2"/>
          <p:cNvSpPr>
            <a:spLocks noGrp="1"/>
          </p:cNvSpPr>
          <p:nvPr>
            <p:ph type="title"/>
          </p:nvPr>
        </p:nvSpPr>
        <p:spPr>
          <a:xfrm>
            <a:off x="260920" y="-416843"/>
            <a:ext cx="10515600" cy="1325563"/>
          </a:xfrm>
        </p:spPr>
        <p:txBody>
          <a:bodyPr/>
          <a:lstStyle/>
          <a:p>
            <a:r>
              <a:rPr lang="pt-BR" dirty="0" smtClean="0"/>
              <a:t>CONTEXTO DO SETOR PÚBLICO</a:t>
            </a:r>
            <a:endParaRPr lang="pt-BR" dirty="0"/>
          </a:p>
        </p:txBody>
      </p:sp>
      <p:sp>
        <p:nvSpPr>
          <p:cNvPr id="5" name="CaixaDeTexto 4">
            <a:extLst>
              <a:ext uri="{FF2B5EF4-FFF2-40B4-BE49-F238E27FC236}">
                <a16:creationId xmlns="" xmlns:a16="http://schemas.microsoft.com/office/drawing/2014/main" id="{9785659D-63B9-4020-8DED-3F1413D53AB1}"/>
              </a:ext>
            </a:extLst>
          </p:cNvPr>
          <p:cNvSpPr txBox="1"/>
          <p:nvPr/>
        </p:nvSpPr>
        <p:spPr>
          <a:xfrm>
            <a:off x="9048328" y="6276332"/>
            <a:ext cx="2764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800" dirty="0"/>
              <a:t>Figura lupa obtida em 24 de abril de 2018 no sítio: http://www.vianatel.com.br/projeto-cobra-transparencia-da-anatel-na-execucao-de-fust-e-fistel/</a:t>
            </a:r>
          </a:p>
        </p:txBody>
      </p:sp>
      <p:pic>
        <p:nvPicPr>
          <p:cNvPr id="6" name="Picture 4" descr="http://www.vianatel.com.br/wp-content/uploads/2018/04/transparencia2-min-1306x65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568" y="1556793"/>
            <a:ext cx="7937879" cy="4184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0320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Resultado de imagem para prestaÃ§Ã£o de conta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488" y="908720"/>
            <a:ext cx="7994213" cy="4123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CaixaDeTexto 10">
            <a:extLst>
              <a:ext uri="{FF2B5EF4-FFF2-40B4-BE49-F238E27FC236}">
                <a16:creationId xmlns="" xmlns:a16="http://schemas.microsoft.com/office/drawing/2014/main" id="{9785659D-63B9-4020-8DED-3F1413D53AB1}"/>
              </a:ext>
            </a:extLst>
          </p:cNvPr>
          <p:cNvSpPr txBox="1"/>
          <p:nvPr/>
        </p:nvSpPr>
        <p:spPr>
          <a:xfrm>
            <a:off x="407368" y="6237312"/>
            <a:ext cx="2764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800" dirty="0"/>
              <a:t>Figura prestação de contas  em 24 de abril de 2018 no sítio: http://www.cubatao.sp.gov.br/noticia/12646-prefeito-e-impedido-de-prestar-contas-a-comunidade/</a:t>
            </a:r>
          </a:p>
        </p:txBody>
      </p:sp>
      <p:sp>
        <p:nvSpPr>
          <p:cNvPr id="5" name="Título 2"/>
          <p:cNvSpPr>
            <a:spLocks noGrp="1"/>
          </p:cNvSpPr>
          <p:nvPr>
            <p:ph type="title"/>
          </p:nvPr>
        </p:nvSpPr>
        <p:spPr>
          <a:xfrm>
            <a:off x="260920" y="-416843"/>
            <a:ext cx="10515600" cy="1325563"/>
          </a:xfrm>
        </p:spPr>
        <p:txBody>
          <a:bodyPr/>
          <a:lstStyle/>
          <a:p>
            <a:r>
              <a:rPr lang="pt-BR" dirty="0" smtClean="0"/>
              <a:t>CONTEXTO DO SETOR PÚBLICO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643977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ambitojuridico.com.br/site/thumb.php?path=upload/noticias&amp;arq=48070_ampulheta.jpg&amp;orientacao=LEITUR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9616" y="1321565"/>
            <a:ext cx="6182150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CaixaDeTexto 14">
            <a:extLst>
              <a:ext uri="{FF2B5EF4-FFF2-40B4-BE49-F238E27FC236}">
                <a16:creationId xmlns="" xmlns:a16="http://schemas.microsoft.com/office/drawing/2014/main" id="{9785659D-63B9-4020-8DED-3F1413D53AB1}"/>
              </a:ext>
            </a:extLst>
          </p:cNvPr>
          <p:cNvSpPr txBox="1"/>
          <p:nvPr/>
        </p:nvSpPr>
        <p:spPr>
          <a:xfrm>
            <a:off x="263352" y="6396335"/>
            <a:ext cx="2764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800" dirty="0"/>
              <a:t>Figura ampulheta obtida em 24 de abril de 2018 no sítio: http://ambitojuridico.com.br/site/?n_link=visualiza_noticia&amp;id_caderno=20&amp;id_noticia=90423/</a:t>
            </a:r>
          </a:p>
        </p:txBody>
      </p:sp>
      <p:sp>
        <p:nvSpPr>
          <p:cNvPr id="5" name="Título 2"/>
          <p:cNvSpPr>
            <a:spLocks noGrp="1"/>
          </p:cNvSpPr>
          <p:nvPr>
            <p:ph type="title"/>
          </p:nvPr>
        </p:nvSpPr>
        <p:spPr>
          <a:xfrm>
            <a:off x="260920" y="-416843"/>
            <a:ext cx="10515600" cy="1325563"/>
          </a:xfrm>
        </p:spPr>
        <p:txBody>
          <a:bodyPr/>
          <a:lstStyle/>
          <a:p>
            <a:r>
              <a:rPr lang="pt-BR" dirty="0" smtClean="0"/>
              <a:t>CONTEXTO DO SETOR PÚBLICO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195599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xmlns="" id="{F7BBB910-73FC-499B-AF82-F7D3ED2016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6587" y="3547669"/>
            <a:ext cx="4366545" cy="3695301"/>
          </a:xfrm>
          <a:prstGeom prst="rect">
            <a:avLst/>
          </a:prstGeom>
        </p:spPr>
      </p:pic>
      <p:sp>
        <p:nvSpPr>
          <p:cNvPr id="11" name="Espaço Reservado para Número de Slide 3">
            <a:extLst>
              <a:ext uri="{FF2B5EF4-FFF2-40B4-BE49-F238E27FC236}">
                <a16:creationId xmlns:a16="http://schemas.microsoft.com/office/drawing/2014/main" xmlns="" id="{1B8FBAB6-3EE1-4485-8B89-D198727B7C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984432" y="6498262"/>
            <a:ext cx="2057400" cy="273844"/>
          </a:xfrm>
        </p:spPr>
        <p:txBody>
          <a:bodyPr/>
          <a:lstStyle/>
          <a:p>
            <a:fld id="{6C24D49B-0E82-46B4-BC54-FF357924A8BC}" type="slidenum">
              <a:rPr lang="pt-BR" sz="1800" smtClean="0"/>
              <a:pPr/>
              <a:t>4</a:t>
            </a:fld>
            <a:endParaRPr lang="pt-BR" sz="1800"/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xmlns="" id="{71A4948C-B382-4C1B-8B66-64CAFFB7222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0716" y="1033709"/>
            <a:ext cx="8302817" cy="8302817"/>
          </a:xfrm>
          <a:prstGeom prst="rect">
            <a:avLst/>
          </a:prstGeom>
        </p:spPr>
      </p:pic>
      <p:sp>
        <p:nvSpPr>
          <p:cNvPr id="19" name="Retângulo 18">
            <a:extLst>
              <a:ext uri="{FF2B5EF4-FFF2-40B4-BE49-F238E27FC236}">
                <a16:creationId xmlns:a16="http://schemas.microsoft.com/office/drawing/2014/main" xmlns="" id="{2164DB46-8371-4579-BE29-E666798E6F98}"/>
              </a:ext>
            </a:extLst>
          </p:cNvPr>
          <p:cNvSpPr/>
          <p:nvPr/>
        </p:nvSpPr>
        <p:spPr>
          <a:xfrm>
            <a:off x="681750" y="2421749"/>
            <a:ext cx="4936138" cy="1125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350"/>
          </a:p>
        </p:txBody>
      </p:sp>
      <p:sp>
        <p:nvSpPr>
          <p:cNvPr id="25" name="Retângulo 24">
            <a:extLst>
              <a:ext uri="{FF2B5EF4-FFF2-40B4-BE49-F238E27FC236}">
                <a16:creationId xmlns:a16="http://schemas.microsoft.com/office/drawing/2014/main" xmlns="" id="{40BEED63-5E71-4A11-817E-D585650F9921}"/>
              </a:ext>
            </a:extLst>
          </p:cNvPr>
          <p:cNvSpPr/>
          <p:nvPr/>
        </p:nvSpPr>
        <p:spPr>
          <a:xfrm>
            <a:off x="322352" y="4772000"/>
            <a:ext cx="5823513" cy="1491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816" marR="53816" algn="just">
              <a:lnSpc>
                <a:spcPct val="115000"/>
              </a:lnSpc>
              <a:spcAft>
                <a:spcPts val="450"/>
              </a:spcAft>
            </a:pPr>
            <a:r>
              <a:rPr lang="pt-BR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BRASÍLIA - A penúria fiscal do governo está estrangulando rapidamente a capacidade de prestação e execução de serviços da União, que passou a faca nos orçamentos dos ministérios na primeira metade do ano e agora não tem fôlego financeiro para rever integralmente os cortes.</a:t>
            </a:r>
          </a:p>
        </p:txBody>
      </p:sp>
      <p:sp>
        <p:nvSpPr>
          <p:cNvPr id="26" name="Retângulo 25">
            <a:extLst>
              <a:ext uri="{FF2B5EF4-FFF2-40B4-BE49-F238E27FC236}">
                <a16:creationId xmlns:a16="http://schemas.microsoft.com/office/drawing/2014/main" xmlns="" id="{4B9F974B-96A3-45E1-866B-316846FBA7B4}"/>
              </a:ext>
            </a:extLst>
          </p:cNvPr>
          <p:cNvSpPr/>
          <p:nvPr/>
        </p:nvSpPr>
        <p:spPr>
          <a:xfrm>
            <a:off x="436159" y="3873916"/>
            <a:ext cx="5242894" cy="779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816" marR="53816" algn="ctr">
              <a:lnSpc>
                <a:spcPct val="115000"/>
              </a:lnSpc>
              <a:spcBef>
                <a:spcPts val="750"/>
              </a:spcBef>
              <a:spcAft>
                <a:spcPts val="450"/>
              </a:spcAft>
            </a:pPr>
            <a:r>
              <a:rPr lang="pt-BR" sz="2000" b="1" dirty="0">
                <a:solidFill>
                  <a:srgbClr val="632423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Com cortes nos orçamentos, mais ministérios têm dificuldades de manter atividades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xmlns="" id="{5571E830-1354-4035-B29A-1F774E8053D0}"/>
              </a:ext>
            </a:extLst>
          </p:cNvPr>
          <p:cNvSpPr/>
          <p:nvPr/>
        </p:nvSpPr>
        <p:spPr>
          <a:xfrm>
            <a:off x="8758812" y="6165304"/>
            <a:ext cx="145500" cy="14401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1" name="CaixaDeTexto 30">
            <a:extLst>
              <a:ext uri="{FF2B5EF4-FFF2-40B4-BE49-F238E27FC236}">
                <a16:creationId xmlns:a16="http://schemas.microsoft.com/office/drawing/2014/main" xmlns="" id="{DA500525-22F1-4E9C-B080-6AE2E6ACC086}"/>
              </a:ext>
            </a:extLst>
          </p:cNvPr>
          <p:cNvSpPr txBox="1"/>
          <p:nvPr/>
        </p:nvSpPr>
        <p:spPr>
          <a:xfrm>
            <a:off x="7016093" y="4655261"/>
            <a:ext cx="36275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/>
              <a:t>Governo deve cortar até R$ 21 bilhões do Orçamento de 2018</a:t>
            </a:r>
          </a:p>
        </p:txBody>
      </p:sp>
      <p:sp>
        <p:nvSpPr>
          <p:cNvPr id="32" name="CaixaDeTexto 31">
            <a:extLst>
              <a:ext uri="{FF2B5EF4-FFF2-40B4-BE49-F238E27FC236}">
                <a16:creationId xmlns:a16="http://schemas.microsoft.com/office/drawing/2014/main" xmlns="" id="{FA4E6F93-D52A-454F-9547-B1D8438A9F0D}"/>
              </a:ext>
            </a:extLst>
          </p:cNvPr>
          <p:cNvSpPr txBox="1"/>
          <p:nvPr/>
        </p:nvSpPr>
        <p:spPr>
          <a:xfrm>
            <a:off x="6856230" y="5324435"/>
            <a:ext cx="403244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000" b="1" dirty="0"/>
              <a:t>Desse total, cerca de R$ 13 bi devem ser bloqueados provisoriamente e, até R$ 8 bilhões, em definitivo. Se privatização da Eletrobrás passar no Congresso, cerca de R$ 12 bilhões serão liberados.</a:t>
            </a:r>
          </a:p>
          <a:p>
            <a:endParaRPr lang="pt-BR" dirty="0"/>
          </a:p>
        </p:txBody>
      </p:sp>
      <p:sp>
        <p:nvSpPr>
          <p:cNvPr id="33" name="Retângulo 32">
            <a:extLst>
              <a:ext uri="{FF2B5EF4-FFF2-40B4-BE49-F238E27FC236}">
                <a16:creationId xmlns:a16="http://schemas.microsoft.com/office/drawing/2014/main" xmlns="" id="{50DE8010-7277-4DC7-A182-6DED128935FA}"/>
              </a:ext>
            </a:extLst>
          </p:cNvPr>
          <p:cNvSpPr/>
          <p:nvPr/>
        </p:nvSpPr>
        <p:spPr>
          <a:xfrm>
            <a:off x="9440273" y="6465822"/>
            <a:ext cx="139147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100" dirty="0">
                <a:solidFill>
                  <a:schemeClr val="tx1"/>
                </a:solidFill>
                <a:latin typeface="+mn-lt"/>
              </a:rPr>
              <a:t>Fonte: Globo (G1)</a:t>
            </a:r>
            <a:endParaRPr lang="pt-BR" sz="1100" dirty="0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xmlns="" id="{93D7858C-1D35-4C8E-AC38-186BE76AEE94}"/>
              </a:ext>
            </a:extLst>
          </p:cNvPr>
          <p:cNvSpPr/>
          <p:nvPr/>
        </p:nvSpPr>
        <p:spPr>
          <a:xfrm>
            <a:off x="6816080" y="3908232"/>
            <a:ext cx="4032448" cy="665002"/>
          </a:xfrm>
          <a:prstGeom prst="rect">
            <a:avLst/>
          </a:prstGeom>
          <a:solidFill>
            <a:srgbClr val="C4170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8" name="Imagem 27">
            <a:extLst>
              <a:ext uri="{FF2B5EF4-FFF2-40B4-BE49-F238E27FC236}">
                <a16:creationId xmlns:a16="http://schemas.microsoft.com/office/drawing/2014/main" xmlns="" id="{79106B7E-E4E2-43D8-9295-57120AA128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91254" y="4075288"/>
            <a:ext cx="1015451" cy="278430"/>
          </a:xfrm>
          <a:prstGeom prst="rect">
            <a:avLst/>
          </a:prstGeom>
        </p:spPr>
      </p:pic>
      <p:pic>
        <p:nvPicPr>
          <p:cNvPr id="29" name="Imagem 28">
            <a:extLst>
              <a:ext uri="{FF2B5EF4-FFF2-40B4-BE49-F238E27FC236}">
                <a16:creationId xmlns:a16="http://schemas.microsoft.com/office/drawing/2014/main" xmlns="" id="{F693BBC7-D1FD-4484-B527-0EDFABEB9F4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47214" y="4019754"/>
            <a:ext cx="1489789" cy="356254"/>
          </a:xfrm>
          <a:prstGeom prst="rect">
            <a:avLst/>
          </a:prstGeom>
        </p:spPr>
      </p:pic>
      <p:pic>
        <p:nvPicPr>
          <p:cNvPr id="30" name="Imagem 29">
            <a:extLst>
              <a:ext uri="{FF2B5EF4-FFF2-40B4-BE49-F238E27FC236}">
                <a16:creationId xmlns:a16="http://schemas.microsoft.com/office/drawing/2014/main" xmlns="" id="{56FCC026-A5A8-44DD-A363-DC926DBD68E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18014" y="3980609"/>
            <a:ext cx="533400" cy="400050"/>
          </a:xfrm>
          <a:prstGeom prst="rect">
            <a:avLst/>
          </a:prstGeom>
        </p:spPr>
      </p:pic>
      <p:sp>
        <p:nvSpPr>
          <p:cNvPr id="35" name="Retângulo 34">
            <a:extLst>
              <a:ext uri="{FF2B5EF4-FFF2-40B4-BE49-F238E27FC236}">
                <a16:creationId xmlns:a16="http://schemas.microsoft.com/office/drawing/2014/main" xmlns="" id="{9CD16E8A-458F-4CAD-8715-E14A66CE064D}"/>
              </a:ext>
            </a:extLst>
          </p:cNvPr>
          <p:cNvSpPr/>
          <p:nvPr/>
        </p:nvSpPr>
        <p:spPr>
          <a:xfrm>
            <a:off x="214874" y="1502578"/>
            <a:ext cx="153447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100" dirty="0">
                <a:solidFill>
                  <a:schemeClr val="tx1"/>
                </a:solidFill>
                <a:latin typeface="+mn-lt"/>
              </a:rPr>
              <a:t>Fonte: O Globo</a:t>
            </a:r>
            <a:endParaRPr lang="pt-BR" sz="1100" dirty="0"/>
          </a:p>
        </p:txBody>
      </p:sp>
      <p:sp>
        <p:nvSpPr>
          <p:cNvPr id="41" name="Retângulo 40">
            <a:extLst>
              <a:ext uri="{FF2B5EF4-FFF2-40B4-BE49-F238E27FC236}">
                <a16:creationId xmlns:a16="http://schemas.microsoft.com/office/drawing/2014/main" xmlns="" id="{2E56D45F-6DD8-4B61-BE60-1C9C07E8B768}"/>
              </a:ext>
            </a:extLst>
          </p:cNvPr>
          <p:cNvSpPr/>
          <p:nvPr/>
        </p:nvSpPr>
        <p:spPr>
          <a:xfrm>
            <a:off x="8758812" y="6165304"/>
            <a:ext cx="145500" cy="14401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65" name="Imagem 64">
            <a:extLst>
              <a:ext uri="{FF2B5EF4-FFF2-40B4-BE49-F238E27FC236}">
                <a16:creationId xmlns:a16="http://schemas.microsoft.com/office/drawing/2014/main" xmlns="" id="{10C154BF-60D8-45AF-8E61-871544785AA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428" y="2405041"/>
            <a:ext cx="4978715" cy="1159329"/>
          </a:xfrm>
          <a:prstGeom prst="rect">
            <a:avLst/>
          </a:prstGeom>
        </p:spPr>
      </p:pic>
      <p:pic>
        <p:nvPicPr>
          <p:cNvPr id="69" name="Imagem 68">
            <a:extLst>
              <a:ext uri="{FF2B5EF4-FFF2-40B4-BE49-F238E27FC236}">
                <a16:creationId xmlns:a16="http://schemas.microsoft.com/office/drawing/2014/main" xmlns="" id="{BF6642D0-0D40-4D1E-B183-7B941444C21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4714" y="1197552"/>
            <a:ext cx="3399882" cy="2290817"/>
          </a:xfrm>
          <a:prstGeom prst="rect">
            <a:avLst/>
          </a:prstGeom>
        </p:spPr>
      </p:pic>
      <p:sp>
        <p:nvSpPr>
          <p:cNvPr id="70" name="Retângulo 69">
            <a:extLst>
              <a:ext uri="{FF2B5EF4-FFF2-40B4-BE49-F238E27FC236}">
                <a16:creationId xmlns:a16="http://schemas.microsoft.com/office/drawing/2014/main" xmlns="" id="{41E36147-1747-4EBA-8B6F-AD133BC8A64A}"/>
              </a:ext>
            </a:extLst>
          </p:cNvPr>
          <p:cNvSpPr/>
          <p:nvPr/>
        </p:nvSpPr>
        <p:spPr>
          <a:xfrm>
            <a:off x="7361393" y="1402332"/>
            <a:ext cx="3055087" cy="665002"/>
          </a:xfrm>
          <a:prstGeom prst="rect">
            <a:avLst/>
          </a:prstGeom>
          <a:solidFill>
            <a:srgbClr val="C4170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1" name="Imagem 70">
            <a:extLst>
              <a:ext uri="{FF2B5EF4-FFF2-40B4-BE49-F238E27FC236}">
                <a16:creationId xmlns:a16="http://schemas.microsoft.com/office/drawing/2014/main" xmlns="" id="{0E6089D3-CA7F-4AAA-94F0-21E89A12B8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02306" y="1550941"/>
            <a:ext cx="1016870" cy="278819"/>
          </a:xfrm>
          <a:prstGeom prst="rect">
            <a:avLst/>
          </a:prstGeom>
        </p:spPr>
      </p:pic>
      <p:pic>
        <p:nvPicPr>
          <p:cNvPr id="73" name="Imagem 72">
            <a:extLst>
              <a:ext uri="{FF2B5EF4-FFF2-40B4-BE49-F238E27FC236}">
                <a16:creationId xmlns:a16="http://schemas.microsoft.com/office/drawing/2014/main" xmlns="" id="{1CD89A5B-BF5E-4D34-A91A-CCBA575A376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63327" y="1502577"/>
            <a:ext cx="496241" cy="372181"/>
          </a:xfrm>
          <a:prstGeom prst="rect">
            <a:avLst/>
          </a:prstGeom>
        </p:spPr>
      </p:pic>
      <p:pic>
        <p:nvPicPr>
          <p:cNvPr id="74" name="Imagem 73">
            <a:extLst>
              <a:ext uri="{FF2B5EF4-FFF2-40B4-BE49-F238E27FC236}">
                <a16:creationId xmlns:a16="http://schemas.microsoft.com/office/drawing/2014/main" xmlns="" id="{9331CC59-0ECF-4992-8B04-ABE1F40C521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98526" y="1518295"/>
            <a:ext cx="1064822" cy="340743"/>
          </a:xfrm>
          <a:prstGeom prst="rect">
            <a:avLst/>
          </a:prstGeom>
        </p:spPr>
      </p:pic>
      <p:sp>
        <p:nvSpPr>
          <p:cNvPr id="75" name="CaixaDeTexto 74">
            <a:extLst>
              <a:ext uri="{FF2B5EF4-FFF2-40B4-BE49-F238E27FC236}">
                <a16:creationId xmlns:a16="http://schemas.microsoft.com/office/drawing/2014/main" xmlns="" id="{280084D8-0AFF-415D-A63E-179C8ABE7271}"/>
              </a:ext>
            </a:extLst>
          </p:cNvPr>
          <p:cNvSpPr txBox="1"/>
          <p:nvPr/>
        </p:nvSpPr>
        <p:spPr>
          <a:xfrm>
            <a:off x="7335723" y="2102747"/>
            <a:ext cx="305508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b="1" dirty="0"/>
              <a:t>Ministro da Fazenda alerta para maior 'rigidez orçamentária' se pauta econômica não for aprovada</a:t>
            </a:r>
          </a:p>
        </p:txBody>
      </p:sp>
      <p:sp>
        <p:nvSpPr>
          <p:cNvPr id="34" name="Título 4"/>
          <p:cNvSpPr>
            <a:spLocks noGrp="1"/>
          </p:cNvSpPr>
          <p:nvPr>
            <p:ph type="title"/>
          </p:nvPr>
        </p:nvSpPr>
        <p:spPr>
          <a:xfrm>
            <a:off x="-22805" y="-397136"/>
            <a:ext cx="7570127" cy="1325563"/>
          </a:xfrm>
        </p:spPr>
        <p:txBody>
          <a:bodyPr/>
          <a:lstStyle/>
          <a:p>
            <a:r>
              <a:rPr lang="pt-BR" dirty="0" smtClean="0"/>
              <a:t>Cenário Brasileiro – Diagnóstico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547120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aixaDeTexto 14">
            <a:extLst>
              <a:ext uri="{FF2B5EF4-FFF2-40B4-BE49-F238E27FC236}">
                <a16:creationId xmlns="" xmlns:a16="http://schemas.microsoft.com/office/drawing/2014/main" id="{9785659D-63B9-4020-8DED-3F1413D53AB1}"/>
              </a:ext>
            </a:extLst>
          </p:cNvPr>
          <p:cNvSpPr txBox="1"/>
          <p:nvPr/>
        </p:nvSpPr>
        <p:spPr>
          <a:xfrm>
            <a:off x="191344" y="6165304"/>
            <a:ext cx="27643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800" dirty="0"/>
              <a:t>Figura cachorros obtida em 24 de abril de 2018 no sítio: https://www.istockphoto.com/br/foto/chihuahua-a-gritar-no-orelha-de-um-outro-cachorro-gm483450445-37479142</a:t>
            </a:r>
          </a:p>
        </p:txBody>
      </p:sp>
      <p:pic>
        <p:nvPicPr>
          <p:cNvPr id="8194" name="Picture 2" descr="Chihuahua a gritar no Orelha de um outro Cachorro foto royalty-fre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576" y="836712"/>
            <a:ext cx="6577878" cy="4734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4292830" y="435599"/>
            <a:ext cx="612068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4000" dirty="0"/>
              <a:t>X</a:t>
            </a:r>
          </a:p>
        </p:txBody>
      </p:sp>
      <p:sp>
        <p:nvSpPr>
          <p:cNvPr id="6" name="Título 2"/>
          <p:cNvSpPr>
            <a:spLocks noGrp="1"/>
          </p:cNvSpPr>
          <p:nvPr>
            <p:ph type="title"/>
          </p:nvPr>
        </p:nvSpPr>
        <p:spPr>
          <a:xfrm>
            <a:off x="260920" y="-416843"/>
            <a:ext cx="10515600" cy="1325563"/>
          </a:xfrm>
        </p:spPr>
        <p:txBody>
          <a:bodyPr/>
          <a:lstStyle/>
          <a:p>
            <a:r>
              <a:rPr lang="pt-BR" dirty="0" smtClean="0"/>
              <a:t>CONTEXTO DO SETOR PÚBLICO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571983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ítulo 3"/>
          <p:cNvSpPr>
            <a:spLocks noGrp="1"/>
          </p:cNvSpPr>
          <p:nvPr>
            <p:ph type="title"/>
          </p:nvPr>
        </p:nvSpPr>
        <p:spPr>
          <a:xfrm>
            <a:off x="0" y="-315416"/>
            <a:ext cx="10515600" cy="1154772"/>
          </a:xfrm>
        </p:spPr>
        <p:txBody>
          <a:bodyPr>
            <a:normAutofit/>
          </a:bodyPr>
          <a:lstStyle/>
          <a:p>
            <a:r>
              <a:rPr lang="pt-BR" sz="2400" dirty="0"/>
              <a:t>Porque usar custos no Setor Público?</a:t>
            </a:r>
            <a:endParaRPr lang="pt-BR" altLang="pt-BR" sz="2400" b="1" dirty="0" smtClean="0"/>
          </a:p>
        </p:txBody>
      </p:sp>
      <p:sp>
        <p:nvSpPr>
          <p:cNvPr id="12291" name="Espaço Reservado para Conteúdo 4"/>
          <p:cNvSpPr>
            <a:spLocks noGrp="1"/>
          </p:cNvSpPr>
          <p:nvPr>
            <p:ph idx="1"/>
          </p:nvPr>
        </p:nvSpPr>
        <p:spPr>
          <a:xfrm>
            <a:off x="1186544" y="3863652"/>
            <a:ext cx="9429389" cy="2767161"/>
          </a:xfrm>
        </p:spPr>
        <p:txBody>
          <a:bodyPr/>
          <a:lstStyle/>
          <a:p>
            <a:pPr algn="ctr" eaLnBrk="1" hangingPunct="1"/>
            <a:endParaRPr lang="pt-BR" altLang="pt-BR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 eaLnBrk="1" hangingPunct="1"/>
            <a:endParaRPr lang="pt-BR" altLang="pt-BR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ctr" eaLnBrk="1" hangingPunct="1">
              <a:buNone/>
            </a:pPr>
            <a:endParaRPr lang="pt-BR" altLang="pt-BR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ctr" eaLnBrk="1" hangingPunct="1">
              <a:buNone/>
            </a:pPr>
            <a:r>
              <a:rPr lang="pt-BR" altLang="pt-BR" sz="4000" b="1" dirty="0" smtClean="0">
                <a:solidFill>
                  <a:schemeClr val="accent1">
                    <a:lumMod val="75000"/>
                  </a:schemeClr>
                </a:solidFill>
              </a:rPr>
              <a:t>Gestor tem bola de cristal?</a:t>
            </a:r>
            <a:endParaRPr lang="pt-BR" altLang="pt-BR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4D49B-0E82-46B4-BC54-FF357924A8BC}" type="slidenum">
              <a:rPr lang="pt-BR" smtClean="0"/>
              <a:pPr/>
              <a:t>41</a:t>
            </a:fld>
            <a:endParaRPr lang="pt-BR"/>
          </a:p>
        </p:txBody>
      </p:sp>
      <p:sp>
        <p:nvSpPr>
          <p:cNvPr id="3" name="CaixaDeTexto 2"/>
          <p:cNvSpPr txBox="1"/>
          <p:nvPr/>
        </p:nvSpPr>
        <p:spPr>
          <a:xfrm>
            <a:off x="395210" y="3878407"/>
            <a:ext cx="5688632" cy="252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5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Extraído </a:t>
            </a:r>
            <a:r>
              <a:rPr lang="pt-BR" sz="105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do sítio: http://wmtrading.com.br/blog/bola-de-cristal-da-macroeconomia-em-2015/</a:t>
            </a:r>
          </a:p>
        </p:txBody>
      </p:sp>
      <p:pic>
        <p:nvPicPr>
          <p:cNvPr id="1028" name="Picture 4" descr="20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85" y="597381"/>
            <a:ext cx="5376282" cy="3266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Espaço Reservado para Conteúdo 4"/>
          <p:cNvSpPr txBox="1">
            <a:spLocks/>
          </p:cNvSpPr>
          <p:nvPr/>
        </p:nvSpPr>
        <p:spPr>
          <a:xfrm>
            <a:off x="4295800" y="811865"/>
            <a:ext cx="9244302" cy="24164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Aft>
                <a:spcPts val="0"/>
              </a:spcAft>
            </a:pPr>
            <a:endParaRPr lang="pt-BR" altLang="pt-BR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 fontAlgn="auto">
              <a:spcAft>
                <a:spcPts val="0"/>
              </a:spcAft>
            </a:pPr>
            <a:endParaRPr lang="pt-BR" altLang="pt-BR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 fontAlgn="auto">
              <a:spcAft>
                <a:spcPts val="0"/>
              </a:spcAft>
            </a:pPr>
            <a:endParaRPr lang="pt-BR" altLang="pt-BR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 fontAlgn="auto">
              <a:spcAft>
                <a:spcPts val="0"/>
              </a:spcAft>
            </a:pPr>
            <a:r>
              <a:rPr lang="pt-BR" altLang="pt-BR" sz="4000" b="1" dirty="0" smtClean="0">
                <a:solidFill>
                  <a:srgbClr val="00B050"/>
                </a:solidFill>
              </a:rPr>
              <a:t>Gestor age por instinto?</a:t>
            </a:r>
          </a:p>
        </p:txBody>
      </p:sp>
    </p:spTree>
    <p:extLst>
      <p:ext uri="{BB962C8B-B14F-4D97-AF65-F5344CB8AC3E}">
        <p14:creationId xmlns:p14="http://schemas.microsoft.com/office/powerpoint/2010/main" val="1893238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  <p:bldP spid="3" grpId="0"/>
      <p:bldP spid="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400" dirty="0" smtClean="0"/>
              <a:t>Porque utilizar custos no Setor Público?</a:t>
            </a:r>
            <a:endParaRPr lang="pt-BR" sz="2400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4D49B-0E82-46B4-BC54-FF357924A8BC}" type="slidenum">
              <a:rPr lang="pt-BR" smtClean="0"/>
              <a:pPr/>
              <a:t>42</a:t>
            </a:fld>
            <a:endParaRPr lang="pt-BR"/>
          </a:p>
        </p:txBody>
      </p:sp>
      <p:sp>
        <p:nvSpPr>
          <p:cNvPr id="5" name="Elipse 4"/>
          <p:cNvSpPr/>
          <p:nvPr/>
        </p:nvSpPr>
        <p:spPr>
          <a:xfrm>
            <a:off x="5015880" y="2726114"/>
            <a:ext cx="2088232" cy="2088232"/>
          </a:xfrm>
          <a:prstGeom prst="ellipse">
            <a:avLst/>
          </a:prstGeom>
          <a:solidFill>
            <a:srgbClr val="F89E1D"/>
          </a:solidFill>
          <a:ln w="3492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600" b="1" dirty="0" smtClean="0">
                <a:solidFill>
                  <a:schemeClr val="tx1"/>
                </a:solidFill>
              </a:rPr>
              <a:t>Gestor</a:t>
            </a:r>
            <a:endParaRPr lang="pt-BR" sz="3600" b="1" dirty="0">
              <a:solidFill>
                <a:schemeClr val="tx1"/>
              </a:solidFill>
            </a:endParaRPr>
          </a:p>
        </p:txBody>
      </p:sp>
      <p:sp>
        <p:nvSpPr>
          <p:cNvPr id="13" name="Seta para a direita 12"/>
          <p:cNvSpPr/>
          <p:nvPr/>
        </p:nvSpPr>
        <p:spPr>
          <a:xfrm rot="2099319">
            <a:off x="3822668" y="2542272"/>
            <a:ext cx="1584000" cy="144000"/>
          </a:xfrm>
          <a:prstGeom prst="righ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" name="Seta para a direita 13"/>
          <p:cNvSpPr/>
          <p:nvPr/>
        </p:nvSpPr>
        <p:spPr>
          <a:xfrm rot="8807546">
            <a:off x="6330111" y="2291348"/>
            <a:ext cx="1548000" cy="144000"/>
          </a:xfrm>
          <a:prstGeom prst="righ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Seta para a direita 14"/>
          <p:cNvSpPr/>
          <p:nvPr/>
        </p:nvSpPr>
        <p:spPr>
          <a:xfrm>
            <a:off x="3827880" y="3924866"/>
            <a:ext cx="1188000" cy="144000"/>
          </a:xfrm>
          <a:prstGeom prst="righ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Seta para a direita 15"/>
          <p:cNvSpPr/>
          <p:nvPr/>
        </p:nvSpPr>
        <p:spPr>
          <a:xfrm rot="10800000">
            <a:off x="7104112" y="3930709"/>
            <a:ext cx="1188000" cy="144000"/>
          </a:xfrm>
          <a:prstGeom prst="righ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7" name="Seta para a direita 16"/>
          <p:cNvSpPr/>
          <p:nvPr/>
        </p:nvSpPr>
        <p:spPr>
          <a:xfrm rot="17863079">
            <a:off x="4653235" y="5154501"/>
            <a:ext cx="1188000" cy="144000"/>
          </a:xfrm>
          <a:prstGeom prst="righ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8" name="Seta para a direita 17"/>
          <p:cNvSpPr/>
          <p:nvPr/>
        </p:nvSpPr>
        <p:spPr>
          <a:xfrm rot="14173197">
            <a:off x="6340903" y="5098914"/>
            <a:ext cx="1188000" cy="144000"/>
          </a:xfrm>
          <a:prstGeom prst="righ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Elipse 6"/>
          <p:cNvSpPr/>
          <p:nvPr/>
        </p:nvSpPr>
        <p:spPr>
          <a:xfrm>
            <a:off x="2512401" y="1096997"/>
            <a:ext cx="2556000" cy="1584176"/>
          </a:xfrm>
          <a:prstGeom prst="ellipse">
            <a:avLst/>
          </a:prstGeom>
          <a:solidFill>
            <a:schemeClr val="accent2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 smtClean="0">
                <a:solidFill>
                  <a:schemeClr val="tx1"/>
                </a:solidFill>
              </a:rPr>
              <a:t>Melhor Alocação de Pessoal</a:t>
            </a:r>
            <a:endParaRPr lang="pt-BR" b="1" dirty="0">
              <a:solidFill>
                <a:schemeClr val="tx1"/>
              </a:solidFill>
            </a:endParaRPr>
          </a:p>
        </p:txBody>
      </p:sp>
      <p:sp>
        <p:nvSpPr>
          <p:cNvPr id="12" name="Elipse 11"/>
          <p:cNvSpPr/>
          <p:nvPr/>
        </p:nvSpPr>
        <p:spPr>
          <a:xfrm>
            <a:off x="7284112" y="811228"/>
            <a:ext cx="2556000" cy="1584176"/>
          </a:xfrm>
          <a:prstGeom prst="ellipse">
            <a:avLst/>
          </a:prstGeom>
          <a:solidFill>
            <a:srgbClr val="00B050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 smtClean="0">
                <a:solidFill>
                  <a:schemeClr val="tx1"/>
                </a:solidFill>
              </a:rPr>
              <a:t>Comparabilidade</a:t>
            </a:r>
            <a:endParaRPr lang="pt-BR" b="1" dirty="0">
              <a:solidFill>
                <a:schemeClr val="tx1"/>
              </a:solidFill>
            </a:endParaRPr>
          </a:p>
        </p:txBody>
      </p:sp>
      <p:sp>
        <p:nvSpPr>
          <p:cNvPr id="8" name="Elipse 7"/>
          <p:cNvSpPr/>
          <p:nvPr/>
        </p:nvSpPr>
        <p:spPr>
          <a:xfrm>
            <a:off x="2067709" y="3204778"/>
            <a:ext cx="2556000" cy="1584176"/>
          </a:xfrm>
          <a:prstGeom prst="ellipse">
            <a:avLst/>
          </a:prstGeom>
          <a:solidFill>
            <a:srgbClr val="CCFFCC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 smtClean="0">
                <a:solidFill>
                  <a:schemeClr val="tx1"/>
                </a:solidFill>
              </a:rPr>
              <a:t>Governança da Instituição</a:t>
            </a:r>
            <a:endParaRPr lang="pt-BR" b="1" dirty="0">
              <a:solidFill>
                <a:schemeClr val="tx1"/>
              </a:solidFill>
            </a:endParaRPr>
          </a:p>
        </p:txBody>
      </p:sp>
      <p:sp>
        <p:nvSpPr>
          <p:cNvPr id="11" name="Elipse 10"/>
          <p:cNvSpPr/>
          <p:nvPr/>
        </p:nvSpPr>
        <p:spPr>
          <a:xfrm>
            <a:off x="7481071" y="3273809"/>
            <a:ext cx="2556000" cy="1584176"/>
          </a:xfrm>
          <a:prstGeom prst="ellipse">
            <a:avLst/>
          </a:prstGeom>
          <a:solidFill>
            <a:srgbClr val="99CCFF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 smtClean="0">
                <a:solidFill>
                  <a:schemeClr val="tx1"/>
                </a:solidFill>
              </a:rPr>
              <a:t>Transparência e Qualidade do Gasto</a:t>
            </a:r>
            <a:endParaRPr lang="pt-BR" b="1" dirty="0">
              <a:solidFill>
                <a:schemeClr val="tx1"/>
              </a:solidFill>
            </a:endParaRPr>
          </a:p>
        </p:txBody>
      </p:sp>
      <p:sp>
        <p:nvSpPr>
          <p:cNvPr id="9" name="Elipse 8"/>
          <p:cNvSpPr/>
          <p:nvPr/>
        </p:nvSpPr>
        <p:spPr>
          <a:xfrm>
            <a:off x="3071664" y="5184164"/>
            <a:ext cx="2916332" cy="1584176"/>
          </a:xfrm>
          <a:prstGeom prst="ellipse">
            <a:avLst/>
          </a:prstGeom>
          <a:solidFill>
            <a:srgbClr val="FFD90B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 smtClean="0">
                <a:solidFill>
                  <a:schemeClr val="tx1"/>
                </a:solidFill>
              </a:rPr>
              <a:t>Contingenciamento com base em critérios</a:t>
            </a:r>
            <a:endParaRPr lang="pt-BR" b="1" dirty="0">
              <a:solidFill>
                <a:schemeClr val="tx1"/>
              </a:solidFill>
            </a:endParaRPr>
          </a:p>
        </p:txBody>
      </p:sp>
      <p:sp>
        <p:nvSpPr>
          <p:cNvPr id="10" name="Elipse 9"/>
          <p:cNvSpPr/>
          <p:nvPr/>
        </p:nvSpPr>
        <p:spPr>
          <a:xfrm>
            <a:off x="6083296" y="5248441"/>
            <a:ext cx="2556000" cy="1584176"/>
          </a:xfrm>
          <a:prstGeom prst="ellipse">
            <a:avLst/>
          </a:prstGeom>
          <a:solidFill>
            <a:schemeClr val="bg1">
              <a:lumMod val="85000"/>
            </a:scheme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 smtClean="0">
                <a:solidFill>
                  <a:schemeClr val="tx1"/>
                </a:solidFill>
              </a:rPr>
              <a:t>Melhor Definição de Prioridades</a:t>
            </a:r>
            <a:endParaRPr lang="pt-BR" b="1" dirty="0">
              <a:solidFill>
                <a:schemeClr val="tx1"/>
              </a:solidFill>
            </a:endParaRPr>
          </a:p>
        </p:txBody>
      </p:sp>
      <p:sp>
        <p:nvSpPr>
          <p:cNvPr id="19" name="Seta para a direita 18"/>
          <p:cNvSpPr/>
          <p:nvPr/>
        </p:nvSpPr>
        <p:spPr>
          <a:xfrm rot="5400000">
            <a:off x="5465996" y="2055694"/>
            <a:ext cx="1188000" cy="144000"/>
          </a:xfrm>
          <a:prstGeom prst="rightArrow">
            <a:avLst/>
          </a:prstGeom>
          <a:solidFill>
            <a:schemeClr val="bg1">
              <a:lumMod val="75000"/>
            </a:schemeClr>
          </a:solidFill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Elipse 5"/>
          <p:cNvSpPr/>
          <p:nvPr/>
        </p:nvSpPr>
        <p:spPr>
          <a:xfrm>
            <a:off x="5069996" y="555869"/>
            <a:ext cx="1980000" cy="1584176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 smtClean="0">
                <a:solidFill>
                  <a:schemeClr val="tx1"/>
                </a:solidFill>
              </a:rPr>
              <a:t>Eliminar Desperdício</a:t>
            </a:r>
            <a:endParaRPr lang="pt-BR" b="1" dirty="0">
              <a:solidFill>
                <a:schemeClr val="tx1"/>
              </a:solidFill>
            </a:endParaRPr>
          </a:p>
        </p:txBody>
      </p:sp>
      <p:sp>
        <p:nvSpPr>
          <p:cNvPr id="20" name="Elipse 19"/>
          <p:cNvSpPr/>
          <p:nvPr/>
        </p:nvSpPr>
        <p:spPr>
          <a:xfrm>
            <a:off x="282204" y="5046637"/>
            <a:ext cx="2556000" cy="1584176"/>
          </a:xfrm>
          <a:prstGeom prst="ellipse">
            <a:avLst/>
          </a:prstGeom>
          <a:solidFill>
            <a:srgbClr val="92D050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 smtClean="0">
                <a:solidFill>
                  <a:schemeClr val="tx1"/>
                </a:solidFill>
              </a:rPr>
              <a:t>Planejamento e Orçamento</a:t>
            </a:r>
            <a:endParaRPr lang="pt-BR" b="1" dirty="0">
              <a:solidFill>
                <a:schemeClr val="tx1"/>
              </a:solidFill>
            </a:endParaRPr>
          </a:p>
        </p:txBody>
      </p:sp>
      <p:sp>
        <p:nvSpPr>
          <p:cNvPr id="21" name="Seta para a direita 20"/>
          <p:cNvSpPr/>
          <p:nvPr/>
        </p:nvSpPr>
        <p:spPr>
          <a:xfrm rot="20078628">
            <a:off x="2660279" y="4916439"/>
            <a:ext cx="2690333" cy="140238"/>
          </a:xfrm>
          <a:prstGeom prst="righ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3" name="Elipse 22"/>
          <p:cNvSpPr/>
          <p:nvPr/>
        </p:nvSpPr>
        <p:spPr>
          <a:xfrm>
            <a:off x="47493" y="1772273"/>
            <a:ext cx="2556000" cy="1584176"/>
          </a:xfrm>
          <a:prstGeom prst="ellipse">
            <a:avLst/>
          </a:prstGeom>
          <a:solidFill>
            <a:srgbClr val="FFCC66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 smtClean="0">
                <a:solidFill>
                  <a:schemeClr val="tx1"/>
                </a:solidFill>
              </a:rPr>
              <a:t>Melhor Avaliação pelos órgãos centrais</a:t>
            </a:r>
            <a:endParaRPr lang="pt-BR" b="1" dirty="0">
              <a:solidFill>
                <a:schemeClr val="tx1"/>
              </a:solidFill>
            </a:endParaRPr>
          </a:p>
        </p:txBody>
      </p:sp>
      <p:sp>
        <p:nvSpPr>
          <p:cNvPr id="24" name="Seta para a direita 23"/>
          <p:cNvSpPr/>
          <p:nvPr/>
        </p:nvSpPr>
        <p:spPr>
          <a:xfrm rot="1194737">
            <a:off x="2550754" y="3058988"/>
            <a:ext cx="2553493" cy="138536"/>
          </a:xfrm>
          <a:prstGeom prst="righ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5" name="Elipse 24"/>
          <p:cNvSpPr/>
          <p:nvPr/>
        </p:nvSpPr>
        <p:spPr>
          <a:xfrm>
            <a:off x="9196090" y="5239356"/>
            <a:ext cx="2556000" cy="1584176"/>
          </a:xfrm>
          <a:prstGeom prst="ellipse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 smtClean="0">
                <a:solidFill>
                  <a:schemeClr val="tx1"/>
                </a:solidFill>
              </a:rPr>
              <a:t>Melhor Avaliação de Políticas Públicas</a:t>
            </a:r>
            <a:endParaRPr lang="pt-BR" b="1" dirty="0">
              <a:solidFill>
                <a:schemeClr val="tx1"/>
              </a:solidFill>
            </a:endParaRPr>
          </a:p>
        </p:txBody>
      </p:sp>
      <p:sp>
        <p:nvSpPr>
          <p:cNvPr id="26" name="Seta para a direita 25"/>
          <p:cNvSpPr/>
          <p:nvPr/>
        </p:nvSpPr>
        <p:spPr>
          <a:xfrm rot="12794962">
            <a:off x="6758045" y="4993515"/>
            <a:ext cx="2690333" cy="140238"/>
          </a:xfrm>
          <a:prstGeom prst="righ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7" name="Elipse 26"/>
          <p:cNvSpPr/>
          <p:nvPr/>
        </p:nvSpPr>
        <p:spPr>
          <a:xfrm>
            <a:off x="9516499" y="1822184"/>
            <a:ext cx="2614113" cy="1584176"/>
          </a:xfrm>
          <a:prstGeom prst="ellipse">
            <a:avLst/>
          </a:prstGeom>
          <a:solidFill>
            <a:srgbClr val="FFFF99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 smtClean="0">
                <a:solidFill>
                  <a:schemeClr val="tx1"/>
                </a:solidFill>
              </a:rPr>
              <a:t>Definir Centros de Responsabilidade</a:t>
            </a:r>
            <a:endParaRPr lang="pt-BR" b="1" dirty="0">
              <a:solidFill>
                <a:schemeClr val="tx1"/>
              </a:solidFill>
            </a:endParaRPr>
          </a:p>
        </p:txBody>
      </p:sp>
      <p:sp>
        <p:nvSpPr>
          <p:cNvPr id="28" name="Seta para a direita 27"/>
          <p:cNvSpPr/>
          <p:nvPr/>
        </p:nvSpPr>
        <p:spPr>
          <a:xfrm rot="9687423">
            <a:off x="6934810" y="2947400"/>
            <a:ext cx="2690333" cy="140238"/>
          </a:xfrm>
          <a:prstGeom prst="righ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54561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7" grpId="0" animBg="1"/>
      <p:bldP spid="12" grpId="0" animBg="1"/>
      <p:bldP spid="8" grpId="0" animBg="1"/>
      <p:bldP spid="11" grpId="0" animBg="1"/>
      <p:bldP spid="9" grpId="0" animBg="1"/>
      <p:bldP spid="10" grpId="0" animBg="1"/>
      <p:bldP spid="19" grpId="0" animBg="1"/>
      <p:bldP spid="6" grpId="0" animBg="1"/>
      <p:bldP spid="20" grpId="0" animBg="1"/>
      <p:bldP spid="21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400" dirty="0"/>
              <a:t>Passo a Passo da Informação de Custos</a:t>
            </a:r>
          </a:p>
        </p:txBody>
      </p:sp>
      <p:grpSp>
        <p:nvGrpSpPr>
          <p:cNvPr id="100" name="Grupo 99"/>
          <p:cNvGrpSpPr/>
          <p:nvPr/>
        </p:nvGrpSpPr>
        <p:grpSpPr>
          <a:xfrm>
            <a:off x="5123037" y="433569"/>
            <a:ext cx="2425192" cy="6424431"/>
            <a:chOff x="5123037" y="433569"/>
            <a:chExt cx="2425192" cy="6424431"/>
          </a:xfrm>
        </p:grpSpPr>
        <p:sp>
          <p:nvSpPr>
            <p:cNvPr id="101" name="Retângulo de cantos arredondados 100"/>
            <p:cNvSpPr/>
            <p:nvPr/>
          </p:nvSpPr>
          <p:spPr>
            <a:xfrm>
              <a:off x="5711532" y="433569"/>
              <a:ext cx="1836697" cy="6424431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02" name="Retângulo de cantos arredondados 101"/>
            <p:cNvSpPr/>
            <p:nvPr/>
          </p:nvSpPr>
          <p:spPr bwMode="auto">
            <a:xfrm>
              <a:off x="5913246" y="674370"/>
              <a:ext cx="1380584" cy="365737"/>
            </a:xfrm>
            <a:prstGeom prst="roundRect">
              <a:avLst/>
            </a:prstGeom>
            <a:solidFill>
              <a:srgbClr val="FFC000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 eaLnBrk="1" hangingPunct="1">
                <a:defRPr/>
              </a:pPr>
              <a:r>
                <a:rPr lang="pt-BR" altLang="pt-BR" sz="1100" b="1" dirty="0" smtClean="0">
                  <a:solidFill>
                    <a:srgbClr val="0071BC"/>
                  </a:solidFill>
                </a:rPr>
                <a:t>Estrutura Organizacional</a:t>
              </a:r>
              <a:endParaRPr lang="pt-BR" sz="1100" b="1" dirty="0">
                <a:solidFill>
                  <a:srgbClr val="0071BC"/>
                </a:solidFill>
              </a:endParaRPr>
            </a:p>
          </p:txBody>
        </p:sp>
        <p:sp>
          <p:nvSpPr>
            <p:cNvPr id="103" name="Fluxograma: Processo alternativo 102"/>
            <p:cNvSpPr/>
            <p:nvPr/>
          </p:nvSpPr>
          <p:spPr>
            <a:xfrm>
              <a:off x="5966627" y="3840548"/>
              <a:ext cx="1303443" cy="316975"/>
            </a:xfrm>
            <a:prstGeom prst="flowChartAlternateProcess">
              <a:avLst/>
            </a:prstGeom>
            <a:gradFill flip="none" rotWithShape="1">
              <a:gsLst>
                <a:gs pos="0">
                  <a:srgbClr val="FFC000">
                    <a:tint val="66000"/>
                    <a:satMod val="160000"/>
                  </a:srgbClr>
                </a:gs>
                <a:gs pos="50000">
                  <a:srgbClr val="FFC000">
                    <a:tint val="44500"/>
                    <a:satMod val="160000"/>
                  </a:srgbClr>
                </a:gs>
                <a:gs pos="100000">
                  <a:srgbClr val="FFC000">
                    <a:tint val="23500"/>
                    <a:satMod val="160000"/>
                  </a:srgbClr>
                </a:gs>
              </a:gsLst>
              <a:lin ang="5400000" scaled="1"/>
              <a:tileRect/>
            </a:gradFill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BR" sz="900" dirty="0">
                  <a:solidFill>
                    <a:srgbClr val="002060"/>
                  </a:solidFill>
                </a:rPr>
                <a:t>Conhecimento dos Processos</a:t>
              </a:r>
            </a:p>
          </p:txBody>
        </p:sp>
        <p:sp>
          <p:nvSpPr>
            <p:cNvPr id="104" name="Fluxograma: Processo alternativo 103"/>
            <p:cNvSpPr/>
            <p:nvPr/>
          </p:nvSpPr>
          <p:spPr>
            <a:xfrm>
              <a:off x="5961060" y="1894628"/>
              <a:ext cx="1279425" cy="297775"/>
            </a:xfrm>
            <a:prstGeom prst="flowChartAlternateProcess">
              <a:avLst/>
            </a:prstGeom>
            <a:gradFill flip="none" rotWithShape="1">
              <a:gsLst>
                <a:gs pos="0">
                  <a:srgbClr val="FFC000">
                    <a:tint val="66000"/>
                    <a:satMod val="160000"/>
                  </a:srgbClr>
                </a:gs>
                <a:gs pos="50000">
                  <a:srgbClr val="FFC000">
                    <a:tint val="44500"/>
                    <a:satMod val="160000"/>
                  </a:srgbClr>
                </a:gs>
                <a:gs pos="100000">
                  <a:srgbClr val="FFC000">
                    <a:tint val="23500"/>
                    <a:satMod val="160000"/>
                  </a:srgbClr>
                </a:gs>
              </a:gsLst>
              <a:lin ang="5400000" scaled="1"/>
              <a:tileRect/>
            </a:gradFill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BR" sz="900" dirty="0">
                  <a:solidFill>
                    <a:srgbClr val="002060"/>
                  </a:solidFill>
                </a:rPr>
                <a:t>Conhecimento da Estrutura</a:t>
              </a:r>
            </a:p>
          </p:txBody>
        </p:sp>
        <p:pic>
          <p:nvPicPr>
            <p:cNvPr id="105" name="Imagem 10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72122" y="2966322"/>
              <a:ext cx="1285308" cy="848674"/>
            </a:xfrm>
            <a:prstGeom prst="rect">
              <a:avLst/>
            </a:prstGeom>
            <a:gradFill flip="none" rotWithShape="1">
              <a:gsLst>
                <a:gs pos="0">
                  <a:srgbClr val="FFC000">
                    <a:tint val="66000"/>
                    <a:satMod val="160000"/>
                  </a:srgbClr>
                </a:gs>
                <a:gs pos="50000">
                  <a:srgbClr val="FFC000">
                    <a:tint val="44500"/>
                    <a:satMod val="160000"/>
                  </a:srgbClr>
                </a:gs>
                <a:gs pos="100000">
                  <a:srgbClr val="FFC000">
                    <a:tint val="23500"/>
                    <a:satMod val="160000"/>
                  </a:srgbClr>
                </a:gs>
              </a:gsLst>
              <a:lin ang="5400000" scaled="1"/>
              <a:tileRect/>
            </a:gradFill>
            <a:ln>
              <a:solidFill>
                <a:srgbClr val="FFC000"/>
              </a:solidFill>
            </a:ln>
          </p:spPr>
        </p:pic>
        <p:sp>
          <p:nvSpPr>
            <p:cNvPr id="106" name="Retângulo de cantos arredondados 105"/>
            <p:cNvSpPr/>
            <p:nvPr/>
          </p:nvSpPr>
          <p:spPr bwMode="auto">
            <a:xfrm>
              <a:off x="5966627" y="2664592"/>
              <a:ext cx="1319216" cy="283917"/>
            </a:xfrm>
            <a:prstGeom prst="roundRect">
              <a:avLst/>
            </a:prstGeom>
            <a:solidFill>
              <a:srgbClr val="FFC000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square">
              <a:noAutofit/>
            </a:bodyPr>
            <a:lstStyle/>
            <a:p>
              <a:pPr algn="ctr" eaLnBrk="1" hangingPunct="1">
                <a:defRPr/>
              </a:pPr>
              <a:r>
                <a:rPr lang="pt-BR" altLang="pt-BR" sz="1100" b="1" dirty="0" smtClean="0">
                  <a:solidFill>
                    <a:srgbClr val="0071BC"/>
                  </a:solidFill>
                </a:rPr>
                <a:t>Sistemas</a:t>
              </a:r>
              <a:endParaRPr lang="pt-BR" sz="11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7" name="Fluxograma: Processo alternativo 106"/>
            <p:cNvSpPr/>
            <p:nvPr/>
          </p:nvSpPr>
          <p:spPr>
            <a:xfrm>
              <a:off x="5989699" y="6230552"/>
              <a:ext cx="1273588" cy="223131"/>
            </a:xfrm>
            <a:prstGeom prst="flowChartAlternateProcess">
              <a:avLst/>
            </a:prstGeom>
            <a:gradFill flip="none" rotWithShape="1">
              <a:gsLst>
                <a:gs pos="0">
                  <a:srgbClr val="FFC000">
                    <a:tint val="66000"/>
                    <a:satMod val="160000"/>
                  </a:srgbClr>
                </a:gs>
                <a:gs pos="50000">
                  <a:srgbClr val="FFC000">
                    <a:tint val="44500"/>
                    <a:satMod val="160000"/>
                  </a:srgbClr>
                </a:gs>
                <a:gs pos="100000">
                  <a:srgbClr val="FFC000">
                    <a:tint val="23500"/>
                    <a:satMod val="160000"/>
                  </a:srgbClr>
                </a:gs>
              </a:gsLst>
              <a:lin ang="5400000" scaled="1"/>
              <a:tileRect/>
            </a:gradFill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BR" sz="900" dirty="0">
                  <a:solidFill>
                    <a:srgbClr val="002060"/>
                  </a:solidFill>
                </a:rPr>
                <a:t>Mapeamento</a:t>
              </a:r>
            </a:p>
          </p:txBody>
        </p:sp>
        <p:sp>
          <p:nvSpPr>
            <p:cNvPr id="108" name="Retângulo de cantos arredondados 107"/>
            <p:cNvSpPr/>
            <p:nvPr/>
          </p:nvSpPr>
          <p:spPr bwMode="auto">
            <a:xfrm>
              <a:off x="5882903" y="4906482"/>
              <a:ext cx="1485956" cy="432080"/>
            </a:xfrm>
            <a:prstGeom prst="roundRect">
              <a:avLst/>
            </a:prstGeom>
            <a:solidFill>
              <a:srgbClr val="FFC000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 eaLnBrk="1" hangingPunct="1">
                <a:defRPr/>
              </a:pPr>
              <a:r>
                <a:rPr lang="pt-BR" altLang="pt-BR" sz="1100" b="1" dirty="0" smtClean="0">
                  <a:solidFill>
                    <a:srgbClr val="0071BC"/>
                  </a:solidFill>
                </a:rPr>
                <a:t>Identificação dos Elementos de Custos</a:t>
              </a:r>
              <a:endParaRPr lang="pt-BR" sz="11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9" name="Fluxograma: Processo alternativo 108"/>
            <p:cNvSpPr/>
            <p:nvPr/>
          </p:nvSpPr>
          <p:spPr>
            <a:xfrm>
              <a:off x="5989940" y="6481629"/>
              <a:ext cx="1273588" cy="259739"/>
            </a:xfrm>
            <a:prstGeom prst="flowChartAlternateProcess">
              <a:avLst/>
            </a:prstGeom>
            <a:gradFill flip="none" rotWithShape="1">
              <a:gsLst>
                <a:gs pos="0">
                  <a:srgbClr val="FFC000">
                    <a:tint val="66000"/>
                    <a:satMod val="160000"/>
                  </a:srgbClr>
                </a:gs>
                <a:gs pos="50000">
                  <a:srgbClr val="FFC000">
                    <a:tint val="44500"/>
                    <a:satMod val="160000"/>
                  </a:srgbClr>
                </a:gs>
                <a:gs pos="100000">
                  <a:srgbClr val="FFC000">
                    <a:tint val="23500"/>
                    <a:satMod val="160000"/>
                  </a:srgbClr>
                </a:gs>
              </a:gsLst>
              <a:lin ang="5400000" scaled="1"/>
              <a:tileRect/>
            </a:gradFill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BR" sz="900" dirty="0">
                  <a:solidFill>
                    <a:srgbClr val="002060"/>
                  </a:solidFill>
                </a:rPr>
                <a:t>Segregação</a:t>
              </a:r>
            </a:p>
          </p:txBody>
        </p:sp>
        <p:pic>
          <p:nvPicPr>
            <p:cNvPr id="110" name="Imagem 10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89699" y="5366508"/>
              <a:ext cx="1273588" cy="836097"/>
            </a:xfrm>
            <a:prstGeom prst="rect">
              <a:avLst/>
            </a:prstGeom>
            <a:gradFill flip="none" rotWithShape="1">
              <a:gsLst>
                <a:gs pos="0">
                  <a:srgbClr val="FFC000">
                    <a:tint val="66000"/>
                    <a:satMod val="160000"/>
                  </a:srgbClr>
                </a:gs>
                <a:gs pos="50000">
                  <a:srgbClr val="FFC000">
                    <a:tint val="44500"/>
                    <a:satMod val="160000"/>
                  </a:srgbClr>
                </a:gs>
                <a:gs pos="100000">
                  <a:srgbClr val="FFC000">
                    <a:tint val="23500"/>
                    <a:satMod val="160000"/>
                  </a:srgbClr>
                </a:gs>
              </a:gsLst>
              <a:lin ang="5400000" scaled="1"/>
              <a:tileRect/>
            </a:gradFill>
            <a:ln>
              <a:solidFill>
                <a:srgbClr val="FFC000"/>
              </a:solidFill>
            </a:ln>
          </p:spPr>
        </p:pic>
        <p:sp>
          <p:nvSpPr>
            <p:cNvPr id="111" name="Fluxograma: Processo alternativo 110"/>
            <p:cNvSpPr/>
            <p:nvPr/>
          </p:nvSpPr>
          <p:spPr>
            <a:xfrm>
              <a:off x="5943825" y="2211823"/>
              <a:ext cx="1296660" cy="318735"/>
            </a:xfrm>
            <a:prstGeom prst="flowChartAlternateProcess">
              <a:avLst/>
            </a:prstGeom>
            <a:gradFill flip="none" rotWithShape="1">
              <a:gsLst>
                <a:gs pos="0">
                  <a:srgbClr val="FFC000">
                    <a:tint val="66000"/>
                    <a:satMod val="160000"/>
                  </a:srgbClr>
                </a:gs>
                <a:gs pos="50000">
                  <a:srgbClr val="FFC000">
                    <a:tint val="44500"/>
                    <a:satMod val="160000"/>
                  </a:srgbClr>
                </a:gs>
                <a:gs pos="100000">
                  <a:srgbClr val="FFC000">
                    <a:tint val="23500"/>
                    <a:satMod val="160000"/>
                  </a:srgbClr>
                </a:gs>
              </a:gsLst>
              <a:lin ang="5400000" scaled="1"/>
              <a:tileRect/>
            </a:gradFill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BR" sz="900" dirty="0">
                  <a:solidFill>
                    <a:srgbClr val="002060"/>
                  </a:solidFill>
                </a:rPr>
                <a:t>Identificação de Responsáveis</a:t>
              </a:r>
            </a:p>
          </p:txBody>
        </p:sp>
        <p:sp>
          <p:nvSpPr>
            <p:cNvPr id="112" name="Fluxograma: Processo alternativo 111"/>
            <p:cNvSpPr/>
            <p:nvPr/>
          </p:nvSpPr>
          <p:spPr>
            <a:xfrm>
              <a:off x="5966627" y="4200074"/>
              <a:ext cx="1296660" cy="299866"/>
            </a:xfrm>
            <a:prstGeom prst="flowChartAlternateProcess">
              <a:avLst/>
            </a:prstGeom>
            <a:gradFill flip="none" rotWithShape="1">
              <a:gsLst>
                <a:gs pos="0">
                  <a:srgbClr val="FFC000">
                    <a:tint val="66000"/>
                    <a:satMod val="160000"/>
                  </a:srgbClr>
                </a:gs>
                <a:gs pos="50000">
                  <a:srgbClr val="FFC000">
                    <a:tint val="44500"/>
                    <a:satMod val="160000"/>
                  </a:srgbClr>
                </a:gs>
                <a:gs pos="100000">
                  <a:srgbClr val="FFC000">
                    <a:tint val="23500"/>
                    <a:satMod val="160000"/>
                  </a:srgbClr>
                </a:gs>
              </a:gsLst>
              <a:lin ang="5400000" scaled="1"/>
              <a:tileRect/>
            </a:gradFill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BR" sz="900" dirty="0">
                  <a:solidFill>
                    <a:srgbClr val="002060"/>
                  </a:solidFill>
                </a:rPr>
                <a:t>Sistemas Estruturantes do SIC</a:t>
              </a:r>
            </a:p>
          </p:txBody>
        </p:sp>
        <p:sp>
          <p:nvSpPr>
            <p:cNvPr id="113" name="Fluxograma: Processo alternativo 112"/>
            <p:cNvSpPr/>
            <p:nvPr/>
          </p:nvSpPr>
          <p:spPr>
            <a:xfrm>
              <a:off x="5966627" y="4535571"/>
              <a:ext cx="1303443" cy="299866"/>
            </a:xfrm>
            <a:prstGeom prst="flowChartAlternateProcess">
              <a:avLst/>
            </a:prstGeom>
            <a:gradFill flip="none" rotWithShape="1">
              <a:gsLst>
                <a:gs pos="0">
                  <a:srgbClr val="FFC000">
                    <a:tint val="66000"/>
                    <a:satMod val="160000"/>
                  </a:srgbClr>
                </a:gs>
                <a:gs pos="50000">
                  <a:srgbClr val="FFC000">
                    <a:tint val="44500"/>
                    <a:satMod val="160000"/>
                  </a:srgbClr>
                </a:gs>
                <a:gs pos="100000">
                  <a:srgbClr val="FFC000">
                    <a:tint val="23500"/>
                    <a:satMod val="160000"/>
                  </a:srgbClr>
                </a:gs>
              </a:gsLst>
              <a:lin ang="5400000" scaled="1"/>
              <a:tileRect/>
            </a:gradFill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BR" sz="900" dirty="0">
                  <a:solidFill>
                    <a:srgbClr val="002060"/>
                  </a:solidFill>
                </a:rPr>
                <a:t>Sistemas Internos do Órgão</a:t>
              </a:r>
            </a:p>
          </p:txBody>
        </p:sp>
        <p:cxnSp>
          <p:nvCxnSpPr>
            <p:cNvPr id="114" name="Conector reto 113"/>
            <p:cNvCxnSpPr/>
            <p:nvPr/>
          </p:nvCxnSpPr>
          <p:spPr>
            <a:xfrm>
              <a:off x="5123037" y="2844999"/>
              <a:ext cx="847326" cy="6928"/>
            </a:xfrm>
            <a:prstGeom prst="line">
              <a:avLst/>
            </a:prstGeom>
            <a:ln w="28575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5" name="Retângulo de cantos arredondados 114"/>
            <p:cNvSpPr/>
            <p:nvPr/>
          </p:nvSpPr>
          <p:spPr>
            <a:xfrm>
              <a:off x="6554306" y="440230"/>
              <a:ext cx="240487" cy="201023"/>
            </a:xfrm>
            <a:prstGeom prst="roundRect">
              <a:avLst/>
            </a:prstGeom>
            <a:solidFill>
              <a:srgbClr val="FFC000">
                <a:alpha val="20000"/>
              </a:srgbClr>
            </a:solidFill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BR" sz="1400" b="1" dirty="0" smtClean="0">
                  <a:solidFill>
                    <a:schemeClr val="accent3">
                      <a:lumMod val="50000"/>
                    </a:schemeClr>
                  </a:solidFill>
                </a:rPr>
                <a:t>2</a:t>
              </a:r>
              <a:endParaRPr lang="pt-BR" sz="1400" b="1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cxnSp>
          <p:nvCxnSpPr>
            <p:cNvPr id="116" name="Conector reto 115"/>
            <p:cNvCxnSpPr>
              <a:endCxn id="108" idx="1"/>
            </p:cNvCxnSpPr>
            <p:nvPr/>
          </p:nvCxnSpPr>
          <p:spPr>
            <a:xfrm>
              <a:off x="5501321" y="5117877"/>
              <a:ext cx="381582" cy="4645"/>
            </a:xfrm>
            <a:prstGeom prst="line">
              <a:avLst/>
            </a:prstGeom>
            <a:ln w="28575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Conector reto 116"/>
            <p:cNvCxnSpPr/>
            <p:nvPr/>
          </p:nvCxnSpPr>
          <p:spPr>
            <a:xfrm>
              <a:off x="5453287" y="908720"/>
              <a:ext cx="11020" cy="4209157"/>
            </a:xfrm>
            <a:prstGeom prst="line">
              <a:avLst/>
            </a:prstGeom>
            <a:ln w="28575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Conector reto 117"/>
            <p:cNvCxnSpPr/>
            <p:nvPr/>
          </p:nvCxnSpPr>
          <p:spPr>
            <a:xfrm>
              <a:off x="5484065" y="841176"/>
              <a:ext cx="467919" cy="2270"/>
            </a:xfrm>
            <a:prstGeom prst="line">
              <a:avLst/>
            </a:prstGeom>
            <a:ln w="28575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9" name="Imagem 11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81883" y="1050080"/>
              <a:ext cx="1243310" cy="814734"/>
            </a:xfrm>
            <a:prstGeom prst="rect">
              <a:avLst/>
            </a:prstGeom>
            <a:gradFill flip="none" rotWithShape="1">
              <a:gsLst>
                <a:gs pos="0">
                  <a:srgbClr val="FFC000">
                    <a:tint val="66000"/>
                    <a:satMod val="160000"/>
                  </a:srgbClr>
                </a:gs>
                <a:gs pos="50000">
                  <a:srgbClr val="FFC000">
                    <a:tint val="44500"/>
                    <a:satMod val="160000"/>
                  </a:srgbClr>
                </a:gs>
                <a:gs pos="100000">
                  <a:srgbClr val="FFC000">
                    <a:tint val="23500"/>
                    <a:satMod val="160000"/>
                  </a:srgbClr>
                </a:gs>
              </a:gsLst>
              <a:lin ang="5400000" scaled="1"/>
              <a:tileRect/>
            </a:gradFill>
            <a:ln>
              <a:solidFill>
                <a:srgbClr val="FFC000"/>
              </a:solidFill>
            </a:ln>
          </p:spPr>
        </p:pic>
      </p:grpSp>
      <p:sp>
        <p:nvSpPr>
          <p:cNvPr id="120" name="Espaço Reservado para Número de Slide 34"/>
          <p:cNvSpPr>
            <a:spLocks noGrp="1"/>
          </p:cNvSpPr>
          <p:nvPr>
            <p:ph type="sldNum" sz="quarter" idx="12"/>
          </p:nvPr>
        </p:nvSpPr>
        <p:spPr>
          <a:xfrm>
            <a:off x="9329464" y="6447241"/>
            <a:ext cx="2743200" cy="366136"/>
          </a:xfrm>
        </p:spPr>
        <p:txBody>
          <a:bodyPr/>
          <a:lstStyle/>
          <a:p>
            <a:fld id="{6C24D49B-0E82-46B4-BC54-FF357924A8BC}" type="slidenum">
              <a:rPr lang="pt-BR" smtClean="0"/>
              <a:pPr/>
              <a:t>43</a:t>
            </a:fld>
            <a:endParaRPr lang="pt-BR"/>
          </a:p>
        </p:txBody>
      </p:sp>
      <p:grpSp>
        <p:nvGrpSpPr>
          <p:cNvPr id="121" name="Grupo 120"/>
          <p:cNvGrpSpPr/>
          <p:nvPr/>
        </p:nvGrpSpPr>
        <p:grpSpPr>
          <a:xfrm>
            <a:off x="7293830" y="433568"/>
            <a:ext cx="2834618" cy="6424432"/>
            <a:chOff x="7293830" y="433568"/>
            <a:chExt cx="2834618" cy="6424432"/>
          </a:xfrm>
        </p:grpSpPr>
        <p:cxnSp>
          <p:nvCxnSpPr>
            <p:cNvPr id="122" name="Conector reto 121"/>
            <p:cNvCxnSpPr/>
            <p:nvPr/>
          </p:nvCxnSpPr>
          <p:spPr>
            <a:xfrm>
              <a:off x="7836061" y="879676"/>
              <a:ext cx="3827" cy="4238201"/>
            </a:xfrm>
            <a:prstGeom prst="line">
              <a:avLst/>
            </a:prstGeom>
            <a:ln w="28575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Conector reto 122"/>
            <p:cNvCxnSpPr>
              <a:stCxn id="108" idx="3"/>
            </p:cNvCxnSpPr>
            <p:nvPr/>
          </p:nvCxnSpPr>
          <p:spPr>
            <a:xfrm>
              <a:off x="7368859" y="5117877"/>
              <a:ext cx="455333" cy="4909"/>
            </a:xfrm>
            <a:prstGeom prst="line">
              <a:avLst/>
            </a:prstGeom>
            <a:ln w="28575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Conector reto 123"/>
            <p:cNvCxnSpPr/>
            <p:nvPr/>
          </p:nvCxnSpPr>
          <p:spPr>
            <a:xfrm flipV="1">
              <a:off x="7293830" y="2851927"/>
              <a:ext cx="530362" cy="1009"/>
            </a:xfrm>
            <a:prstGeom prst="line">
              <a:avLst/>
            </a:prstGeom>
            <a:ln w="28575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Retângulo de cantos arredondados 124"/>
            <p:cNvSpPr/>
            <p:nvPr/>
          </p:nvSpPr>
          <p:spPr>
            <a:xfrm>
              <a:off x="8122011" y="433568"/>
              <a:ext cx="2006437" cy="6424432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rgbClr val="002060"/>
                </a:solidFill>
              </a:endParaRPr>
            </a:p>
          </p:txBody>
        </p:sp>
        <p:grpSp>
          <p:nvGrpSpPr>
            <p:cNvPr id="126" name="Grupo 125"/>
            <p:cNvGrpSpPr/>
            <p:nvPr/>
          </p:nvGrpSpPr>
          <p:grpSpPr>
            <a:xfrm>
              <a:off x="8322403" y="719103"/>
              <a:ext cx="1634781" cy="6100393"/>
              <a:chOff x="8322403" y="734909"/>
              <a:chExt cx="1634781" cy="6084687"/>
            </a:xfrm>
          </p:grpSpPr>
          <p:sp>
            <p:nvSpPr>
              <p:cNvPr id="134" name="Retângulo de cantos arredondados 133"/>
              <p:cNvSpPr/>
              <p:nvPr/>
            </p:nvSpPr>
            <p:spPr bwMode="auto">
              <a:xfrm>
                <a:off x="8322403" y="734909"/>
                <a:ext cx="1611544" cy="331088"/>
              </a:xfrm>
              <a:prstGeom prst="roundRect">
                <a:avLst/>
              </a:prstGeom>
              <a:solidFill>
                <a:srgbClr val="FFC000"/>
              </a:solidFill>
              <a:ln>
                <a:headEnd type="none" w="med" len="med"/>
                <a:tailEnd type="none" w="med" len="med"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/>
              <a:p>
                <a:pPr algn="ctr" eaLnBrk="1" hangingPunct="1">
                  <a:defRPr/>
                </a:pPr>
                <a:r>
                  <a:rPr lang="pt-BR" altLang="pt-BR" sz="1100" b="1" dirty="0">
                    <a:solidFill>
                      <a:srgbClr val="0071BC"/>
                    </a:solidFill>
                  </a:rPr>
                  <a:t>Objeto de Custos</a:t>
                </a:r>
                <a:endParaRPr lang="pt-BR" sz="1100" b="1" dirty="0">
                  <a:solidFill>
                    <a:srgbClr val="0071BC"/>
                  </a:solidFill>
                </a:endParaRPr>
              </a:p>
            </p:txBody>
          </p:sp>
          <p:sp>
            <p:nvSpPr>
              <p:cNvPr id="135" name="Fluxograma: Processo alternativo 134"/>
              <p:cNvSpPr/>
              <p:nvPr/>
            </p:nvSpPr>
            <p:spPr>
              <a:xfrm>
                <a:off x="8335443" y="1770803"/>
                <a:ext cx="1621741" cy="321053"/>
              </a:xfrm>
              <a:prstGeom prst="flowChartAlternateProcess">
                <a:avLst/>
              </a:prstGeom>
              <a:gradFill flip="none" rotWithShape="1">
                <a:gsLst>
                  <a:gs pos="0">
                    <a:srgbClr val="FFC000">
                      <a:tint val="66000"/>
                      <a:satMod val="160000"/>
                    </a:srgbClr>
                  </a:gs>
                  <a:gs pos="50000">
                    <a:srgbClr val="FFC000">
                      <a:tint val="44500"/>
                      <a:satMod val="160000"/>
                    </a:srgbClr>
                  </a:gs>
                  <a:gs pos="100000">
                    <a:srgbClr val="FFC000">
                      <a:tint val="23500"/>
                      <a:satMod val="160000"/>
                    </a:srgbClr>
                  </a:gs>
                </a:gsLst>
                <a:lin ang="5400000" scaled="1"/>
                <a:tileRect/>
              </a:gradFill>
              <a:ln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pt-BR" sz="900" dirty="0">
                    <a:solidFill>
                      <a:srgbClr val="002060"/>
                    </a:solidFill>
                  </a:rPr>
                  <a:t>Definição sobre o que MEDIR/CONTROLAR/AVALIAR</a:t>
                </a:r>
              </a:p>
            </p:txBody>
          </p:sp>
          <p:sp>
            <p:nvSpPr>
              <p:cNvPr id="136" name="Retângulo de cantos arredondados 135"/>
              <p:cNvSpPr/>
              <p:nvPr/>
            </p:nvSpPr>
            <p:spPr bwMode="auto">
              <a:xfrm>
                <a:off x="8335444" y="2719603"/>
                <a:ext cx="1598504" cy="278181"/>
              </a:xfrm>
              <a:prstGeom prst="roundRect">
                <a:avLst/>
              </a:prstGeom>
              <a:solidFill>
                <a:srgbClr val="FFC000"/>
              </a:solidFill>
              <a:ln>
                <a:headEnd type="none" w="med" len="med"/>
                <a:tailEnd type="none" w="med" len="med"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square">
                <a:noAutofit/>
              </a:bodyPr>
              <a:lstStyle/>
              <a:p>
                <a:pPr algn="ctr" eaLnBrk="1" hangingPunct="1">
                  <a:defRPr/>
                </a:pPr>
                <a:r>
                  <a:rPr lang="pt-BR" altLang="pt-BR" sz="1100" b="1" dirty="0">
                    <a:solidFill>
                      <a:srgbClr val="0071BC"/>
                    </a:solidFill>
                  </a:rPr>
                  <a:t>Modelagem</a:t>
                </a:r>
                <a:endParaRPr lang="pt-BR" sz="1100" b="1" dirty="0">
                  <a:solidFill>
                    <a:srgbClr val="0071BC"/>
                  </a:solidFill>
                </a:endParaRPr>
              </a:p>
            </p:txBody>
          </p:sp>
          <p:sp>
            <p:nvSpPr>
              <p:cNvPr id="137" name="Fluxograma: Processo alternativo 136"/>
              <p:cNvSpPr/>
              <p:nvPr/>
            </p:nvSpPr>
            <p:spPr>
              <a:xfrm>
                <a:off x="8494840" y="3868763"/>
                <a:ext cx="1304596" cy="207928"/>
              </a:xfrm>
              <a:prstGeom prst="flowChartAlternateProcess">
                <a:avLst/>
              </a:prstGeom>
              <a:gradFill flip="none" rotWithShape="1">
                <a:gsLst>
                  <a:gs pos="0">
                    <a:srgbClr val="FFC000">
                      <a:tint val="66000"/>
                      <a:satMod val="160000"/>
                    </a:srgbClr>
                  </a:gs>
                  <a:gs pos="50000">
                    <a:srgbClr val="FFC000">
                      <a:tint val="44500"/>
                      <a:satMod val="160000"/>
                    </a:srgbClr>
                  </a:gs>
                  <a:gs pos="100000">
                    <a:srgbClr val="FFC000">
                      <a:tint val="23500"/>
                      <a:satMod val="160000"/>
                    </a:srgbClr>
                  </a:gs>
                </a:gsLst>
                <a:lin ang="5400000" scaled="1"/>
                <a:tileRect/>
              </a:gradFill>
              <a:ln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pt-BR" sz="900" dirty="0">
                    <a:solidFill>
                      <a:srgbClr val="002060"/>
                    </a:solidFill>
                  </a:rPr>
                  <a:t>Sistema de Custeio</a:t>
                </a:r>
              </a:p>
            </p:txBody>
          </p:sp>
          <p:pic>
            <p:nvPicPr>
              <p:cNvPr id="138" name="Imagem 137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74421" y="1077967"/>
                <a:ext cx="1191577" cy="684994"/>
              </a:xfrm>
              <a:prstGeom prst="rect">
                <a:avLst/>
              </a:prstGeom>
              <a:gradFill flip="none" rotWithShape="1">
                <a:gsLst>
                  <a:gs pos="0">
                    <a:srgbClr val="FFC000">
                      <a:tint val="66000"/>
                      <a:satMod val="160000"/>
                    </a:srgbClr>
                  </a:gs>
                  <a:gs pos="50000">
                    <a:srgbClr val="FFC000">
                      <a:tint val="44500"/>
                      <a:satMod val="160000"/>
                    </a:srgbClr>
                  </a:gs>
                  <a:gs pos="100000">
                    <a:srgbClr val="FFC000">
                      <a:tint val="23500"/>
                      <a:satMod val="160000"/>
                    </a:srgbClr>
                  </a:gs>
                </a:gsLst>
                <a:lin ang="5400000" scaled="1"/>
                <a:tileRect/>
              </a:gradFill>
              <a:ln>
                <a:solidFill>
                  <a:srgbClr val="FFC000"/>
                </a:solidFill>
              </a:ln>
            </p:spPr>
          </p:pic>
          <p:sp>
            <p:nvSpPr>
              <p:cNvPr id="139" name="Fluxograma: Processo alternativo 138"/>
              <p:cNvSpPr/>
              <p:nvPr/>
            </p:nvSpPr>
            <p:spPr>
              <a:xfrm>
                <a:off x="8486077" y="4084232"/>
                <a:ext cx="1313359" cy="202048"/>
              </a:xfrm>
              <a:prstGeom prst="flowChartAlternateProcess">
                <a:avLst/>
              </a:prstGeom>
              <a:gradFill flip="none" rotWithShape="1">
                <a:gsLst>
                  <a:gs pos="0">
                    <a:srgbClr val="FFC000">
                      <a:tint val="66000"/>
                      <a:satMod val="160000"/>
                    </a:srgbClr>
                  </a:gs>
                  <a:gs pos="50000">
                    <a:srgbClr val="FFC000">
                      <a:tint val="44500"/>
                      <a:satMod val="160000"/>
                    </a:srgbClr>
                  </a:gs>
                  <a:gs pos="100000">
                    <a:srgbClr val="FFC000">
                      <a:tint val="23500"/>
                      <a:satMod val="160000"/>
                    </a:srgbClr>
                  </a:gs>
                </a:gsLst>
                <a:lin ang="5400000" scaled="1"/>
                <a:tileRect/>
              </a:gradFill>
              <a:ln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pt-BR" sz="900" dirty="0">
                    <a:solidFill>
                      <a:srgbClr val="002060"/>
                    </a:solidFill>
                  </a:rPr>
                  <a:t>Sistema de Acumulação</a:t>
                </a:r>
              </a:p>
            </p:txBody>
          </p:sp>
          <p:sp>
            <p:nvSpPr>
              <p:cNvPr id="140" name="Fluxograma: Processo alternativo 139"/>
              <p:cNvSpPr/>
              <p:nvPr/>
            </p:nvSpPr>
            <p:spPr>
              <a:xfrm>
                <a:off x="8486077" y="4277801"/>
                <a:ext cx="1317664" cy="237367"/>
              </a:xfrm>
              <a:prstGeom prst="flowChartAlternateProcess">
                <a:avLst/>
              </a:prstGeom>
              <a:gradFill flip="none" rotWithShape="1">
                <a:gsLst>
                  <a:gs pos="0">
                    <a:srgbClr val="FFC000">
                      <a:tint val="66000"/>
                      <a:satMod val="160000"/>
                    </a:srgbClr>
                  </a:gs>
                  <a:gs pos="50000">
                    <a:srgbClr val="FFC000">
                      <a:tint val="44500"/>
                      <a:satMod val="160000"/>
                    </a:srgbClr>
                  </a:gs>
                  <a:gs pos="100000">
                    <a:srgbClr val="FFC000">
                      <a:tint val="23500"/>
                      <a:satMod val="160000"/>
                    </a:srgbClr>
                  </a:gs>
                </a:gsLst>
                <a:lin ang="5400000" scaled="1"/>
                <a:tileRect/>
              </a:gradFill>
              <a:ln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pt-BR" sz="900" dirty="0">
                    <a:solidFill>
                      <a:srgbClr val="002060"/>
                    </a:solidFill>
                  </a:rPr>
                  <a:t>Método de Custeio</a:t>
                </a:r>
              </a:p>
            </p:txBody>
          </p:sp>
          <p:pic>
            <p:nvPicPr>
              <p:cNvPr id="141" name="Imagem 140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10282" y="5125114"/>
                <a:ext cx="1238167" cy="646668"/>
              </a:xfrm>
              <a:prstGeom prst="rect">
                <a:avLst/>
              </a:prstGeom>
              <a:gradFill flip="none" rotWithShape="1">
                <a:gsLst>
                  <a:gs pos="0">
                    <a:srgbClr val="FFC000">
                      <a:tint val="66000"/>
                      <a:satMod val="160000"/>
                    </a:srgbClr>
                  </a:gs>
                  <a:gs pos="50000">
                    <a:srgbClr val="FFC000">
                      <a:tint val="44500"/>
                      <a:satMod val="160000"/>
                    </a:srgbClr>
                  </a:gs>
                  <a:gs pos="100000">
                    <a:srgbClr val="FFC000">
                      <a:tint val="23500"/>
                      <a:satMod val="160000"/>
                    </a:srgbClr>
                  </a:gs>
                </a:gsLst>
                <a:lin ang="5400000" scaled="1"/>
                <a:tileRect/>
              </a:gradFill>
              <a:ln>
                <a:solidFill>
                  <a:srgbClr val="FFC000"/>
                </a:solidFill>
              </a:ln>
            </p:spPr>
          </p:pic>
          <p:sp>
            <p:nvSpPr>
              <p:cNvPr id="142" name="Retângulo de cantos arredondados 141"/>
              <p:cNvSpPr/>
              <p:nvPr/>
            </p:nvSpPr>
            <p:spPr bwMode="auto">
              <a:xfrm>
                <a:off x="8388825" y="4848185"/>
                <a:ext cx="1512169" cy="279751"/>
              </a:xfrm>
              <a:prstGeom prst="roundRect">
                <a:avLst/>
              </a:prstGeom>
              <a:solidFill>
                <a:srgbClr val="FFC000"/>
              </a:solidFill>
              <a:ln>
                <a:headEnd type="none" w="med" len="med"/>
                <a:tailEnd type="none" w="med" len="med"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/>
              <a:p>
                <a:pPr algn="ctr" eaLnBrk="1" hangingPunct="1">
                  <a:defRPr/>
                </a:pPr>
                <a:r>
                  <a:rPr lang="pt-BR" altLang="pt-BR" sz="1100" b="1" dirty="0">
                    <a:solidFill>
                      <a:srgbClr val="0071BC"/>
                    </a:solidFill>
                  </a:rPr>
                  <a:t>Execução do Modelo</a:t>
                </a:r>
                <a:endParaRPr lang="pt-BR" sz="1100" b="1" dirty="0">
                  <a:solidFill>
                    <a:srgbClr val="0071BC"/>
                  </a:solidFill>
                </a:endParaRPr>
              </a:p>
            </p:txBody>
          </p:sp>
          <p:sp>
            <p:nvSpPr>
              <p:cNvPr id="143" name="Fluxograma: Processo alternativo 142"/>
              <p:cNvSpPr/>
              <p:nvPr/>
            </p:nvSpPr>
            <p:spPr>
              <a:xfrm>
                <a:off x="8465825" y="6001822"/>
                <a:ext cx="1327156" cy="172213"/>
              </a:xfrm>
              <a:prstGeom prst="flowChartAlternateProcess">
                <a:avLst/>
              </a:prstGeom>
              <a:gradFill flip="none" rotWithShape="1">
                <a:gsLst>
                  <a:gs pos="0">
                    <a:srgbClr val="FFC000">
                      <a:tint val="66000"/>
                      <a:satMod val="160000"/>
                    </a:srgbClr>
                  </a:gs>
                  <a:gs pos="50000">
                    <a:srgbClr val="FFC000">
                      <a:tint val="44500"/>
                      <a:satMod val="160000"/>
                    </a:srgbClr>
                  </a:gs>
                  <a:gs pos="100000">
                    <a:srgbClr val="FFC000">
                      <a:tint val="23500"/>
                      <a:satMod val="160000"/>
                    </a:srgbClr>
                  </a:gs>
                </a:gsLst>
                <a:lin ang="5400000" scaled="1"/>
                <a:tileRect/>
              </a:gradFill>
              <a:ln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pt-BR" sz="900" dirty="0">
                    <a:solidFill>
                      <a:srgbClr val="002060"/>
                    </a:solidFill>
                  </a:rPr>
                  <a:t>Divulgação</a:t>
                </a:r>
              </a:p>
            </p:txBody>
          </p:sp>
          <p:sp>
            <p:nvSpPr>
              <p:cNvPr id="144" name="Fluxograma: Processo alternativo 143"/>
              <p:cNvSpPr/>
              <p:nvPr/>
            </p:nvSpPr>
            <p:spPr>
              <a:xfrm>
                <a:off x="8477469" y="6192754"/>
                <a:ext cx="1313359" cy="202048"/>
              </a:xfrm>
              <a:prstGeom prst="flowChartAlternateProcess">
                <a:avLst/>
              </a:prstGeom>
              <a:gradFill flip="none" rotWithShape="1">
                <a:gsLst>
                  <a:gs pos="0">
                    <a:srgbClr val="FFC000">
                      <a:tint val="66000"/>
                      <a:satMod val="160000"/>
                    </a:srgbClr>
                  </a:gs>
                  <a:gs pos="50000">
                    <a:srgbClr val="FFC000">
                      <a:tint val="44500"/>
                      <a:satMod val="160000"/>
                    </a:srgbClr>
                  </a:gs>
                  <a:gs pos="100000">
                    <a:srgbClr val="FFC000">
                      <a:tint val="23500"/>
                      <a:satMod val="160000"/>
                    </a:srgbClr>
                  </a:gs>
                </a:gsLst>
                <a:lin ang="5400000" scaled="1"/>
                <a:tileRect/>
              </a:gradFill>
              <a:ln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pt-BR" sz="900" dirty="0">
                    <a:solidFill>
                      <a:srgbClr val="002060"/>
                    </a:solidFill>
                  </a:rPr>
                  <a:t>Capacitação</a:t>
                </a:r>
              </a:p>
            </p:txBody>
          </p:sp>
          <p:sp>
            <p:nvSpPr>
              <p:cNvPr id="145" name="Fluxograma: Processo alternativo 144"/>
              <p:cNvSpPr/>
              <p:nvPr/>
            </p:nvSpPr>
            <p:spPr>
              <a:xfrm>
                <a:off x="8475317" y="6427574"/>
                <a:ext cx="1317664" cy="173749"/>
              </a:xfrm>
              <a:prstGeom prst="flowChartAlternateProcess">
                <a:avLst/>
              </a:prstGeom>
              <a:gradFill flip="none" rotWithShape="1">
                <a:gsLst>
                  <a:gs pos="0">
                    <a:srgbClr val="FFC000">
                      <a:tint val="66000"/>
                      <a:satMod val="160000"/>
                    </a:srgbClr>
                  </a:gs>
                  <a:gs pos="50000">
                    <a:srgbClr val="FFC000">
                      <a:tint val="44500"/>
                      <a:satMod val="160000"/>
                    </a:srgbClr>
                  </a:gs>
                  <a:gs pos="100000">
                    <a:srgbClr val="FFC000">
                      <a:tint val="23500"/>
                      <a:satMod val="160000"/>
                    </a:srgbClr>
                  </a:gs>
                </a:gsLst>
                <a:lin ang="5400000" scaled="1"/>
                <a:tileRect/>
              </a:gradFill>
              <a:ln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pt-BR" sz="900" dirty="0">
                    <a:solidFill>
                      <a:srgbClr val="002060"/>
                    </a:solidFill>
                  </a:rPr>
                  <a:t>Execução</a:t>
                </a:r>
              </a:p>
            </p:txBody>
          </p:sp>
          <p:sp>
            <p:nvSpPr>
              <p:cNvPr id="146" name="Fluxograma: Processo alternativo 145"/>
              <p:cNvSpPr/>
              <p:nvPr/>
            </p:nvSpPr>
            <p:spPr>
              <a:xfrm>
                <a:off x="8486077" y="6622047"/>
                <a:ext cx="1317664" cy="197549"/>
              </a:xfrm>
              <a:prstGeom prst="flowChartAlternateProcess">
                <a:avLst/>
              </a:prstGeom>
              <a:gradFill flip="none" rotWithShape="1">
                <a:gsLst>
                  <a:gs pos="0">
                    <a:srgbClr val="FFC000">
                      <a:tint val="66000"/>
                      <a:satMod val="160000"/>
                    </a:srgbClr>
                  </a:gs>
                  <a:gs pos="50000">
                    <a:srgbClr val="FFC000">
                      <a:tint val="44500"/>
                      <a:satMod val="160000"/>
                    </a:srgbClr>
                  </a:gs>
                  <a:gs pos="100000">
                    <a:srgbClr val="FFC000">
                      <a:tint val="23500"/>
                      <a:satMod val="160000"/>
                    </a:srgbClr>
                  </a:gs>
                </a:gsLst>
                <a:lin ang="5400000" scaled="1"/>
                <a:tileRect/>
              </a:gradFill>
              <a:ln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pt-BR" sz="900" dirty="0">
                    <a:solidFill>
                      <a:srgbClr val="002060"/>
                    </a:solidFill>
                  </a:rPr>
                  <a:t>Conformidade</a:t>
                </a:r>
              </a:p>
            </p:txBody>
          </p:sp>
        </p:grpSp>
        <p:cxnSp>
          <p:nvCxnSpPr>
            <p:cNvPr id="127" name="Conector reto 126"/>
            <p:cNvCxnSpPr/>
            <p:nvPr/>
          </p:nvCxnSpPr>
          <p:spPr>
            <a:xfrm>
              <a:off x="9143665" y="2366677"/>
              <a:ext cx="2" cy="342243"/>
            </a:xfrm>
            <a:prstGeom prst="line">
              <a:avLst/>
            </a:prstGeom>
            <a:ln w="28575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Conector reto 127"/>
            <p:cNvCxnSpPr>
              <a:stCxn id="140" idx="2"/>
              <a:endCxn id="142" idx="0"/>
            </p:cNvCxnSpPr>
            <p:nvPr/>
          </p:nvCxnSpPr>
          <p:spPr>
            <a:xfrm>
              <a:off x="9144909" y="4509120"/>
              <a:ext cx="1" cy="333877"/>
            </a:xfrm>
            <a:prstGeom prst="line">
              <a:avLst/>
            </a:prstGeom>
            <a:ln w="28575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Fluxograma: Processo alternativo 128"/>
            <p:cNvSpPr/>
            <p:nvPr/>
          </p:nvSpPr>
          <p:spPr>
            <a:xfrm>
              <a:off x="8475317" y="5771390"/>
              <a:ext cx="1313359" cy="196219"/>
            </a:xfrm>
            <a:prstGeom prst="flowChartAlternateProcess">
              <a:avLst/>
            </a:prstGeom>
            <a:gradFill flip="none" rotWithShape="1">
              <a:gsLst>
                <a:gs pos="0">
                  <a:srgbClr val="FFC000">
                    <a:tint val="66000"/>
                    <a:satMod val="160000"/>
                  </a:srgbClr>
                </a:gs>
                <a:gs pos="50000">
                  <a:srgbClr val="FFC000">
                    <a:tint val="44500"/>
                    <a:satMod val="160000"/>
                  </a:srgbClr>
                </a:gs>
                <a:gs pos="100000">
                  <a:srgbClr val="FFC000">
                    <a:tint val="23500"/>
                    <a:satMod val="160000"/>
                  </a:srgbClr>
                </a:gs>
              </a:gsLst>
              <a:lin ang="5400000" scaled="1"/>
              <a:tileRect/>
            </a:gradFill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BR" sz="900" dirty="0">
                  <a:solidFill>
                    <a:srgbClr val="002060"/>
                  </a:solidFill>
                </a:rPr>
                <a:t>Plano de Implantação</a:t>
              </a:r>
            </a:p>
          </p:txBody>
        </p:sp>
        <p:sp>
          <p:nvSpPr>
            <p:cNvPr id="130" name="Fluxograma: Processo alternativo 129"/>
            <p:cNvSpPr/>
            <p:nvPr/>
          </p:nvSpPr>
          <p:spPr>
            <a:xfrm>
              <a:off x="8510282" y="2117925"/>
              <a:ext cx="1267279" cy="219860"/>
            </a:xfrm>
            <a:prstGeom prst="flowChartAlternateProcess">
              <a:avLst/>
            </a:prstGeom>
            <a:gradFill flip="none" rotWithShape="1">
              <a:gsLst>
                <a:gs pos="0">
                  <a:srgbClr val="FFC000">
                    <a:tint val="66000"/>
                    <a:satMod val="160000"/>
                  </a:srgbClr>
                </a:gs>
                <a:gs pos="50000">
                  <a:srgbClr val="FFC000">
                    <a:tint val="44500"/>
                    <a:satMod val="160000"/>
                  </a:srgbClr>
                </a:gs>
                <a:gs pos="100000">
                  <a:srgbClr val="FFC000">
                    <a:tint val="23500"/>
                    <a:satMod val="160000"/>
                  </a:srgbClr>
                </a:gs>
              </a:gsLst>
              <a:lin ang="5400000" scaled="1"/>
              <a:tileRect/>
            </a:gradFill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BR" sz="900" dirty="0">
                  <a:solidFill>
                    <a:srgbClr val="002060"/>
                  </a:solidFill>
                </a:rPr>
                <a:t>Análise de Viabilidade</a:t>
              </a:r>
            </a:p>
          </p:txBody>
        </p:sp>
        <p:sp>
          <p:nvSpPr>
            <p:cNvPr id="131" name="Retângulo de cantos arredondados 130"/>
            <p:cNvSpPr/>
            <p:nvPr/>
          </p:nvSpPr>
          <p:spPr>
            <a:xfrm>
              <a:off x="9014452" y="485224"/>
              <a:ext cx="240487" cy="201023"/>
            </a:xfrm>
            <a:prstGeom prst="roundRect">
              <a:avLst/>
            </a:prstGeom>
            <a:solidFill>
              <a:srgbClr val="FFC000">
                <a:alpha val="20000"/>
              </a:srgbClr>
            </a:solidFill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BR" sz="1400" b="1" dirty="0" smtClean="0">
                  <a:solidFill>
                    <a:schemeClr val="accent3">
                      <a:lumMod val="50000"/>
                    </a:schemeClr>
                  </a:solidFill>
                </a:rPr>
                <a:t>3</a:t>
              </a:r>
              <a:endParaRPr lang="pt-BR" sz="1400" b="1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pic>
          <p:nvPicPr>
            <p:cNvPr id="132" name="Imagem 13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10282" y="2995378"/>
              <a:ext cx="1244705" cy="847755"/>
            </a:xfrm>
            <a:prstGeom prst="rect">
              <a:avLst/>
            </a:prstGeom>
            <a:gradFill flip="none" rotWithShape="1">
              <a:gsLst>
                <a:gs pos="0">
                  <a:srgbClr val="FFC000">
                    <a:tint val="66000"/>
                    <a:satMod val="160000"/>
                  </a:srgbClr>
                </a:gs>
                <a:gs pos="50000">
                  <a:srgbClr val="FFC000">
                    <a:tint val="44500"/>
                    <a:satMod val="160000"/>
                  </a:srgbClr>
                </a:gs>
                <a:gs pos="100000">
                  <a:srgbClr val="FFC000">
                    <a:tint val="23500"/>
                    <a:satMod val="160000"/>
                  </a:srgbClr>
                </a:gs>
              </a:gsLst>
              <a:lin ang="5400000" scaled="1"/>
              <a:tileRect/>
            </a:gradFill>
            <a:ln>
              <a:solidFill>
                <a:srgbClr val="FFC000"/>
              </a:solidFill>
            </a:ln>
          </p:spPr>
        </p:pic>
        <p:cxnSp>
          <p:nvCxnSpPr>
            <p:cNvPr id="133" name="Conector reto 132"/>
            <p:cNvCxnSpPr>
              <a:stCxn id="102" idx="3"/>
            </p:cNvCxnSpPr>
            <p:nvPr/>
          </p:nvCxnSpPr>
          <p:spPr>
            <a:xfrm>
              <a:off x="7293830" y="857239"/>
              <a:ext cx="986688" cy="939"/>
            </a:xfrm>
            <a:prstGeom prst="line">
              <a:avLst/>
            </a:prstGeom>
            <a:ln w="28575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7" name="Retângulo de cantos arredondados 146"/>
          <p:cNvSpPr/>
          <p:nvPr/>
        </p:nvSpPr>
        <p:spPr>
          <a:xfrm>
            <a:off x="99031" y="5600845"/>
            <a:ext cx="240486" cy="213462"/>
          </a:xfrm>
          <a:prstGeom prst="roundRect">
            <a:avLst/>
          </a:prstGeom>
          <a:solidFill>
            <a:srgbClr val="FFC000">
              <a:alpha val="20000"/>
            </a:srgbClr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300" b="1" dirty="0">
                <a:solidFill>
                  <a:schemeClr val="accent3">
                    <a:lumMod val="50000"/>
                  </a:schemeClr>
                </a:solidFill>
              </a:rPr>
              <a:t>1</a:t>
            </a:r>
          </a:p>
        </p:txBody>
      </p:sp>
      <p:sp>
        <p:nvSpPr>
          <p:cNvPr id="148" name="Retângulo de cantos arredondados 147"/>
          <p:cNvSpPr/>
          <p:nvPr/>
        </p:nvSpPr>
        <p:spPr>
          <a:xfrm>
            <a:off x="385921" y="5600844"/>
            <a:ext cx="2109680" cy="213463"/>
          </a:xfrm>
          <a:prstGeom prst="roundRect">
            <a:avLst/>
          </a:prstGeom>
          <a:solidFill>
            <a:srgbClr val="FFC000">
              <a:alpha val="20000"/>
            </a:srgbClr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pt-BR" sz="1100" dirty="0" smtClean="0">
                <a:solidFill>
                  <a:schemeClr val="accent3">
                    <a:lumMod val="50000"/>
                  </a:schemeClr>
                </a:solidFill>
              </a:rPr>
              <a:t>Planejamento</a:t>
            </a:r>
            <a:endParaRPr lang="pt-BR" sz="1100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149" name="Grupo 148"/>
          <p:cNvGrpSpPr/>
          <p:nvPr/>
        </p:nvGrpSpPr>
        <p:grpSpPr>
          <a:xfrm>
            <a:off x="2135560" y="433568"/>
            <a:ext cx="3070074" cy="6424431"/>
            <a:chOff x="2135560" y="433568"/>
            <a:chExt cx="3070074" cy="6424431"/>
          </a:xfrm>
        </p:grpSpPr>
        <p:sp>
          <p:nvSpPr>
            <p:cNvPr id="150" name="Fluxograma: Mesclar 149"/>
            <p:cNvSpPr/>
            <p:nvPr/>
          </p:nvSpPr>
          <p:spPr>
            <a:xfrm rot="5400000">
              <a:off x="-165589" y="3008203"/>
              <a:ext cx="5962309" cy="1360012"/>
            </a:xfrm>
            <a:prstGeom prst="flowChartMerge">
              <a:avLst/>
            </a:prstGeom>
            <a:solidFill>
              <a:srgbClr val="E0EB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51" name="Retângulo de cantos arredondados 150"/>
            <p:cNvSpPr/>
            <p:nvPr/>
          </p:nvSpPr>
          <p:spPr>
            <a:xfrm>
              <a:off x="3503712" y="433568"/>
              <a:ext cx="1701922" cy="6424431"/>
            </a:xfrm>
            <a:prstGeom prst="roundRect">
              <a:avLst/>
            </a:prstGeom>
            <a:solidFill>
              <a:srgbClr val="E0EB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52" name="Retângulo de cantos arredondados 151"/>
            <p:cNvSpPr/>
            <p:nvPr/>
          </p:nvSpPr>
          <p:spPr bwMode="auto">
            <a:xfrm>
              <a:off x="3655031" y="2564904"/>
              <a:ext cx="1471788" cy="601825"/>
            </a:xfrm>
            <a:prstGeom prst="roundRect">
              <a:avLst/>
            </a:prstGeom>
            <a:solidFill>
              <a:srgbClr val="FFC000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 eaLnBrk="1" hangingPunct="1">
                <a:defRPr/>
              </a:pPr>
              <a:r>
                <a:rPr lang="pt-BR" altLang="pt-BR" sz="1100" b="1" dirty="0" smtClean="0">
                  <a:solidFill>
                    <a:srgbClr val="0071BC"/>
                  </a:solidFill>
                </a:rPr>
                <a:t>GT </a:t>
              </a:r>
            </a:p>
            <a:p>
              <a:pPr algn="ctr" eaLnBrk="1" hangingPunct="1">
                <a:defRPr/>
              </a:pPr>
              <a:r>
                <a:rPr lang="pt-BR" sz="1100" b="1" dirty="0" smtClean="0">
                  <a:solidFill>
                    <a:srgbClr val="0071BC"/>
                  </a:solidFill>
                </a:rPr>
                <a:t>Comitê Seccional/Setorial</a:t>
              </a:r>
              <a:endParaRPr lang="pt-BR" sz="1100" dirty="0">
                <a:solidFill>
                  <a:schemeClr val="tx1"/>
                </a:solidFill>
              </a:endParaRPr>
            </a:p>
          </p:txBody>
        </p:sp>
        <p:pic>
          <p:nvPicPr>
            <p:cNvPr id="153" name="Imagem 15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4730" y="3190315"/>
              <a:ext cx="1289213" cy="964762"/>
            </a:xfrm>
            <a:prstGeom prst="rect">
              <a:avLst/>
            </a:prstGeom>
          </p:spPr>
        </p:pic>
        <p:sp>
          <p:nvSpPr>
            <p:cNvPr id="154" name="Fluxograma: Processo alternativo 153"/>
            <p:cNvSpPr/>
            <p:nvPr/>
          </p:nvSpPr>
          <p:spPr>
            <a:xfrm>
              <a:off x="3672888" y="1700808"/>
              <a:ext cx="1453931" cy="389563"/>
            </a:xfrm>
            <a:prstGeom prst="flowChartAlternateProcess">
              <a:avLst/>
            </a:prstGeom>
            <a:gradFill flip="none" rotWithShape="1">
              <a:gsLst>
                <a:gs pos="0">
                  <a:srgbClr val="FFC000">
                    <a:tint val="66000"/>
                    <a:satMod val="160000"/>
                  </a:srgbClr>
                </a:gs>
                <a:gs pos="50000">
                  <a:srgbClr val="FFC000">
                    <a:tint val="44500"/>
                    <a:satMod val="160000"/>
                  </a:srgbClr>
                </a:gs>
                <a:gs pos="100000">
                  <a:srgbClr val="FFC000">
                    <a:tint val="23500"/>
                    <a:satMod val="160000"/>
                  </a:srgbClr>
                </a:gs>
              </a:gsLst>
              <a:lin ang="5400000" scaled="1"/>
              <a:tileRect/>
            </a:gradFill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BR" sz="900" dirty="0">
                  <a:solidFill>
                    <a:srgbClr val="002060"/>
                  </a:solidFill>
                </a:rPr>
                <a:t>Apoio e Envolvimento da Administração</a:t>
              </a:r>
            </a:p>
          </p:txBody>
        </p:sp>
        <p:sp>
          <p:nvSpPr>
            <p:cNvPr id="155" name="Fluxograma: Processo alternativo 154"/>
            <p:cNvSpPr/>
            <p:nvPr/>
          </p:nvSpPr>
          <p:spPr>
            <a:xfrm>
              <a:off x="3672888" y="4535849"/>
              <a:ext cx="1453931" cy="325415"/>
            </a:xfrm>
            <a:prstGeom prst="flowChartAlternateProcess">
              <a:avLst/>
            </a:prstGeom>
            <a:gradFill flip="none" rotWithShape="1">
              <a:gsLst>
                <a:gs pos="0">
                  <a:srgbClr val="FFC000">
                    <a:tint val="66000"/>
                    <a:satMod val="160000"/>
                  </a:srgbClr>
                </a:gs>
                <a:gs pos="50000">
                  <a:srgbClr val="FFC000">
                    <a:tint val="44500"/>
                    <a:satMod val="160000"/>
                  </a:srgbClr>
                </a:gs>
                <a:gs pos="100000">
                  <a:srgbClr val="FFC000">
                    <a:tint val="23500"/>
                    <a:satMod val="160000"/>
                  </a:srgbClr>
                </a:gs>
              </a:gsLst>
              <a:lin ang="5400000" scaled="1"/>
              <a:tileRect/>
            </a:gradFill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BR" sz="900" dirty="0">
                  <a:solidFill>
                    <a:srgbClr val="002060"/>
                  </a:solidFill>
                </a:rPr>
                <a:t>Constituição Formal</a:t>
              </a:r>
            </a:p>
          </p:txBody>
        </p:sp>
        <p:sp>
          <p:nvSpPr>
            <p:cNvPr id="156" name="Retângulo de cantos arredondados 155"/>
            <p:cNvSpPr/>
            <p:nvPr/>
          </p:nvSpPr>
          <p:spPr bwMode="auto">
            <a:xfrm>
              <a:off x="3728105" y="720091"/>
              <a:ext cx="1339224" cy="320016"/>
            </a:xfrm>
            <a:prstGeom prst="roundRect">
              <a:avLst/>
            </a:prstGeom>
            <a:solidFill>
              <a:srgbClr val="FFC000"/>
            </a:solidFill>
            <a:ln w="19050">
              <a:noFill/>
              <a:headEnd type="none" w="med" len="med"/>
              <a:tailEnd type="none" w="med" len="med"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 eaLnBrk="1" hangingPunct="1">
                <a:defRPr/>
              </a:pPr>
              <a:r>
                <a:rPr lang="pt-BR" sz="1100" b="1" dirty="0" smtClean="0">
                  <a:solidFill>
                    <a:srgbClr val="0071BC"/>
                  </a:solidFill>
                </a:rPr>
                <a:t>Alta Administração</a:t>
              </a:r>
              <a:endParaRPr lang="pt-BR" sz="1100" b="1" dirty="0">
                <a:solidFill>
                  <a:srgbClr val="0071BC"/>
                </a:solidFill>
              </a:endParaRPr>
            </a:p>
          </p:txBody>
        </p:sp>
        <p:sp>
          <p:nvSpPr>
            <p:cNvPr id="157" name="Fluxograma: Processo alternativo 156"/>
            <p:cNvSpPr/>
            <p:nvPr/>
          </p:nvSpPr>
          <p:spPr>
            <a:xfrm>
              <a:off x="3672888" y="4890457"/>
              <a:ext cx="1456726" cy="293464"/>
            </a:xfrm>
            <a:prstGeom prst="flowChartAlternateProcess">
              <a:avLst/>
            </a:prstGeom>
            <a:gradFill flip="none" rotWithShape="1">
              <a:gsLst>
                <a:gs pos="0">
                  <a:srgbClr val="FFC000">
                    <a:tint val="66000"/>
                    <a:satMod val="160000"/>
                  </a:srgbClr>
                </a:gs>
                <a:gs pos="50000">
                  <a:srgbClr val="FFC000">
                    <a:tint val="44500"/>
                    <a:satMod val="160000"/>
                  </a:srgbClr>
                </a:gs>
                <a:gs pos="100000">
                  <a:srgbClr val="FFC000">
                    <a:tint val="23500"/>
                    <a:satMod val="160000"/>
                  </a:srgbClr>
                </a:gs>
              </a:gsLst>
              <a:lin ang="5400000" scaled="1"/>
              <a:tileRect/>
            </a:gradFill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BR" sz="900" dirty="0">
                  <a:solidFill>
                    <a:srgbClr val="002060"/>
                  </a:solidFill>
                </a:rPr>
                <a:t>Definição do Perfil da Equipe de Custos</a:t>
              </a:r>
            </a:p>
          </p:txBody>
        </p:sp>
        <p:cxnSp>
          <p:nvCxnSpPr>
            <p:cNvPr id="158" name="Conector reto 157"/>
            <p:cNvCxnSpPr>
              <a:endCxn id="152" idx="0"/>
            </p:cNvCxnSpPr>
            <p:nvPr/>
          </p:nvCxnSpPr>
          <p:spPr>
            <a:xfrm flipH="1">
              <a:off x="4390925" y="2141947"/>
              <a:ext cx="6792" cy="422957"/>
            </a:xfrm>
            <a:prstGeom prst="line">
              <a:avLst/>
            </a:prstGeom>
            <a:ln w="28575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9" name="Fluxograma: Processo alternativo 158"/>
            <p:cNvSpPr/>
            <p:nvPr/>
          </p:nvSpPr>
          <p:spPr>
            <a:xfrm>
              <a:off x="3665820" y="5213114"/>
              <a:ext cx="1463793" cy="319457"/>
            </a:xfrm>
            <a:prstGeom prst="flowChartAlternateProcess">
              <a:avLst/>
            </a:prstGeom>
            <a:gradFill flip="none" rotWithShape="1">
              <a:gsLst>
                <a:gs pos="0">
                  <a:srgbClr val="FFC000">
                    <a:tint val="66000"/>
                    <a:satMod val="160000"/>
                  </a:srgbClr>
                </a:gs>
                <a:gs pos="50000">
                  <a:srgbClr val="FFC000">
                    <a:tint val="44500"/>
                    <a:satMod val="160000"/>
                  </a:srgbClr>
                </a:gs>
                <a:gs pos="100000">
                  <a:srgbClr val="FFC000">
                    <a:tint val="23500"/>
                    <a:satMod val="160000"/>
                  </a:srgbClr>
                </a:gs>
              </a:gsLst>
              <a:lin ang="5400000" scaled="1"/>
              <a:tileRect/>
            </a:gradFill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BR" sz="900" dirty="0">
                  <a:solidFill>
                    <a:srgbClr val="002060"/>
                  </a:solidFill>
                </a:rPr>
                <a:t>Parcerias internas junto às demais áreas do órgão</a:t>
              </a:r>
            </a:p>
          </p:txBody>
        </p:sp>
        <p:sp>
          <p:nvSpPr>
            <p:cNvPr id="160" name="Fluxograma: Processo alternativo 159"/>
            <p:cNvSpPr/>
            <p:nvPr/>
          </p:nvSpPr>
          <p:spPr>
            <a:xfrm>
              <a:off x="3672888" y="4175809"/>
              <a:ext cx="1456726" cy="325415"/>
            </a:xfrm>
            <a:prstGeom prst="flowChartAlternateProcess">
              <a:avLst/>
            </a:prstGeom>
            <a:gradFill flip="none" rotWithShape="1">
              <a:gsLst>
                <a:gs pos="0">
                  <a:srgbClr val="FFC000">
                    <a:tint val="66000"/>
                    <a:satMod val="160000"/>
                  </a:srgbClr>
                </a:gs>
                <a:gs pos="50000">
                  <a:srgbClr val="FFC000">
                    <a:tint val="44500"/>
                    <a:satMod val="160000"/>
                  </a:srgbClr>
                </a:gs>
                <a:gs pos="100000">
                  <a:srgbClr val="FFC000">
                    <a:tint val="23500"/>
                    <a:satMod val="160000"/>
                  </a:srgbClr>
                </a:gs>
              </a:gsLst>
              <a:lin ang="5400000" scaled="1"/>
              <a:tileRect/>
            </a:gradFill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BR" sz="900" dirty="0">
                  <a:solidFill>
                    <a:srgbClr val="002060"/>
                  </a:solidFill>
                </a:rPr>
                <a:t>Localização</a:t>
              </a:r>
            </a:p>
          </p:txBody>
        </p:sp>
        <p:sp>
          <p:nvSpPr>
            <p:cNvPr id="161" name="Fluxograma: Processo alternativo 160"/>
            <p:cNvSpPr/>
            <p:nvPr/>
          </p:nvSpPr>
          <p:spPr>
            <a:xfrm>
              <a:off x="3672888" y="5859835"/>
              <a:ext cx="1453931" cy="251490"/>
            </a:xfrm>
            <a:prstGeom prst="flowChartAlternateProcess">
              <a:avLst/>
            </a:prstGeom>
            <a:gradFill flip="none" rotWithShape="1">
              <a:gsLst>
                <a:gs pos="0">
                  <a:srgbClr val="FFC000">
                    <a:tint val="66000"/>
                    <a:satMod val="160000"/>
                  </a:srgbClr>
                </a:gs>
                <a:gs pos="50000">
                  <a:srgbClr val="FFC000">
                    <a:tint val="44500"/>
                    <a:satMod val="160000"/>
                  </a:srgbClr>
                </a:gs>
                <a:gs pos="100000">
                  <a:srgbClr val="FFC000">
                    <a:tint val="23500"/>
                    <a:satMod val="160000"/>
                  </a:srgbClr>
                </a:gs>
              </a:gsLst>
              <a:lin ang="5400000" scaled="1"/>
              <a:tileRect/>
            </a:gradFill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BR" sz="900" dirty="0">
                  <a:solidFill>
                    <a:srgbClr val="002060"/>
                  </a:solidFill>
                </a:rPr>
                <a:t>Benchmarking</a:t>
              </a:r>
            </a:p>
          </p:txBody>
        </p:sp>
        <p:pic>
          <p:nvPicPr>
            <p:cNvPr id="162" name="Imagem 161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843313" y="1052736"/>
              <a:ext cx="1100559" cy="648072"/>
            </a:xfrm>
            <a:prstGeom prst="rect">
              <a:avLst/>
            </a:prstGeom>
          </p:spPr>
        </p:pic>
        <p:sp>
          <p:nvSpPr>
            <p:cNvPr id="163" name="Fluxograma: Processo alternativo 162"/>
            <p:cNvSpPr/>
            <p:nvPr/>
          </p:nvSpPr>
          <p:spPr>
            <a:xfrm>
              <a:off x="3665821" y="5572180"/>
              <a:ext cx="1463793" cy="259813"/>
            </a:xfrm>
            <a:prstGeom prst="flowChartAlternateProcess">
              <a:avLst/>
            </a:prstGeom>
            <a:gradFill flip="none" rotWithShape="1">
              <a:gsLst>
                <a:gs pos="0">
                  <a:srgbClr val="FFC000">
                    <a:tint val="66000"/>
                    <a:satMod val="160000"/>
                  </a:srgbClr>
                </a:gs>
                <a:gs pos="50000">
                  <a:srgbClr val="FFC000">
                    <a:tint val="44500"/>
                    <a:satMod val="160000"/>
                  </a:srgbClr>
                </a:gs>
                <a:gs pos="100000">
                  <a:srgbClr val="FFC000">
                    <a:tint val="23500"/>
                    <a:satMod val="160000"/>
                  </a:srgbClr>
                </a:gs>
              </a:gsLst>
              <a:lin ang="5400000" scaled="1"/>
              <a:tileRect/>
            </a:gradFill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BR" sz="900" dirty="0">
                  <a:solidFill>
                    <a:srgbClr val="002060"/>
                  </a:solidFill>
                </a:rPr>
                <a:t>S I C – Contato Preliminar</a:t>
              </a:r>
            </a:p>
          </p:txBody>
        </p:sp>
        <p:sp>
          <p:nvSpPr>
            <p:cNvPr id="164" name="Retângulo de cantos arredondados 163"/>
            <p:cNvSpPr/>
            <p:nvPr/>
          </p:nvSpPr>
          <p:spPr>
            <a:xfrm>
              <a:off x="4304017" y="487342"/>
              <a:ext cx="240487" cy="201023"/>
            </a:xfrm>
            <a:prstGeom prst="roundRect">
              <a:avLst/>
            </a:prstGeom>
            <a:solidFill>
              <a:srgbClr val="FFC000">
                <a:alpha val="20000"/>
              </a:srgbClr>
            </a:solidFill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BR" sz="1400" b="1" dirty="0" smtClean="0">
                  <a:solidFill>
                    <a:schemeClr val="accent3">
                      <a:lumMod val="50000"/>
                    </a:schemeClr>
                  </a:solidFill>
                </a:rPr>
                <a:t>1</a:t>
              </a:r>
              <a:endParaRPr lang="pt-BR" sz="1400" b="1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sp>
        <p:nvSpPr>
          <p:cNvPr id="165" name="Retângulo de cantos arredondados 164"/>
          <p:cNvSpPr/>
          <p:nvPr/>
        </p:nvSpPr>
        <p:spPr>
          <a:xfrm>
            <a:off x="99030" y="5881611"/>
            <a:ext cx="240487" cy="201023"/>
          </a:xfrm>
          <a:prstGeom prst="roundRect">
            <a:avLst/>
          </a:prstGeom>
          <a:solidFill>
            <a:srgbClr val="FFC000">
              <a:alpha val="20000"/>
            </a:srgbClr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300" b="1" dirty="0" smtClean="0">
                <a:solidFill>
                  <a:schemeClr val="accent3">
                    <a:lumMod val="50000"/>
                  </a:schemeClr>
                </a:solidFill>
              </a:rPr>
              <a:t>2</a:t>
            </a:r>
            <a:endParaRPr lang="pt-BR" sz="13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66" name="Retângulo de cantos arredondados 165"/>
          <p:cNvSpPr/>
          <p:nvPr/>
        </p:nvSpPr>
        <p:spPr>
          <a:xfrm>
            <a:off x="385921" y="5875163"/>
            <a:ext cx="2109680" cy="210777"/>
          </a:xfrm>
          <a:prstGeom prst="roundRect">
            <a:avLst/>
          </a:prstGeom>
          <a:solidFill>
            <a:srgbClr val="FFC000">
              <a:alpha val="20000"/>
            </a:srgbClr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pt-BR" sz="1100" dirty="0" smtClean="0">
                <a:solidFill>
                  <a:schemeClr val="accent3">
                    <a:lumMod val="50000"/>
                  </a:schemeClr>
                </a:solidFill>
              </a:rPr>
              <a:t>Estruturação</a:t>
            </a:r>
            <a:endParaRPr lang="pt-BR" sz="11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67" name="Retângulo de cantos arredondados 166"/>
          <p:cNvSpPr/>
          <p:nvPr/>
        </p:nvSpPr>
        <p:spPr>
          <a:xfrm>
            <a:off x="99030" y="6169643"/>
            <a:ext cx="240487" cy="201023"/>
          </a:xfrm>
          <a:prstGeom prst="roundRect">
            <a:avLst/>
          </a:prstGeom>
          <a:solidFill>
            <a:srgbClr val="FFC000">
              <a:alpha val="20000"/>
            </a:srgbClr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300" b="1" dirty="0" smtClean="0">
                <a:solidFill>
                  <a:schemeClr val="accent3">
                    <a:lumMod val="50000"/>
                  </a:schemeClr>
                </a:solidFill>
              </a:rPr>
              <a:t>3</a:t>
            </a:r>
            <a:endParaRPr lang="pt-BR" sz="13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68" name="Retângulo de cantos arredondados 167"/>
          <p:cNvSpPr/>
          <p:nvPr/>
        </p:nvSpPr>
        <p:spPr>
          <a:xfrm>
            <a:off x="385921" y="6163195"/>
            <a:ext cx="2109680" cy="210777"/>
          </a:xfrm>
          <a:prstGeom prst="roundRect">
            <a:avLst/>
          </a:prstGeom>
          <a:solidFill>
            <a:srgbClr val="FFC000">
              <a:alpha val="20000"/>
            </a:srgbClr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pt-BR" sz="1100" dirty="0" smtClean="0">
                <a:solidFill>
                  <a:schemeClr val="accent3">
                    <a:lumMod val="50000"/>
                  </a:schemeClr>
                </a:solidFill>
              </a:rPr>
              <a:t>Implantação</a:t>
            </a:r>
            <a:endParaRPr lang="pt-BR" sz="11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69" name="Retângulo de cantos arredondados 168"/>
          <p:cNvSpPr/>
          <p:nvPr/>
        </p:nvSpPr>
        <p:spPr>
          <a:xfrm>
            <a:off x="99030" y="6451228"/>
            <a:ext cx="243870" cy="189602"/>
          </a:xfrm>
          <a:prstGeom prst="roundRect">
            <a:avLst/>
          </a:prstGeom>
          <a:solidFill>
            <a:srgbClr val="FFC000">
              <a:alpha val="20000"/>
            </a:srgbClr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300" b="1" dirty="0" smtClean="0">
                <a:solidFill>
                  <a:schemeClr val="accent3">
                    <a:lumMod val="50000"/>
                  </a:schemeClr>
                </a:solidFill>
              </a:rPr>
              <a:t>4</a:t>
            </a:r>
            <a:endParaRPr lang="pt-BR" sz="13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70" name="Retângulo de cantos arredondados 169"/>
          <p:cNvSpPr/>
          <p:nvPr/>
        </p:nvSpPr>
        <p:spPr>
          <a:xfrm>
            <a:off x="385921" y="6451227"/>
            <a:ext cx="2109680" cy="210777"/>
          </a:xfrm>
          <a:prstGeom prst="roundRect">
            <a:avLst/>
          </a:prstGeom>
          <a:solidFill>
            <a:srgbClr val="FFC000">
              <a:alpha val="20000"/>
            </a:srgbClr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pt-BR" sz="1100" dirty="0" smtClean="0">
                <a:solidFill>
                  <a:schemeClr val="accent3">
                    <a:lumMod val="50000"/>
                  </a:schemeClr>
                </a:solidFill>
              </a:rPr>
              <a:t>Gestão</a:t>
            </a:r>
            <a:endParaRPr lang="pt-BR" sz="1100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171" name="Grupo 170"/>
          <p:cNvGrpSpPr/>
          <p:nvPr/>
        </p:nvGrpSpPr>
        <p:grpSpPr>
          <a:xfrm>
            <a:off x="243521" y="2204864"/>
            <a:ext cx="2742412" cy="2661228"/>
            <a:chOff x="-254703" y="2689106"/>
            <a:chExt cx="2763090" cy="2605175"/>
          </a:xfrm>
        </p:grpSpPr>
        <p:sp>
          <p:nvSpPr>
            <p:cNvPr id="172" name="Retângulo 171"/>
            <p:cNvSpPr/>
            <p:nvPr/>
          </p:nvSpPr>
          <p:spPr>
            <a:xfrm>
              <a:off x="-254703" y="2689106"/>
              <a:ext cx="2763090" cy="2605175"/>
            </a:xfrm>
            <a:prstGeom prst="rect">
              <a:avLst/>
            </a:prstGeom>
            <a:noFill/>
          </p:spPr>
        </p:sp>
        <p:sp>
          <p:nvSpPr>
            <p:cNvPr id="173" name="Forma livre 172"/>
            <p:cNvSpPr/>
            <p:nvPr/>
          </p:nvSpPr>
          <p:spPr>
            <a:xfrm>
              <a:off x="77738" y="2858442"/>
              <a:ext cx="2188347" cy="2188347"/>
            </a:xfrm>
            <a:custGeom>
              <a:avLst/>
              <a:gdLst>
                <a:gd name="connsiteX0" fmla="*/ 1094173 w 2188347"/>
                <a:gd name="connsiteY0" fmla="*/ 0 h 2188347"/>
                <a:gd name="connsiteX1" fmla="*/ 2041755 w 2188347"/>
                <a:gd name="connsiteY1" fmla="*/ 547087 h 2188347"/>
                <a:gd name="connsiteX2" fmla="*/ 2041755 w 2188347"/>
                <a:gd name="connsiteY2" fmla="*/ 1641261 h 2188347"/>
                <a:gd name="connsiteX3" fmla="*/ 1094174 w 2188347"/>
                <a:gd name="connsiteY3" fmla="*/ 1094174 h 2188347"/>
                <a:gd name="connsiteX4" fmla="*/ 1094173 w 2188347"/>
                <a:gd name="connsiteY4" fmla="*/ 0 h 2188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8347" h="2188347">
                  <a:moveTo>
                    <a:pt x="1094173" y="0"/>
                  </a:moveTo>
                  <a:cubicBezTo>
                    <a:pt x="1485084" y="0"/>
                    <a:pt x="1846300" y="208548"/>
                    <a:pt x="2041755" y="547087"/>
                  </a:cubicBezTo>
                  <a:cubicBezTo>
                    <a:pt x="2237210" y="885626"/>
                    <a:pt x="2237210" y="1302722"/>
                    <a:pt x="2041755" y="1641261"/>
                  </a:cubicBezTo>
                  <a:lnTo>
                    <a:pt x="1094174" y="1094174"/>
                  </a:lnTo>
                  <a:cubicBezTo>
                    <a:pt x="1094174" y="729449"/>
                    <a:pt x="1094173" y="364725"/>
                    <a:pt x="1094173" y="0"/>
                  </a:cubicBez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71091" tIns="481501" rIns="271264" bIns="1091113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1400" b="1" kern="1200" dirty="0" smtClean="0"/>
                <a:t>Gestores/Equipe Técnica (Órgão)</a:t>
              </a:r>
              <a:endParaRPr lang="pt-BR" sz="1400" b="1" kern="1200" dirty="0"/>
            </a:p>
          </p:txBody>
        </p:sp>
        <p:sp>
          <p:nvSpPr>
            <p:cNvPr id="174" name="Forma livre 173"/>
            <p:cNvSpPr/>
            <p:nvPr/>
          </p:nvSpPr>
          <p:spPr>
            <a:xfrm>
              <a:off x="32668" y="2936597"/>
              <a:ext cx="2188347" cy="2188347"/>
            </a:xfrm>
            <a:custGeom>
              <a:avLst/>
              <a:gdLst>
                <a:gd name="connsiteX0" fmla="*/ 2041756 w 2188347"/>
                <a:gd name="connsiteY0" fmla="*/ 1641260 h 2188347"/>
                <a:gd name="connsiteX1" fmla="*/ 1094174 w 2188347"/>
                <a:gd name="connsiteY1" fmla="*/ 2188347 h 2188347"/>
                <a:gd name="connsiteX2" fmla="*/ 146592 w 2188347"/>
                <a:gd name="connsiteY2" fmla="*/ 1641260 h 2188347"/>
                <a:gd name="connsiteX3" fmla="*/ 1094174 w 2188347"/>
                <a:gd name="connsiteY3" fmla="*/ 1094174 h 2188347"/>
                <a:gd name="connsiteX4" fmla="*/ 2041756 w 2188347"/>
                <a:gd name="connsiteY4" fmla="*/ 1641260 h 2188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8347" h="2188347">
                  <a:moveTo>
                    <a:pt x="2041756" y="1641260"/>
                  </a:moveTo>
                  <a:cubicBezTo>
                    <a:pt x="1846301" y="1979799"/>
                    <a:pt x="1485084" y="2188347"/>
                    <a:pt x="1094174" y="2188347"/>
                  </a:cubicBezTo>
                  <a:cubicBezTo>
                    <a:pt x="703263" y="2188347"/>
                    <a:pt x="342047" y="1979799"/>
                    <a:pt x="146592" y="1641260"/>
                  </a:cubicBezTo>
                  <a:lnTo>
                    <a:pt x="1094174" y="1094174"/>
                  </a:lnTo>
                  <a:lnTo>
                    <a:pt x="2041756" y="1641260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214284"/>
                <a:satOff val="-24046"/>
                <a:lumOff val="4118"/>
                <a:alphaOff val="0"/>
              </a:schemeClr>
            </a:fillRef>
            <a:effectRef idx="3">
              <a:schemeClr val="accent3">
                <a:hueOff val="214284"/>
                <a:satOff val="-24046"/>
                <a:lumOff val="4118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38815" tIns="1437601" rIns="512764" bIns="213168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1400" b="1" kern="1200" dirty="0" smtClean="0"/>
                <a:t>Órgãos de Controle</a:t>
              </a:r>
              <a:endParaRPr lang="pt-BR" sz="1400" b="1" kern="1200" dirty="0"/>
            </a:p>
          </p:txBody>
        </p:sp>
        <p:sp>
          <p:nvSpPr>
            <p:cNvPr id="175" name="Forma livre 174"/>
            <p:cNvSpPr/>
            <p:nvPr/>
          </p:nvSpPr>
          <p:spPr>
            <a:xfrm>
              <a:off x="-12402" y="2858442"/>
              <a:ext cx="2188347" cy="2188347"/>
            </a:xfrm>
            <a:custGeom>
              <a:avLst/>
              <a:gdLst>
                <a:gd name="connsiteX0" fmla="*/ 146591 w 2188347"/>
                <a:gd name="connsiteY0" fmla="*/ 1641260 h 2188347"/>
                <a:gd name="connsiteX1" fmla="*/ 146591 w 2188347"/>
                <a:gd name="connsiteY1" fmla="*/ 547086 h 2188347"/>
                <a:gd name="connsiteX2" fmla="*/ 1094173 w 2188347"/>
                <a:gd name="connsiteY2" fmla="*/ -1 h 2188347"/>
                <a:gd name="connsiteX3" fmla="*/ 1094174 w 2188347"/>
                <a:gd name="connsiteY3" fmla="*/ 1094174 h 2188347"/>
                <a:gd name="connsiteX4" fmla="*/ 146591 w 2188347"/>
                <a:gd name="connsiteY4" fmla="*/ 1641260 h 2188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8347" h="2188347">
                  <a:moveTo>
                    <a:pt x="146591" y="1641260"/>
                  </a:moveTo>
                  <a:cubicBezTo>
                    <a:pt x="-48864" y="1302721"/>
                    <a:pt x="-48864" y="885625"/>
                    <a:pt x="146591" y="547086"/>
                  </a:cubicBezTo>
                  <a:cubicBezTo>
                    <a:pt x="342046" y="208547"/>
                    <a:pt x="703263" y="-1"/>
                    <a:pt x="1094173" y="-1"/>
                  </a:cubicBezTo>
                  <a:cubicBezTo>
                    <a:pt x="1094173" y="364724"/>
                    <a:pt x="1094174" y="729449"/>
                    <a:pt x="1094174" y="1094174"/>
                  </a:cubicBezTo>
                  <a:lnTo>
                    <a:pt x="146591" y="1641260"/>
                  </a:lnTo>
                  <a:close/>
                </a:path>
              </a:pathLst>
            </a:custGeom>
            <a:solidFill>
              <a:srgbClr val="FFC00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3">
              <a:schemeClr val="accent3">
                <a:hueOff val="428568"/>
                <a:satOff val="-48092"/>
                <a:lumOff val="8236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1264" tIns="481501" rIns="1171091" bIns="1091113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1400" b="1" kern="1200" dirty="0" smtClean="0"/>
                <a:t>Órgão Central de Custos</a:t>
              </a:r>
              <a:endParaRPr lang="pt-BR" sz="1400" b="1" kern="1200" dirty="0"/>
            </a:p>
          </p:txBody>
        </p:sp>
        <p:sp>
          <p:nvSpPr>
            <p:cNvPr id="176" name="Seta circular 175"/>
            <p:cNvSpPr/>
            <p:nvPr/>
          </p:nvSpPr>
          <p:spPr>
            <a:xfrm>
              <a:off x="-57551" y="2722973"/>
              <a:ext cx="2459285" cy="2459285"/>
            </a:xfrm>
            <a:prstGeom prst="circularArrow">
              <a:avLst>
                <a:gd name="adj1" fmla="val 5085"/>
                <a:gd name="adj2" fmla="val 327528"/>
                <a:gd name="adj3" fmla="val 1472472"/>
                <a:gd name="adj4" fmla="val 16199432"/>
                <a:gd name="adj5" fmla="val 5932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7" name="Seta circular 176"/>
            <p:cNvSpPr/>
            <p:nvPr/>
          </p:nvSpPr>
          <p:spPr>
            <a:xfrm>
              <a:off x="-102801" y="2800990"/>
              <a:ext cx="2459285" cy="2459285"/>
            </a:xfrm>
            <a:prstGeom prst="circularArrow">
              <a:avLst>
                <a:gd name="adj1" fmla="val 5085"/>
                <a:gd name="adj2" fmla="val 327528"/>
                <a:gd name="adj3" fmla="val 8671970"/>
                <a:gd name="adj4" fmla="val 1800502"/>
                <a:gd name="adj5" fmla="val 5932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214284"/>
                <a:satOff val="-24046"/>
                <a:lumOff val="4118"/>
                <a:alphaOff val="0"/>
              </a:schemeClr>
            </a:fillRef>
            <a:effectRef idx="3">
              <a:schemeClr val="accent3">
                <a:hueOff val="214284"/>
                <a:satOff val="-24046"/>
                <a:lumOff val="4118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8" name="Seta circular 177"/>
            <p:cNvSpPr/>
            <p:nvPr/>
          </p:nvSpPr>
          <p:spPr>
            <a:xfrm>
              <a:off x="-148051" y="2722973"/>
              <a:ext cx="2459285" cy="2459285"/>
            </a:xfrm>
            <a:prstGeom prst="circularArrow">
              <a:avLst>
                <a:gd name="adj1" fmla="val 5085"/>
                <a:gd name="adj2" fmla="val 327528"/>
                <a:gd name="adj3" fmla="val 15873039"/>
                <a:gd name="adj4" fmla="val 9000000"/>
                <a:gd name="adj5" fmla="val 5932"/>
              </a:avLst>
            </a:prstGeom>
            <a:solidFill>
              <a:srgbClr val="FFC00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3">
              <a:schemeClr val="accent3">
                <a:hueOff val="428568"/>
                <a:satOff val="-48092"/>
                <a:lumOff val="8236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179" name="Grupo 178"/>
          <p:cNvGrpSpPr/>
          <p:nvPr/>
        </p:nvGrpSpPr>
        <p:grpSpPr>
          <a:xfrm>
            <a:off x="9909255" y="433568"/>
            <a:ext cx="2224103" cy="6425650"/>
            <a:chOff x="9909255" y="433568"/>
            <a:chExt cx="2224103" cy="6425650"/>
          </a:xfrm>
        </p:grpSpPr>
        <p:sp>
          <p:nvSpPr>
            <p:cNvPr id="180" name="Retângulo de cantos arredondados 179"/>
            <p:cNvSpPr/>
            <p:nvPr/>
          </p:nvSpPr>
          <p:spPr>
            <a:xfrm>
              <a:off x="10476189" y="433568"/>
              <a:ext cx="1657169" cy="6425650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rgbClr val="002060"/>
                </a:solidFill>
              </a:endParaRPr>
            </a:p>
          </p:txBody>
        </p:sp>
        <p:sp>
          <p:nvSpPr>
            <p:cNvPr id="181" name="Retângulo de cantos arredondados 180"/>
            <p:cNvSpPr/>
            <p:nvPr/>
          </p:nvSpPr>
          <p:spPr bwMode="auto">
            <a:xfrm>
              <a:off x="10679544" y="779781"/>
              <a:ext cx="1308287" cy="283266"/>
            </a:xfrm>
            <a:prstGeom prst="roundRect">
              <a:avLst/>
            </a:prstGeom>
            <a:solidFill>
              <a:srgbClr val="FFC000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 eaLnBrk="1" hangingPunct="1"/>
              <a:r>
                <a:rPr lang="pt-BR" altLang="pt-BR" sz="1100" b="1" dirty="0">
                  <a:solidFill>
                    <a:srgbClr val="0071BC"/>
                  </a:solidFill>
                </a:rPr>
                <a:t>Informação</a:t>
              </a:r>
              <a:endParaRPr lang="pt-BR" sz="1100" b="1" dirty="0">
                <a:solidFill>
                  <a:srgbClr val="0071BC"/>
                </a:solidFill>
              </a:endParaRPr>
            </a:p>
          </p:txBody>
        </p:sp>
        <p:sp>
          <p:nvSpPr>
            <p:cNvPr id="182" name="Fluxograma: Processo alternativo 181"/>
            <p:cNvSpPr/>
            <p:nvPr/>
          </p:nvSpPr>
          <p:spPr>
            <a:xfrm>
              <a:off x="10688157" y="1850642"/>
              <a:ext cx="1296144" cy="228910"/>
            </a:xfrm>
            <a:prstGeom prst="flowChartAlternateProcess">
              <a:avLst/>
            </a:prstGeom>
            <a:gradFill flip="none" rotWithShape="1">
              <a:gsLst>
                <a:gs pos="0">
                  <a:srgbClr val="FFC000">
                    <a:tint val="66000"/>
                    <a:satMod val="160000"/>
                  </a:srgbClr>
                </a:gs>
                <a:gs pos="50000">
                  <a:srgbClr val="FFC000">
                    <a:tint val="44500"/>
                    <a:satMod val="160000"/>
                  </a:srgbClr>
                </a:gs>
                <a:gs pos="100000">
                  <a:srgbClr val="FFC000">
                    <a:tint val="23500"/>
                    <a:satMod val="160000"/>
                  </a:srgbClr>
                </a:gs>
              </a:gsLst>
              <a:lin ang="5400000" scaled="1"/>
              <a:tileRect/>
            </a:gradFill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BR" sz="900" dirty="0">
                  <a:solidFill>
                    <a:srgbClr val="002060"/>
                  </a:solidFill>
                </a:rPr>
                <a:t>Geração</a:t>
              </a:r>
            </a:p>
          </p:txBody>
        </p:sp>
        <p:sp>
          <p:nvSpPr>
            <p:cNvPr id="183" name="Fluxograma: Processo alternativo 182"/>
            <p:cNvSpPr/>
            <p:nvPr/>
          </p:nvSpPr>
          <p:spPr>
            <a:xfrm>
              <a:off x="10678328" y="2111589"/>
              <a:ext cx="1311193" cy="234394"/>
            </a:xfrm>
            <a:prstGeom prst="flowChartAlternateProcess">
              <a:avLst/>
            </a:prstGeom>
            <a:gradFill flip="none" rotWithShape="1">
              <a:gsLst>
                <a:gs pos="0">
                  <a:srgbClr val="FFC000">
                    <a:tint val="66000"/>
                    <a:satMod val="160000"/>
                  </a:srgbClr>
                </a:gs>
                <a:gs pos="50000">
                  <a:srgbClr val="FFC000">
                    <a:tint val="44500"/>
                    <a:satMod val="160000"/>
                  </a:srgbClr>
                </a:gs>
                <a:gs pos="100000">
                  <a:srgbClr val="FFC000">
                    <a:tint val="23500"/>
                    <a:satMod val="160000"/>
                  </a:srgbClr>
                </a:gs>
              </a:gsLst>
              <a:lin ang="5400000" scaled="1"/>
              <a:tileRect/>
            </a:gradFill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BR" sz="900" dirty="0">
                  <a:solidFill>
                    <a:srgbClr val="002060"/>
                  </a:solidFill>
                </a:rPr>
                <a:t>Evidenciação</a:t>
              </a:r>
            </a:p>
          </p:txBody>
        </p:sp>
        <p:pic>
          <p:nvPicPr>
            <p:cNvPr id="184" name="Imagem 183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29294" y="1070720"/>
              <a:ext cx="1205166" cy="782411"/>
            </a:xfrm>
            <a:prstGeom prst="rect">
              <a:avLst/>
            </a:prstGeom>
            <a:gradFill flip="none" rotWithShape="1">
              <a:gsLst>
                <a:gs pos="0">
                  <a:srgbClr val="FFC000">
                    <a:tint val="66000"/>
                    <a:satMod val="160000"/>
                  </a:srgbClr>
                </a:gs>
                <a:gs pos="50000">
                  <a:srgbClr val="FFC000">
                    <a:tint val="44500"/>
                    <a:satMod val="160000"/>
                  </a:srgbClr>
                </a:gs>
                <a:gs pos="100000">
                  <a:srgbClr val="FFC000">
                    <a:tint val="23500"/>
                    <a:satMod val="160000"/>
                  </a:srgbClr>
                </a:gs>
              </a:gsLst>
              <a:lin ang="5400000" scaled="1"/>
              <a:tileRect/>
            </a:gradFill>
            <a:ln>
              <a:solidFill>
                <a:srgbClr val="FFC000"/>
              </a:solidFill>
            </a:ln>
          </p:spPr>
        </p:pic>
        <p:sp>
          <p:nvSpPr>
            <p:cNvPr id="185" name="Fluxograma: Processo alternativo 184"/>
            <p:cNvSpPr/>
            <p:nvPr/>
          </p:nvSpPr>
          <p:spPr>
            <a:xfrm>
              <a:off x="10661795" y="4390130"/>
              <a:ext cx="1322506" cy="240792"/>
            </a:xfrm>
            <a:prstGeom prst="flowChartAlternateProcess">
              <a:avLst/>
            </a:prstGeom>
            <a:gradFill flip="none" rotWithShape="1">
              <a:gsLst>
                <a:gs pos="0">
                  <a:srgbClr val="FFC000">
                    <a:tint val="66000"/>
                    <a:satMod val="160000"/>
                  </a:srgbClr>
                </a:gs>
                <a:gs pos="50000">
                  <a:srgbClr val="FFC000">
                    <a:tint val="44500"/>
                    <a:satMod val="160000"/>
                  </a:srgbClr>
                </a:gs>
                <a:gs pos="100000">
                  <a:srgbClr val="FFC000">
                    <a:tint val="23500"/>
                    <a:satMod val="160000"/>
                  </a:srgbClr>
                </a:gs>
              </a:gsLst>
              <a:lin ang="5400000" scaled="1"/>
              <a:tileRect/>
            </a:gradFill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BR" sz="900" dirty="0">
                  <a:solidFill>
                    <a:srgbClr val="002060"/>
                  </a:solidFill>
                </a:rPr>
                <a:t>Tomada de Decisão</a:t>
              </a:r>
            </a:p>
          </p:txBody>
        </p:sp>
        <p:sp>
          <p:nvSpPr>
            <p:cNvPr id="186" name="Retângulo de cantos arredondados 185"/>
            <p:cNvSpPr/>
            <p:nvPr/>
          </p:nvSpPr>
          <p:spPr bwMode="auto">
            <a:xfrm>
              <a:off x="10672992" y="2996952"/>
              <a:ext cx="1319660" cy="266431"/>
            </a:xfrm>
            <a:prstGeom prst="roundRect">
              <a:avLst/>
            </a:prstGeom>
            <a:solidFill>
              <a:srgbClr val="FFC000"/>
            </a:solidFill>
            <a:ln w="19050">
              <a:noFill/>
              <a:headEnd type="none" w="med" len="med"/>
              <a:tailEnd type="none" w="med" len="med"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 eaLnBrk="1" hangingPunct="1">
                <a:defRPr/>
              </a:pPr>
              <a:r>
                <a:rPr lang="pt-BR" altLang="pt-BR" sz="1100" b="1" dirty="0">
                  <a:solidFill>
                    <a:srgbClr val="0071BC"/>
                  </a:solidFill>
                </a:rPr>
                <a:t>Gestores</a:t>
              </a:r>
              <a:endParaRPr lang="pt-BR" sz="1100" b="1" dirty="0">
                <a:solidFill>
                  <a:srgbClr val="0071BC"/>
                </a:solidFill>
              </a:endParaRPr>
            </a:p>
          </p:txBody>
        </p:sp>
        <p:sp>
          <p:nvSpPr>
            <p:cNvPr id="187" name="Fluxograma: Processo alternativo 186"/>
            <p:cNvSpPr/>
            <p:nvPr/>
          </p:nvSpPr>
          <p:spPr>
            <a:xfrm>
              <a:off x="10657890" y="4667949"/>
              <a:ext cx="1307194" cy="252997"/>
            </a:xfrm>
            <a:prstGeom prst="flowChartAlternateProcess">
              <a:avLst/>
            </a:prstGeom>
            <a:gradFill flip="none" rotWithShape="1">
              <a:gsLst>
                <a:gs pos="0">
                  <a:srgbClr val="FFC000">
                    <a:tint val="66000"/>
                    <a:satMod val="160000"/>
                  </a:srgbClr>
                </a:gs>
                <a:gs pos="50000">
                  <a:srgbClr val="FFC000">
                    <a:tint val="44500"/>
                    <a:satMod val="160000"/>
                  </a:srgbClr>
                </a:gs>
                <a:gs pos="100000">
                  <a:srgbClr val="FFC000">
                    <a:tint val="23500"/>
                    <a:satMod val="160000"/>
                  </a:srgbClr>
                </a:gs>
              </a:gsLst>
              <a:lin ang="5400000" scaled="1"/>
              <a:tileRect/>
            </a:gradFill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BR" sz="900" dirty="0">
                  <a:solidFill>
                    <a:srgbClr val="002060"/>
                  </a:solidFill>
                </a:rPr>
                <a:t>Retroalimentação</a:t>
              </a:r>
            </a:p>
          </p:txBody>
        </p:sp>
        <p:sp>
          <p:nvSpPr>
            <p:cNvPr id="188" name="Fluxograma: Processo alternativo 187"/>
            <p:cNvSpPr/>
            <p:nvPr/>
          </p:nvSpPr>
          <p:spPr>
            <a:xfrm>
              <a:off x="10674195" y="4101461"/>
              <a:ext cx="1318456" cy="263643"/>
            </a:xfrm>
            <a:prstGeom prst="flowChartAlternateProcess">
              <a:avLst/>
            </a:prstGeom>
            <a:gradFill flip="none" rotWithShape="1">
              <a:gsLst>
                <a:gs pos="0">
                  <a:srgbClr val="FFC000">
                    <a:tint val="66000"/>
                    <a:satMod val="160000"/>
                  </a:srgbClr>
                </a:gs>
                <a:gs pos="50000">
                  <a:srgbClr val="FFC000">
                    <a:tint val="44500"/>
                    <a:satMod val="160000"/>
                  </a:srgbClr>
                </a:gs>
                <a:gs pos="100000">
                  <a:srgbClr val="FFC000">
                    <a:tint val="23500"/>
                    <a:satMod val="160000"/>
                  </a:srgbClr>
                </a:gs>
              </a:gsLst>
              <a:lin ang="5400000" scaled="1"/>
              <a:tileRect/>
            </a:gradFill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BR" sz="900" dirty="0">
                  <a:solidFill>
                    <a:srgbClr val="002060"/>
                  </a:solidFill>
                </a:rPr>
                <a:t>Gestão da Informação</a:t>
              </a:r>
            </a:p>
          </p:txBody>
        </p:sp>
        <p:cxnSp>
          <p:nvCxnSpPr>
            <p:cNvPr id="189" name="Conector reto 188"/>
            <p:cNvCxnSpPr/>
            <p:nvPr/>
          </p:nvCxnSpPr>
          <p:spPr>
            <a:xfrm flipH="1">
              <a:off x="11333688" y="2371208"/>
              <a:ext cx="5636" cy="553736"/>
            </a:xfrm>
            <a:prstGeom prst="line">
              <a:avLst/>
            </a:prstGeom>
            <a:ln w="28575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0" name="Retângulo de cantos arredondados 189"/>
            <p:cNvSpPr/>
            <p:nvPr/>
          </p:nvSpPr>
          <p:spPr>
            <a:xfrm>
              <a:off x="11219081" y="526826"/>
              <a:ext cx="240487" cy="201023"/>
            </a:xfrm>
            <a:prstGeom prst="roundRect">
              <a:avLst/>
            </a:prstGeom>
            <a:solidFill>
              <a:srgbClr val="FFC000">
                <a:alpha val="20000"/>
              </a:srgbClr>
            </a:solidFill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BR" sz="1400" b="1" dirty="0">
                  <a:solidFill>
                    <a:schemeClr val="accent3">
                      <a:lumMod val="50000"/>
                    </a:schemeClr>
                  </a:solidFill>
                </a:rPr>
                <a:t>4</a:t>
              </a:r>
            </a:p>
          </p:txBody>
        </p:sp>
        <p:cxnSp>
          <p:nvCxnSpPr>
            <p:cNvPr id="191" name="Conector reto 190"/>
            <p:cNvCxnSpPr/>
            <p:nvPr/>
          </p:nvCxnSpPr>
          <p:spPr>
            <a:xfrm>
              <a:off x="10306936" y="924013"/>
              <a:ext cx="363209" cy="0"/>
            </a:xfrm>
            <a:prstGeom prst="line">
              <a:avLst/>
            </a:prstGeom>
            <a:ln w="28575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92" name="Imagem 191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9121" y="3270162"/>
              <a:ext cx="1114922" cy="825180"/>
            </a:xfrm>
            <a:prstGeom prst="rect">
              <a:avLst/>
            </a:prstGeom>
            <a:gradFill flip="none" rotWithShape="1">
              <a:gsLst>
                <a:gs pos="0">
                  <a:srgbClr val="FFC000">
                    <a:tint val="66000"/>
                    <a:satMod val="160000"/>
                  </a:srgbClr>
                </a:gs>
                <a:gs pos="50000">
                  <a:srgbClr val="FFC000">
                    <a:tint val="44500"/>
                    <a:satMod val="160000"/>
                  </a:srgbClr>
                </a:gs>
                <a:gs pos="100000">
                  <a:srgbClr val="FFC000">
                    <a:tint val="23500"/>
                    <a:satMod val="160000"/>
                  </a:srgbClr>
                </a:gs>
              </a:gsLst>
              <a:lin ang="5400000" scaled="1"/>
              <a:tileRect/>
            </a:gradFill>
            <a:ln>
              <a:solidFill>
                <a:srgbClr val="FFC000"/>
              </a:solidFill>
            </a:ln>
          </p:spPr>
        </p:pic>
        <p:cxnSp>
          <p:nvCxnSpPr>
            <p:cNvPr id="193" name="Conector reto 192"/>
            <p:cNvCxnSpPr/>
            <p:nvPr/>
          </p:nvCxnSpPr>
          <p:spPr>
            <a:xfrm flipH="1">
              <a:off x="10298430" y="908720"/>
              <a:ext cx="8506" cy="4074760"/>
            </a:xfrm>
            <a:prstGeom prst="line">
              <a:avLst/>
            </a:prstGeom>
            <a:ln w="28575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Conector reto 193"/>
            <p:cNvCxnSpPr/>
            <p:nvPr/>
          </p:nvCxnSpPr>
          <p:spPr>
            <a:xfrm>
              <a:off x="9909255" y="4963775"/>
              <a:ext cx="363209" cy="0"/>
            </a:xfrm>
            <a:prstGeom prst="line">
              <a:avLst/>
            </a:prstGeom>
            <a:ln w="28575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049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Imagem 4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908720"/>
            <a:ext cx="12269196" cy="2482620"/>
          </a:xfrm>
          <a:prstGeom prst="rect">
            <a:avLst/>
          </a:prstGeom>
        </p:spPr>
      </p:pic>
      <p:pic>
        <p:nvPicPr>
          <p:cNvPr id="38" name="Imagem 3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18" b="20516"/>
          <a:stretch/>
        </p:blipFill>
        <p:spPr>
          <a:xfrm flipH="1">
            <a:off x="494026" y="289399"/>
            <a:ext cx="12521510" cy="6203881"/>
          </a:xfrm>
          <a:prstGeom prst="rect">
            <a:avLst/>
          </a:prstGeom>
        </p:spPr>
      </p:pic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1643627" y="-177770"/>
            <a:ext cx="8876728" cy="490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20000"/>
              </a:spcBef>
            </a:pPr>
            <a:r>
              <a:rPr lang="pt-BR" sz="2584" b="1" dirty="0">
                <a:solidFill>
                  <a:prstClr val="white"/>
                </a:solidFill>
                <a:latin typeface="Calibri" panose="020F0502020204030204"/>
              </a:rPr>
              <a:t>O Processo Evolutivo</a:t>
            </a:r>
          </a:p>
        </p:txBody>
      </p:sp>
      <p:pic>
        <p:nvPicPr>
          <p:cNvPr id="17" name="Imagem 1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64" t="28049" r="5570" b="62366"/>
          <a:stretch/>
        </p:blipFill>
        <p:spPr>
          <a:xfrm>
            <a:off x="1569179" y="1674764"/>
            <a:ext cx="9749764" cy="317930"/>
          </a:xfrm>
          <a:prstGeom prst="rect">
            <a:avLst/>
          </a:prstGeom>
        </p:spPr>
      </p:pic>
      <p:pic>
        <p:nvPicPr>
          <p:cNvPr id="25" name="Imagem 2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64" t="28049" r="5570" b="62366"/>
          <a:stretch/>
        </p:blipFill>
        <p:spPr>
          <a:xfrm>
            <a:off x="1606403" y="2095393"/>
            <a:ext cx="9675316" cy="317930"/>
          </a:xfrm>
          <a:prstGeom prst="rect">
            <a:avLst/>
          </a:prstGeom>
        </p:spPr>
      </p:pic>
      <p:pic>
        <p:nvPicPr>
          <p:cNvPr id="46" name="Imagem 4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64" t="28049" r="5570" b="62366"/>
          <a:stretch/>
        </p:blipFill>
        <p:spPr>
          <a:xfrm>
            <a:off x="1633389" y="2576008"/>
            <a:ext cx="9675317" cy="317930"/>
          </a:xfrm>
          <a:prstGeom prst="rect">
            <a:avLst/>
          </a:prstGeom>
        </p:spPr>
      </p:pic>
      <p:sp>
        <p:nvSpPr>
          <p:cNvPr id="42" name="Título 1"/>
          <p:cNvSpPr>
            <a:spLocks noGrp="1"/>
          </p:cNvSpPr>
          <p:nvPr>
            <p:ph type="title"/>
          </p:nvPr>
        </p:nvSpPr>
        <p:spPr>
          <a:xfrm>
            <a:off x="260920" y="-416843"/>
            <a:ext cx="10515600" cy="1325563"/>
          </a:xfrm>
        </p:spPr>
        <p:txBody>
          <a:bodyPr/>
          <a:lstStyle/>
          <a:p>
            <a:r>
              <a:rPr lang="pt-BR" dirty="0" smtClean="0"/>
              <a:t>Análise de Situação</a:t>
            </a:r>
            <a:endParaRPr lang="pt-BR" dirty="0"/>
          </a:p>
        </p:txBody>
      </p:sp>
      <p:pic>
        <p:nvPicPr>
          <p:cNvPr id="57" name="Imagem 5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64" t="28049" r="5570" b="62366"/>
          <a:stretch/>
        </p:blipFill>
        <p:spPr>
          <a:xfrm>
            <a:off x="1633389" y="3009503"/>
            <a:ext cx="9675317" cy="317930"/>
          </a:xfrm>
          <a:prstGeom prst="rect">
            <a:avLst/>
          </a:prstGeom>
        </p:spPr>
      </p:pic>
      <p:pic>
        <p:nvPicPr>
          <p:cNvPr id="58" name="Imagem 5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64" t="28049" r="5570" b="62366"/>
          <a:stretch/>
        </p:blipFill>
        <p:spPr>
          <a:xfrm>
            <a:off x="1664501" y="3442696"/>
            <a:ext cx="9675317" cy="317930"/>
          </a:xfrm>
          <a:prstGeom prst="rect">
            <a:avLst/>
          </a:prstGeom>
        </p:spPr>
      </p:pic>
      <p:pic>
        <p:nvPicPr>
          <p:cNvPr id="62" name="Imagem 6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64" t="28049" r="5570" b="62366"/>
          <a:stretch/>
        </p:blipFill>
        <p:spPr>
          <a:xfrm>
            <a:off x="1654964" y="3871955"/>
            <a:ext cx="9675317" cy="317930"/>
          </a:xfrm>
          <a:prstGeom prst="rect">
            <a:avLst/>
          </a:prstGeom>
        </p:spPr>
      </p:pic>
      <p:pic>
        <p:nvPicPr>
          <p:cNvPr id="65" name="Imagem 6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64" t="28049" r="5570" b="62366"/>
          <a:stretch/>
        </p:blipFill>
        <p:spPr>
          <a:xfrm>
            <a:off x="1664501" y="4327629"/>
            <a:ext cx="9675317" cy="317930"/>
          </a:xfrm>
          <a:prstGeom prst="rect">
            <a:avLst/>
          </a:prstGeom>
        </p:spPr>
      </p:pic>
      <p:sp>
        <p:nvSpPr>
          <p:cNvPr id="22" name="Subtítulo 2"/>
          <p:cNvSpPr txBox="1">
            <a:spLocks/>
          </p:cNvSpPr>
          <p:nvPr/>
        </p:nvSpPr>
        <p:spPr>
          <a:xfrm>
            <a:off x="1991544" y="1816373"/>
            <a:ext cx="9145016" cy="509746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ts val="2500"/>
              </a:lnSpc>
              <a:spcAft>
                <a:spcPts val="0"/>
              </a:spcAft>
              <a:defRPr/>
            </a:pPr>
            <a:r>
              <a:rPr lang="pt-BR" sz="1800" dirty="0" smtClean="0">
                <a:solidFill>
                  <a:schemeClr val="bg1"/>
                </a:solidFill>
                <a:latin typeface="Century Gothic" panose="020B0502020202020204" pitchFamily="34" charset="0"/>
                <a:ea typeface="Calibri"/>
                <a:cs typeface="DejaVu Sans" pitchFamily="34" charset="0"/>
              </a:rPr>
              <a:t>O orçamento não é linha mestre de execução;</a:t>
            </a:r>
          </a:p>
          <a:p>
            <a:pPr algn="l" fontAlgn="auto">
              <a:lnSpc>
                <a:spcPts val="2500"/>
              </a:lnSpc>
              <a:spcAft>
                <a:spcPts val="0"/>
              </a:spcAft>
              <a:defRPr/>
            </a:pPr>
            <a:r>
              <a:rPr lang="pt-BR" sz="1800" dirty="0" smtClean="0">
                <a:solidFill>
                  <a:schemeClr val="bg1"/>
                </a:solidFill>
                <a:latin typeface="Century Gothic" panose="020B0502020202020204" pitchFamily="34" charset="0"/>
                <a:ea typeface="Calibri"/>
                <a:cs typeface="DejaVu Sans" pitchFamily="34" charset="0"/>
              </a:rPr>
              <a:t>Cultural;</a:t>
            </a:r>
          </a:p>
          <a:p>
            <a:pPr algn="l" fontAlgn="auto">
              <a:lnSpc>
                <a:spcPts val="2500"/>
              </a:lnSpc>
              <a:spcAft>
                <a:spcPts val="0"/>
              </a:spcAft>
              <a:defRPr/>
            </a:pPr>
            <a:r>
              <a:rPr lang="pt-BR" sz="1800" dirty="0" smtClean="0">
                <a:solidFill>
                  <a:schemeClr val="bg1"/>
                </a:solidFill>
                <a:latin typeface="Century Gothic" panose="020B0502020202020204" pitchFamily="34" charset="0"/>
                <a:ea typeface="Calibri"/>
                <a:cs typeface="DejaVu Sans" pitchFamily="34" charset="0"/>
              </a:rPr>
              <a:t>Falta compreensão do papel do Gestor e da Instituição;</a:t>
            </a:r>
          </a:p>
          <a:p>
            <a:pPr algn="l" fontAlgn="auto">
              <a:lnSpc>
                <a:spcPts val="2500"/>
              </a:lnSpc>
              <a:spcAft>
                <a:spcPts val="0"/>
              </a:spcAft>
              <a:defRPr/>
            </a:pPr>
            <a:r>
              <a:rPr lang="pt-BR" sz="1800" dirty="0" smtClean="0">
                <a:solidFill>
                  <a:schemeClr val="bg1"/>
                </a:solidFill>
                <a:latin typeface="Century Gothic" panose="020B0502020202020204" pitchFamily="34" charset="0"/>
                <a:ea typeface="Calibri"/>
                <a:cs typeface="DejaVu Sans" pitchFamily="34" charset="0"/>
              </a:rPr>
              <a:t>Falta priorização de atividades;</a:t>
            </a:r>
          </a:p>
          <a:p>
            <a:pPr algn="l" fontAlgn="auto">
              <a:lnSpc>
                <a:spcPts val="2500"/>
              </a:lnSpc>
              <a:spcAft>
                <a:spcPts val="0"/>
              </a:spcAft>
              <a:defRPr/>
            </a:pPr>
            <a:r>
              <a:rPr lang="pt-BR" sz="1800" dirty="0" smtClean="0">
                <a:solidFill>
                  <a:schemeClr val="bg1"/>
                </a:solidFill>
                <a:latin typeface="Century Gothic" panose="020B0502020202020204" pitchFamily="34" charset="0"/>
                <a:ea typeface="Calibri"/>
                <a:cs typeface="DejaVu Sans" pitchFamily="34" charset="0"/>
              </a:rPr>
              <a:t>Uso Inadequado dos Meios Disponíveis (desperdício, corrupção);</a:t>
            </a:r>
          </a:p>
          <a:p>
            <a:pPr algn="l" fontAlgn="auto">
              <a:lnSpc>
                <a:spcPts val="2500"/>
              </a:lnSpc>
              <a:spcAft>
                <a:spcPts val="0"/>
              </a:spcAft>
              <a:defRPr/>
            </a:pPr>
            <a:r>
              <a:rPr lang="pt-BR" sz="1800" dirty="0" smtClean="0">
                <a:solidFill>
                  <a:schemeClr val="bg1"/>
                </a:solidFill>
                <a:latin typeface="Century Gothic" panose="020B0502020202020204" pitchFamily="34" charset="0"/>
                <a:ea typeface="Calibri"/>
                <a:cs typeface="DejaVu Sans" pitchFamily="34" charset="0"/>
              </a:rPr>
              <a:t>Baixa capacidade da Adm. Pública em atender demandas tempestivas;</a:t>
            </a:r>
          </a:p>
          <a:p>
            <a:pPr algn="l" fontAlgn="auto">
              <a:lnSpc>
                <a:spcPts val="2500"/>
              </a:lnSpc>
              <a:spcAft>
                <a:spcPts val="0"/>
              </a:spcAft>
              <a:defRPr/>
            </a:pPr>
            <a:r>
              <a:rPr lang="pt-BR" sz="1800" dirty="0" smtClean="0">
                <a:solidFill>
                  <a:schemeClr val="bg1"/>
                </a:solidFill>
                <a:latin typeface="Century Gothic" panose="020B0502020202020204" pitchFamily="34" charset="0"/>
                <a:ea typeface="Calibri"/>
                <a:cs typeface="DejaVu Sans" pitchFamily="34" charset="0"/>
              </a:rPr>
              <a:t>Despesas Obrigatórias &gt; Receita Corrente Líquida;</a:t>
            </a:r>
          </a:p>
          <a:p>
            <a:pPr algn="l" fontAlgn="auto">
              <a:lnSpc>
                <a:spcPts val="2500"/>
              </a:lnSpc>
              <a:spcAft>
                <a:spcPts val="0"/>
              </a:spcAft>
              <a:defRPr/>
            </a:pPr>
            <a:r>
              <a:rPr lang="pt-BR" sz="1800" dirty="0" smtClean="0">
                <a:solidFill>
                  <a:schemeClr val="bg1"/>
                </a:solidFill>
                <a:latin typeface="Century Gothic" panose="020B0502020202020204" pitchFamily="34" charset="0"/>
                <a:ea typeface="Calibri"/>
                <a:cs typeface="DejaVu Sans" pitchFamily="34" charset="0"/>
              </a:rPr>
              <a:t>Dificuldade de compreensão do esforço na geração do produto ofertado;</a:t>
            </a:r>
          </a:p>
          <a:p>
            <a:pPr algn="l" fontAlgn="auto">
              <a:lnSpc>
                <a:spcPts val="2500"/>
              </a:lnSpc>
              <a:spcAft>
                <a:spcPts val="0"/>
              </a:spcAft>
              <a:defRPr/>
            </a:pPr>
            <a:r>
              <a:rPr lang="pt-BR" sz="1800" dirty="0" smtClean="0">
                <a:solidFill>
                  <a:schemeClr val="bg1"/>
                </a:solidFill>
                <a:latin typeface="Century Gothic" panose="020B0502020202020204" pitchFamily="34" charset="0"/>
                <a:ea typeface="Calibri"/>
                <a:cs typeface="DejaVu Sans" pitchFamily="34" charset="0"/>
              </a:rPr>
              <a:t>Os parâmetros de aquisição são baseados em pagamentos, não em consumo;</a:t>
            </a:r>
          </a:p>
        </p:txBody>
      </p:sp>
      <p:pic>
        <p:nvPicPr>
          <p:cNvPr id="23" name="Imagem 2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64" t="28049" r="5570" b="62366"/>
          <a:stretch/>
        </p:blipFill>
        <p:spPr>
          <a:xfrm>
            <a:off x="1694426" y="4771002"/>
            <a:ext cx="9675317" cy="317930"/>
          </a:xfrm>
          <a:prstGeom prst="rect">
            <a:avLst/>
          </a:prstGeom>
        </p:spPr>
      </p:pic>
      <p:pic>
        <p:nvPicPr>
          <p:cNvPr id="24" name="Imagem 2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64" t="28049" r="5570" b="62366"/>
          <a:stretch/>
        </p:blipFill>
        <p:spPr>
          <a:xfrm>
            <a:off x="1694426" y="5204195"/>
            <a:ext cx="9675317" cy="317930"/>
          </a:xfrm>
          <a:prstGeom prst="rect">
            <a:avLst/>
          </a:prstGeom>
        </p:spPr>
      </p:pic>
      <p:pic>
        <p:nvPicPr>
          <p:cNvPr id="27" name="Imagem 2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64" t="28049" r="5570" b="62366"/>
          <a:stretch/>
        </p:blipFill>
        <p:spPr>
          <a:xfrm>
            <a:off x="1667478" y="5665076"/>
            <a:ext cx="9675317" cy="317930"/>
          </a:xfrm>
          <a:prstGeom prst="rect">
            <a:avLst/>
          </a:prstGeom>
        </p:spPr>
      </p:pic>
      <p:sp>
        <p:nvSpPr>
          <p:cNvPr id="31" name="Retângulo 30"/>
          <p:cNvSpPr/>
          <p:nvPr/>
        </p:nvSpPr>
        <p:spPr>
          <a:xfrm>
            <a:off x="1918320" y="1021931"/>
            <a:ext cx="3600400" cy="36933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defTabSz="78364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b="1" kern="0" spc="-129" dirty="0" smtClean="0">
                <a:solidFill>
                  <a:srgbClr val="FFB100"/>
                </a:solidFill>
                <a:latin typeface="Century Gothic" panose="020B0502020202020204" pitchFamily="34" charset="0"/>
              </a:rPr>
              <a:t>Barreiras</a:t>
            </a:r>
            <a:endParaRPr lang="pt-BR" b="1" kern="0" spc="-129" dirty="0">
              <a:solidFill>
                <a:srgbClr val="FFB10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590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260920" y="-416843"/>
            <a:ext cx="10515600" cy="1325563"/>
          </a:xfrm>
        </p:spPr>
        <p:txBody>
          <a:bodyPr>
            <a:normAutofit/>
          </a:bodyPr>
          <a:lstStyle/>
          <a:p>
            <a:r>
              <a:rPr lang="pt-BR" sz="2400" dirty="0" smtClean="0"/>
              <a:t>Decisão com base em Custos</a:t>
            </a:r>
            <a:endParaRPr lang="pt-BR" sz="2400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4D49B-0E82-46B4-BC54-FF357924A8BC}" type="slidenum">
              <a:rPr lang="pt-BR" smtClean="0"/>
              <a:pPr/>
              <a:t>45</a:t>
            </a:fld>
            <a:endParaRPr lang="pt-BR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558819"/>
            <a:ext cx="5934075" cy="5553075"/>
          </a:xfrm>
          <a:prstGeom prst="rect">
            <a:avLst/>
          </a:prstGeom>
        </p:spPr>
      </p:pic>
      <p:sp>
        <p:nvSpPr>
          <p:cNvPr id="13" name="CaixaDeTexto 12"/>
          <p:cNvSpPr txBox="1"/>
          <p:nvPr/>
        </p:nvSpPr>
        <p:spPr>
          <a:xfrm>
            <a:off x="5807968" y="6111894"/>
            <a:ext cx="388843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900" dirty="0"/>
              <a:t>Figura obtida em 13 de outubro de  2017 </a:t>
            </a:r>
            <a:r>
              <a:rPr lang="pt-BR" sz="900" dirty="0" smtClean="0"/>
              <a:t>no sítio https</a:t>
            </a:r>
            <a:r>
              <a:rPr lang="pt-BR" sz="900" dirty="0"/>
              <a:t>://pt.dreamstime.com/fotos-de-stock-fa%C3%A7a-sua-escolha-image2645623</a:t>
            </a:r>
          </a:p>
        </p:txBody>
      </p:sp>
      <p:pic>
        <p:nvPicPr>
          <p:cNvPr id="1026" name="Picture 2" descr="https://vision.org.au/radio/wp-content/uploads/sites/6/2016/06/dollar_sign_1466741947-300x30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8447" y="0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aixaDeTexto 6"/>
          <p:cNvSpPr txBox="1"/>
          <p:nvPr/>
        </p:nvSpPr>
        <p:spPr>
          <a:xfrm>
            <a:off x="9299140" y="2748560"/>
            <a:ext cx="295476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900" dirty="0"/>
              <a:t>Figura obtida em 13 de outubro de  </a:t>
            </a:r>
            <a:r>
              <a:rPr lang="pt-BR" sz="900" dirty="0" smtClean="0"/>
              <a:t>2017 no </a:t>
            </a:r>
            <a:r>
              <a:rPr lang="pt-BR" sz="900" dirty="0"/>
              <a:t>sitio https://vision.org.au/radio/news/australian-dollar-fluctuates-amid-turbulent-brexit-vote-results/</a:t>
            </a:r>
          </a:p>
        </p:txBody>
      </p:sp>
      <p:sp>
        <p:nvSpPr>
          <p:cNvPr id="3" name="Seta para baixo 2"/>
          <p:cNvSpPr/>
          <p:nvPr/>
        </p:nvSpPr>
        <p:spPr>
          <a:xfrm>
            <a:off x="10399133" y="3506293"/>
            <a:ext cx="754773" cy="266429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28" name="Picture 4" descr="Agora é lei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98" y="4253643"/>
            <a:ext cx="2857500" cy="1857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Seta para baixo 9"/>
          <p:cNvSpPr/>
          <p:nvPr/>
        </p:nvSpPr>
        <p:spPr>
          <a:xfrm rot="10800000">
            <a:off x="1191759" y="1124744"/>
            <a:ext cx="754773" cy="2664296"/>
          </a:xfrm>
          <a:prstGeom prst="downArrow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CaixaDeTexto 11"/>
          <p:cNvSpPr txBox="1"/>
          <p:nvPr/>
        </p:nvSpPr>
        <p:spPr>
          <a:xfrm>
            <a:off x="158788" y="6170589"/>
            <a:ext cx="292721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900" dirty="0"/>
              <a:t>Figura obtida em 13 de outubro de  2017 </a:t>
            </a:r>
            <a:r>
              <a:rPr lang="pt-BR" sz="900" dirty="0" smtClean="0"/>
              <a:t>no </a:t>
            </a:r>
            <a:r>
              <a:rPr lang="pt-BR" sz="900" dirty="0"/>
              <a:t>sítio https://odontodivas.com/2014/07/agora-e-lei-contrato-escrito-entre-convenios-e-dentistas.html</a:t>
            </a:r>
          </a:p>
        </p:txBody>
      </p:sp>
    </p:spTree>
    <p:extLst>
      <p:ext uri="{BB962C8B-B14F-4D97-AF65-F5344CB8AC3E}">
        <p14:creationId xmlns:p14="http://schemas.microsoft.com/office/powerpoint/2010/main" val="1402899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  <p:bldP spid="3" grpId="0" animBg="1"/>
      <p:bldP spid="10" grpId="0" animBg="1"/>
      <p:bldP spid="1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6"/>
          <p:cNvSpPr txBox="1">
            <a:spLocks/>
          </p:cNvSpPr>
          <p:nvPr/>
        </p:nvSpPr>
        <p:spPr>
          <a:xfrm>
            <a:off x="260921" y="-416747"/>
            <a:ext cx="10515600" cy="1325530"/>
          </a:xfrm>
          <a:prstGeom prst="rect">
            <a:avLst/>
          </a:prstGeom>
        </p:spPr>
        <p:txBody>
          <a:bodyPr vert="horz" lIns="78360" tIns="39180" rIns="78360" bIns="39180" rtlCol="0" anchor="ctr">
            <a:normAutofit/>
          </a:bodyPr>
          <a:lstStyle>
            <a:lvl1pPr algn="l" defTabSz="98471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750" b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pt-BR" sz="2000" dirty="0" smtClean="0">
                <a:solidFill>
                  <a:schemeClr val="accent5">
                    <a:lumMod val="50000"/>
                  </a:schemeClr>
                </a:solidFill>
              </a:rPr>
              <a:t>Governança</a:t>
            </a:r>
            <a:endParaRPr lang="pt-BR" sz="20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260921" y="260648"/>
            <a:ext cx="9479665" cy="68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739" b="1" dirty="0">
              <a:solidFill>
                <a:schemeClr val="accent5">
                  <a:lumMod val="75000"/>
                </a:schemeClr>
              </a:solidFill>
              <a:ea typeface="DejaVu Sans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739" b="1" dirty="0">
              <a:solidFill>
                <a:schemeClr val="accent5">
                  <a:lumMod val="75000"/>
                </a:schemeClr>
              </a:solidFill>
              <a:ea typeface="DejaVu Sans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400" b="1" i="1" dirty="0">
                <a:solidFill>
                  <a:srgbClr val="002060"/>
                </a:solidFill>
                <a:latin typeface="Calibri" panose="020F0502020204030204" pitchFamily="34" charset="0"/>
              </a:rPr>
              <a:t>Decreto Nº 9.203, de 22 de Novembro de </a:t>
            </a:r>
            <a:r>
              <a:rPr lang="pt-BR" sz="2400" b="1" i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2017</a:t>
            </a:r>
            <a:endParaRPr lang="pt-BR" sz="2400" b="1" i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pic>
        <p:nvPicPr>
          <p:cNvPr id="1032" name="Picture 8" descr="Close-up da escrita da mão direita em um quadro negro Foto gratuit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921" y="1279555"/>
            <a:ext cx="9577064" cy="4933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aixaDeTexto 5"/>
          <p:cNvSpPr txBox="1"/>
          <p:nvPr/>
        </p:nvSpPr>
        <p:spPr>
          <a:xfrm>
            <a:off x="479376" y="1711006"/>
            <a:ext cx="5245126" cy="317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pt-BR" sz="2057" dirty="0">
              <a:solidFill>
                <a:schemeClr val="bg1"/>
              </a:solidFill>
              <a:latin typeface="+mn-lt"/>
            </a:endParaRPr>
          </a:p>
          <a:p>
            <a:pPr algn="just"/>
            <a:r>
              <a:rPr lang="pt-BR" sz="2000" dirty="0">
                <a:solidFill>
                  <a:schemeClr val="bg1"/>
                </a:solidFill>
                <a:latin typeface="Calibri"/>
              </a:rPr>
              <a:t>Art. 2º Para os efeitos do disposto neste Decreto, considera-se:</a:t>
            </a:r>
          </a:p>
          <a:p>
            <a:pPr algn="just"/>
            <a:endParaRPr lang="pt-BR" sz="2000" dirty="0">
              <a:solidFill>
                <a:schemeClr val="bg1"/>
              </a:solidFill>
              <a:latin typeface="Calibri"/>
            </a:endParaRPr>
          </a:p>
          <a:p>
            <a:pPr algn="just"/>
            <a:r>
              <a:rPr lang="pt-BR" sz="2000" dirty="0">
                <a:solidFill>
                  <a:schemeClr val="bg1"/>
                </a:solidFill>
                <a:latin typeface="Calibri"/>
              </a:rPr>
              <a:t>IX – </a:t>
            </a:r>
            <a:r>
              <a:rPr lang="pt-BR" sz="2000" b="1" i="1" dirty="0">
                <a:solidFill>
                  <a:srgbClr val="FFC000"/>
                </a:solidFill>
                <a:latin typeface="Calibri"/>
              </a:rPr>
              <a:t>governança pública</a:t>
            </a:r>
            <a:r>
              <a:rPr lang="pt-BR" sz="2000" dirty="0">
                <a:solidFill>
                  <a:schemeClr val="bg1"/>
                </a:solidFill>
                <a:latin typeface="Calibri"/>
              </a:rPr>
              <a:t>: conjunto de </a:t>
            </a:r>
            <a:r>
              <a:rPr lang="pt-BR" sz="2000" b="1" dirty="0">
                <a:solidFill>
                  <a:schemeClr val="bg1"/>
                </a:solidFill>
                <a:latin typeface="Calibri"/>
              </a:rPr>
              <a:t>mecanismos</a:t>
            </a:r>
            <a:r>
              <a:rPr lang="pt-BR" sz="2000" dirty="0">
                <a:solidFill>
                  <a:schemeClr val="bg1"/>
                </a:solidFill>
                <a:latin typeface="Calibri"/>
              </a:rPr>
              <a:t> de liderança, estratégia e controle </a:t>
            </a:r>
            <a:r>
              <a:rPr lang="pt-BR" sz="2000" b="1" i="1" dirty="0">
                <a:solidFill>
                  <a:srgbClr val="FFC000"/>
                </a:solidFill>
                <a:latin typeface="Calibri"/>
              </a:rPr>
              <a:t>postos em prática </a:t>
            </a:r>
            <a:r>
              <a:rPr lang="pt-BR" sz="2000" dirty="0">
                <a:solidFill>
                  <a:schemeClr val="bg1"/>
                </a:solidFill>
                <a:latin typeface="Calibri"/>
              </a:rPr>
              <a:t>para </a:t>
            </a:r>
            <a:r>
              <a:rPr lang="pt-BR" sz="2000" b="1" i="1" dirty="0">
                <a:solidFill>
                  <a:srgbClr val="FFC000"/>
                </a:solidFill>
                <a:latin typeface="Calibri"/>
              </a:rPr>
              <a:t>avaliar, direcionar e monitorar a gestão</a:t>
            </a:r>
            <a:r>
              <a:rPr lang="pt-BR" sz="2000" dirty="0">
                <a:solidFill>
                  <a:schemeClr val="bg1"/>
                </a:solidFill>
                <a:latin typeface="Calibri"/>
              </a:rPr>
              <a:t> com vistas à condução de políticas públicas e à prestação de serviços de interesse da sociedade.</a:t>
            </a:r>
          </a:p>
        </p:txBody>
      </p:sp>
      <p:sp>
        <p:nvSpPr>
          <p:cNvPr id="2" name="Retângulo 1"/>
          <p:cNvSpPr/>
          <p:nvPr/>
        </p:nvSpPr>
        <p:spPr>
          <a:xfrm>
            <a:off x="767408" y="5219634"/>
            <a:ext cx="66511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BR" sz="3200" dirty="0">
                <a:solidFill>
                  <a:srgbClr val="FFFF00"/>
                </a:solidFill>
              </a:rPr>
              <a:t>Custos: instrumento de governança</a:t>
            </a:r>
          </a:p>
        </p:txBody>
      </p:sp>
    </p:spTree>
    <p:extLst>
      <p:ext uri="{BB962C8B-B14F-4D97-AF65-F5344CB8AC3E}">
        <p14:creationId xmlns:p14="http://schemas.microsoft.com/office/powerpoint/2010/main" val="1978723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4D49B-0E82-46B4-BC54-FF357924A8BC}" type="slidenum">
              <a:rPr lang="pt-BR" smtClean="0"/>
              <a:pPr/>
              <a:t>47</a:t>
            </a:fld>
            <a:endParaRPr lang="pt-BR"/>
          </a:p>
        </p:txBody>
      </p:sp>
      <p:sp>
        <p:nvSpPr>
          <p:cNvPr id="6" name="Título 2"/>
          <p:cNvSpPr>
            <a:spLocks noGrp="1"/>
          </p:cNvSpPr>
          <p:nvPr>
            <p:ph type="title"/>
          </p:nvPr>
        </p:nvSpPr>
        <p:spPr>
          <a:xfrm>
            <a:off x="260920" y="-416843"/>
            <a:ext cx="10515600" cy="1325563"/>
          </a:xfrm>
        </p:spPr>
        <p:txBody>
          <a:bodyPr/>
          <a:lstStyle/>
          <a:p>
            <a:r>
              <a:rPr lang="pt-BR" dirty="0" smtClean="0"/>
              <a:t>ANÁLISE DE SITUAÇÃO – INSTITUTOS</a:t>
            </a:r>
            <a:endParaRPr lang="pt-BR" dirty="0"/>
          </a:p>
        </p:txBody>
      </p:sp>
      <p:pic>
        <p:nvPicPr>
          <p:cNvPr id="1026" name="Picture 2" descr="http://1.bp.blogspot.com/-euFnHcsyVTM/TwsgoHZtIOI/AAAAAAAAAWw/M6M_1frfZMk/s1600/fachada+colo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970" y="3202952"/>
            <a:ext cx="2663750" cy="3268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aixaDeTexto 6"/>
          <p:cNvSpPr txBox="1"/>
          <p:nvPr/>
        </p:nvSpPr>
        <p:spPr>
          <a:xfrm>
            <a:off x="1415480" y="6630813"/>
            <a:ext cx="95050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dirty="0" smtClean="0"/>
              <a:t>Figura obtida em 05 de novembro de 2017  no sítio: </a:t>
            </a:r>
            <a:r>
              <a:rPr lang="pt-BR" sz="1000" dirty="0"/>
              <a:t>http://noletoblog.blogspot.com.br/2012/01/tratamento-de-fachadas-no-archicad.html</a:t>
            </a:r>
          </a:p>
        </p:txBody>
      </p:sp>
      <p:pic>
        <p:nvPicPr>
          <p:cNvPr id="8" name="Picture 2" descr="http://1.bp.blogspot.com/-euFnHcsyVTM/TwsgoHZtIOI/AAAAAAAAAWw/M6M_1frfZMk/s1600/fachada+colo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6133" y="3179845"/>
            <a:ext cx="2663750" cy="3268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1.bp.blogspot.com/-euFnHcsyVTM/TwsgoHZtIOI/AAAAAAAAAWw/M6M_1frfZMk/s1600/fachada+colo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0296" y="3217299"/>
            <a:ext cx="2663750" cy="3268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aixaDeTexto 9"/>
          <p:cNvSpPr txBox="1"/>
          <p:nvPr/>
        </p:nvSpPr>
        <p:spPr>
          <a:xfrm>
            <a:off x="8516394" y="461657"/>
            <a:ext cx="367186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smtClean="0">
                <a:solidFill>
                  <a:srgbClr val="FF0000"/>
                </a:solidFill>
              </a:rPr>
              <a:t>CUSTO MENSAL:</a:t>
            </a:r>
          </a:p>
          <a:p>
            <a:r>
              <a:rPr lang="pt-BR" b="1" dirty="0" smtClean="0">
                <a:solidFill>
                  <a:srgbClr val="FF0000"/>
                </a:solidFill>
              </a:rPr>
              <a:t>7 POSTOS DE VIG. = 25.000,00</a:t>
            </a:r>
          </a:p>
          <a:p>
            <a:r>
              <a:rPr lang="pt-BR" b="1" dirty="0" smtClean="0">
                <a:solidFill>
                  <a:srgbClr val="FF0000"/>
                </a:solidFill>
              </a:rPr>
              <a:t>ÁGUA = 15.000,00</a:t>
            </a:r>
          </a:p>
          <a:p>
            <a:r>
              <a:rPr lang="pt-BR" b="1" dirty="0" smtClean="0">
                <a:solidFill>
                  <a:srgbClr val="FF0000"/>
                </a:solidFill>
              </a:rPr>
              <a:t>ENERGIA = 13.000,00</a:t>
            </a:r>
          </a:p>
          <a:p>
            <a:r>
              <a:rPr lang="pt-BR" b="1" dirty="0" smtClean="0">
                <a:solidFill>
                  <a:srgbClr val="FF0000"/>
                </a:solidFill>
              </a:rPr>
              <a:t>LIMPEZA PREDIAL = 14.500,00</a:t>
            </a:r>
          </a:p>
          <a:p>
            <a:r>
              <a:rPr lang="pt-BR" b="1" dirty="0" smtClean="0">
                <a:solidFill>
                  <a:srgbClr val="FF0000"/>
                </a:solidFill>
              </a:rPr>
              <a:t>COPA E COZINHA = 12.000,00</a:t>
            </a:r>
          </a:p>
          <a:p>
            <a:r>
              <a:rPr lang="pt-BR" b="1" dirty="0" smtClean="0">
                <a:solidFill>
                  <a:srgbClr val="FF0000"/>
                </a:solidFill>
              </a:rPr>
              <a:t>MATERIAL DE EXP. = 8.000,00</a:t>
            </a:r>
          </a:p>
          <a:p>
            <a:r>
              <a:rPr lang="pt-BR" b="1" dirty="0" smtClean="0">
                <a:solidFill>
                  <a:srgbClr val="FF0000"/>
                </a:solidFill>
              </a:rPr>
              <a:t>PESSOAL = 60.000,00</a:t>
            </a:r>
          </a:p>
          <a:p>
            <a:endParaRPr lang="pt-BR" b="1" dirty="0">
              <a:solidFill>
                <a:srgbClr val="FF0000"/>
              </a:solidFill>
            </a:endParaRPr>
          </a:p>
        </p:txBody>
      </p:sp>
      <p:sp>
        <p:nvSpPr>
          <p:cNvPr id="11" name="CaixaDeTexto 10"/>
          <p:cNvSpPr txBox="1"/>
          <p:nvPr/>
        </p:nvSpPr>
        <p:spPr>
          <a:xfrm>
            <a:off x="4493258" y="486533"/>
            <a:ext cx="367186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smtClean="0">
                <a:solidFill>
                  <a:schemeClr val="tx2">
                    <a:lumMod val="75000"/>
                  </a:schemeClr>
                </a:solidFill>
              </a:rPr>
              <a:t>CUSTO MENSAL:</a:t>
            </a:r>
          </a:p>
          <a:p>
            <a:r>
              <a:rPr lang="pt-BR" b="1" dirty="0" smtClean="0">
                <a:solidFill>
                  <a:schemeClr val="tx2">
                    <a:lumMod val="75000"/>
                  </a:schemeClr>
                </a:solidFill>
              </a:rPr>
              <a:t>7 POSTOS DE VIG. = 32.000,00</a:t>
            </a:r>
          </a:p>
          <a:p>
            <a:r>
              <a:rPr lang="pt-BR" b="1" dirty="0" smtClean="0">
                <a:solidFill>
                  <a:schemeClr val="tx2">
                    <a:lumMod val="75000"/>
                  </a:schemeClr>
                </a:solidFill>
              </a:rPr>
              <a:t>ÁGUA = 12.000,00</a:t>
            </a:r>
          </a:p>
          <a:p>
            <a:r>
              <a:rPr lang="pt-BR" b="1" dirty="0" smtClean="0">
                <a:solidFill>
                  <a:schemeClr val="tx2">
                    <a:lumMod val="75000"/>
                  </a:schemeClr>
                </a:solidFill>
              </a:rPr>
              <a:t>ENERGIA = 18.000,00</a:t>
            </a:r>
          </a:p>
          <a:p>
            <a:r>
              <a:rPr lang="pt-BR" b="1" dirty="0" smtClean="0">
                <a:solidFill>
                  <a:schemeClr val="tx2">
                    <a:lumMod val="75000"/>
                  </a:schemeClr>
                </a:solidFill>
              </a:rPr>
              <a:t>LIMPEZA PREDIAL = 21.000,00</a:t>
            </a:r>
          </a:p>
          <a:p>
            <a:r>
              <a:rPr lang="pt-BR" b="1" dirty="0" smtClean="0">
                <a:solidFill>
                  <a:schemeClr val="tx2">
                    <a:lumMod val="75000"/>
                  </a:schemeClr>
                </a:solidFill>
              </a:rPr>
              <a:t>COPA E COZINHA = 12.000,00</a:t>
            </a:r>
          </a:p>
          <a:p>
            <a:r>
              <a:rPr lang="pt-BR" b="1" dirty="0" smtClean="0">
                <a:solidFill>
                  <a:schemeClr val="tx2">
                    <a:lumMod val="75000"/>
                  </a:schemeClr>
                </a:solidFill>
              </a:rPr>
              <a:t>MATERIAL DE EXP. = 11.000,00</a:t>
            </a:r>
          </a:p>
          <a:p>
            <a:r>
              <a:rPr lang="pt-BR" b="1" dirty="0" smtClean="0">
                <a:solidFill>
                  <a:schemeClr val="tx2">
                    <a:lumMod val="75000"/>
                  </a:schemeClr>
                </a:solidFill>
              </a:rPr>
              <a:t>PESSOAL = 60.000,00</a:t>
            </a:r>
          </a:p>
          <a:p>
            <a:endParaRPr lang="pt-BR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460568" y="503241"/>
            <a:ext cx="367186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smtClean="0">
                <a:solidFill>
                  <a:srgbClr val="C00000"/>
                </a:solidFill>
              </a:rPr>
              <a:t>CUSTO MENSAL:</a:t>
            </a:r>
          </a:p>
          <a:p>
            <a:r>
              <a:rPr lang="pt-BR" b="1" dirty="0" smtClean="0">
                <a:solidFill>
                  <a:srgbClr val="C00000"/>
                </a:solidFill>
              </a:rPr>
              <a:t>7 POSTOS DE VIG. = 30.000,00</a:t>
            </a:r>
          </a:p>
          <a:p>
            <a:r>
              <a:rPr lang="pt-BR" b="1" dirty="0" smtClean="0">
                <a:solidFill>
                  <a:srgbClr val="C00000"/>
                </a:solidFill>
              </a:rPr>
              <a:t>ÁGUA = 10.000,00</a:t>
            </a:r>
          </a:p>
          <a:p>
            <a:r>
              <a:rPr lang="pt-BR" b="1" dirty="0" smtClean="0">
                <a:solidFill>
                  <a:srgbClr val="C00000"/>
                </a:solidFill>
              </a:rPr>
              <a:t>ENERGIA = 21.000,00</a:t>
            </a:r>
          </a:p>
          <a:p>
            <a:r>
              <a:rPr lang="pt-BR" b="1" dirty="0" smtClean="0">
                <a:solidFill>
                  <a:srgbClr val="C00000"/>
                </a:solidFill>
              </a:rPr>
              <a:t>LIMPEZA PREDIAL = 10.000,00</a:t>
            </a:r>
          </a:p>
          <a:p>
            <a:r>
              <a:rPr lang="pt-BR" b="1" dirty="0" smtClean="0">
                <a:solidFill>
                  <a:srgbClr val="C00000"/>
                </a:solidFill>
              </a:rPr>
              <a:t>COPA E COZINHA = 8.000,00</a:t>
            </a:r>
          </a:p>
          <a:p>
            <a:r>
              <a:rPr lang="pt-BR" b="1" dirty="0" smtClean="0">
                <a:solidFill>
                  <a:srgbClr val="C00000"/>
                </a:solidFill>
              </a:rPr>
              <a:t>MATERIAL DE EXP. = 5.000,00</a:t>
            </a:r>
          </a:p>
          <a:p>
            <a:r>
              <a:rPr lang="pt-BR" b="1" dirty="0" smtClean="0">
                <a:solidFill>
                  <a:srgbClr val="C00000"/>
                </a:solidFill>
              </a:rPr>
              <a:t>PESSOAL = 60.000,00</a:t>
            </a:r>
          </a:p>
          <a:p>
            <a:endParaRPr lang="pt-BR" b="1" dirty="0">
              <a:solidFill>
                <a:srgbClr val="FF0000"/>
              </a:solidFill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1860891" y="2878688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/>
              <a:t>A</a:t>
            </a:r>
            <a:endParaRPr lang="pt-BR" b="1" dirty="0"/>
          </a:p>
        </p:txBody>
      </p:sp>
      <p:sp>
        <p:nvSpPr>
          <p:cNvPr id="14" name="CaixaDeTexto 13"/>
          <p:cNvSpPr txBox="1"/>
          <p:nvPr/>
        </p:nvSpPr>
        <p:spPr>
          <a:xfrm>
            <a:off x="5816630" y="2862314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/>
              <a:t>B</a:t>
            </a:r>
            <a:endParaRPr lang="pt-BR" b="1" dirty="0"/>
          </a:p>
        </p:txBody>
      </p:sp>
      <p:sp>
        <p:nvSpPr>
          <p:cNvPr id="15" name="CaixaDeTexto 14"/>
          <p:cNvSpPr txBox="1"/>
          <p:nvPr/>
        </p:nvSpPr>
        <p:spPr>
          <a:xfrm>
            <a:off x="9712741" y="2889627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/>
              <a:t>C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1025364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/>
      <p:bldP spid="4" grpId="0"/>
      <p:bldP spid="14" grpId="0"/>
      <p:bldP spid="1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ítulo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pt-BR" altLang="pt-BR" sz="2400" b="1" dirty="0" smtClean="0"/>
              <a:t>Bom Dia</a:t>
            </a:r>
          </a:p>
        </p:txBody>
      </p:sp>
      <p:sp>
        <p:nvSpPr>
          <p:cNvPr id="12291" name="Espaço Reservado para Conteúdo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/>
            <a:endParaRPr lang="pt-BR" altLang="pt-BR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 eaLnBrk="1" hangingPunct="1"/>
            <a:endParaRPr lang="pt-BR" altLang="pt-BR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ctr" eaLnBrk="1" hangingPunct="1">
              <a:buNone/>
            </a:pPr>
            <a:endParaRPr lang="pt-BR" altLang="pt-BR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ctr" eaLnBrk="1" hangingPunct="1">
              <a:buNone/>
            </a:pPr>
            <a:r>
              <a:rPr lang="pt-BR" altLang="pt-BR" sz="5400" b="1" i="1" dirty="0" smtClean="0">
                <a:solidFill>
                  <a:schemeClr val="accent1">
                    <a:lumMod val="75000"/>
                  </a:schemeClr>
                </a:solidFill>
              </a:rPr>
              <a:t>Então....Porque fazer um Portal de Custos?</a:t>
            </a:r>
            <a:endParaRPr lang="pt-BR" altLang="pt-BR" sz="54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4D49B-0E82-46B4-BC54-FF357924A8BC}" type="slidenum">
              <a:rPr lang="pt-BR" smtClean="0"/>
              <a:pPr/>
              <a:t>48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3779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4D49B-0E82-46B4-BC54-FF357924A8BC}" type="slidenum">
              <a:rPr lang="pt-BR" smtClean="0"/>
              <a:pPr/>
              <a:t>49</a:t>
            </a:fld>
            <a:endParaRPr lang="pt-BR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6293" y="1670154"/>
            <a:ext cx="5112317" cy="4356654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6210" y="3462468"/>
            <a:ext cx="352988" cy="344574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41537" y="2593814"/>
            <a:ext cx="3528931" cy="3373472"/>
          </a:xfrm>
          <a:prstGeom prst="rect">
            <a:avLst/>
          </a:prstGeom>
        </p:spPr>
      </p:pic>
      <p:pic>
        <p:nvPicPr>
          <p:cNvPr id="31" name="Imagem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95836" flipH="1">
            <a:off x="5229690" y="2984693"/>
            <a:ext cx="331873" cy="294108"/>
          </a:xfrm>
          <a:prstGeom prst="rect">
            <a:avLst/>
          </a:prstGeom>
        </p:spPr>
      </p:pic>
      <p:pic>
        <p:nvPicPr>
          <p:cNvPr id="20" name="Imagem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64136" flipH="1">
            <a:off x="5649727" y="3456281"/>
            <a:ext cx="331873" cy="294108"/>
          </a:xfrm>
          <a:prstGeom prst="rect">
            <a:avLst/>
          </a:prstGeom>
        </p:spPr>
      </p:pic>
      <p:pic>
        <p:nvPicPr>
          <p:cNvPr id="21" name="Imagem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83987" flipH="1">
            <a:off x="7694666" y="2790107"/>
            <a:ext cx="331873" cy="294108"/>
          </a:xfrm>
          <a:prstGeom prst="rect">
            <a:avLst/>
          </a:prstGeom>
        </p:spPr>
      </p:pic>
      <p:pic>
        <p:nvPicPr>
          <p:cNvPr id="22" name="Imagem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01014" flipH="1">
            <a:off x="8576884" y="3272097"/>
            <a:ext cx="331873" cy="294108"/>
          </a:xfrm>
          <a:prstGeom prst="rect">
            <a:avLst/>
          </a:prstGeom>
        </p:spPr>
      </p:pic>
      <p:sp>
        <p:nvSpPr>
          <p:cNvPr id="23" name="Texto explicativo retangular com cantos arredondados 22"/>
          <p:cNvSpPr/>
          <p:nvPr/>
        </p:nvSpPr>
        <p:spPr>
          <a:xfrm>
            <a:off x="6726917" y="1078348"/>
            <a:ext cx="3921062" cy="1562626"/>
          </a:xfrm>
          <a:prstGeom prst="wedgeRoundRectCallout">
            <a:avLst>
              <a:gd name="adj1" fmla="val -11191"/>
              <a:gd name="adj2" fmla="val 112795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350" b="1" dirty="0">
                <a:solidFill>
                  <a:srgbClr val="374D81"/>
                </a:solidFill>
              </a:rPr>
              <a:t>DESAFIO</a:t>
            </a:r>
          </a:p>
          <a:p>
            <a:pPr algn="ctr"/>
            <a:r>
              <a:rPr lang="pt-BR" sz="1350" dirty="0">
                <a:solidFill>
                  <a:srgbClr val="374D81"/>
                </a:solidFill>
              </a:rPr>
              <a:t>Fomentar a utilização da informação de custo como um instrumento de governança em órgãos com dificuldades de criar seus próprios modelos.</a:t>
            </a:r>
          </a:p>
          <a:p>
            <a:pPr algn="ctr"/>
            <a:r>
              <a:rPr lang="pt-BR" sz="1350" dirty="0">
                <a:solidFill>
                  <a:srgbClr val="374D81"/>
                </a:solidFill>
              </a:rPr>
              <a:t>Avaliar comparativamente a performance de componentes de custos entre órgãos e unidades administrativas afins.</a:t>
            </a:r>
          </a:p>
        </p:txBody>
      </p:sp>
      <p:sp>
        <p:nvSpPr>
          <p:cNvPr id="24" name="Título 4"/>
          <p:cNvSpPr txBox="1">
            <a:spLocks/>
          </p:cNvSpPr>
          <p:nvPr/>
        </p:nvSpPr>
        <p:spPr>
          <a:xfrm>
            <a:off x="1796886" y="1264980"/>
            <a:ext cx="3352854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925" b="1" dirty="0">
                <a:solidFill>
                  <a:srgbClr val="374D81"/>
                </a:solidFill>
                <a:latin typeface="Rockwell Extra Bold" panose="02060903040505020403" pitchFamily="18" charset="0"/>
              </a:rPr>
              <a:t>CUSTOS</a:t>
            </a:r>
            <a:r>
              <a:rPr lang="pt-BR" sz="2700" b="1" dirty="0">
                <a:solidFill>
                  <a:srgbClr val="374D81"/>
                </a:solidFill>
                <a:latin typeface="Rockwell Extra Bold" panose="02060903040505020403" pitchFamily="18" charset="0"/>
              </a:rPr>
              <a:t> </a:t>
            </a:r>
            <a:r>
              <a:rPr lang="pt-BR" sz="2700" dirty="0">
                <a:solidFill>
                  <a:srgbClr val="374D81"/>
                </a:solidFill>
                <a:latin typeface="Rockwell Extra Bold" panose="02060903040505020403" pitchFamily="18" charset="0"/>
              </a:rPr>
              <a:t> </a:t>
            </a:r>
            <a:r>
              <a:rPr lang="pt-BR" sz="2700" dirty="0">
                <a:solidFill>
                  <a:srgbClr val="374D81"/>
                </a:solidFill>
                <a:latin typeface="Century Gothic" panose="020B0502020202020204" pitchFamily="34" charset="0"/>
              </a:rPr>
              <a:t>      	</a:t>
            </a:r>
            <a:r>
              <a:rPr lang="pt-BR" sz="2100" dirty="0">
                <a:solidFill>
                  <a:srgbClr val="374D81"/>
                </a:solidFill>
              </a:rPr>
              <a:t/>
            </a:r>
            <a:br>
              <a:rPr lang="pt-BR" sz="2100" dirty="0">
                <a:solidFill>
                  <a:srgbClr val="374D81"/>
                </a:solidFill>
              </a:rPr>
            </a:br>
            <a:endParaRPr lang="pt-BR" sz="2700" b="1" dirty="0">
              <a:solidFill>
                <a:srgbClr val="374D81"/>
              </a:solidFill>
              <a:latin typeface="Century Gothic" panose="020B0502020202020204" pitchFamily="34" charset="0"/>
            </a:endParaRPr>
          </a:p>
        </p:txBody>
      </p:sp>
      <p:sp>
        <p:nvSpPr>
          <p:cNvPr id="25" name="Título 4"/>
          <p:cNvSpPr txBox="1">
            <a:spLocks/>
          </p:cNvSpPr>
          <p:nvPr/>
        </p:nvSpPr>
        <p:spPr>
          <a:xfrm rot="20983392">
            <a:off x="1914008" y="1643095"/>
            <a:ext cx="3352854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ley Hand ITC" panose="03070402050302030203" pitchFamily="66" charset="0"/>
              </a:rPr>
              <a:t>	</a:t>
            </a:r>
            <a:r>
              <a:rPr lang="pt-BR" sz="405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ley Hand ITC" panose="03070402050302030203" pitchFamily="66" charset="0"/>
              </a:rPr>
              <a:t>agora</a:t>
            </a:r>
            <a:r>
              <a:rPr lang="pt-BR" sz="495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ley Hand ITC" panose="03070402050302030203" pitchFamily="66" charset="0"/>
              </a:rPr>
              <a:t> </a:t>
            </a:r>
            <a:r>
              <a:rPr lang="pt-BR" sz="30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ley Hand ITC" panose="03070402050302030203" pitchFamily="66" charset="0"/>
              </a:rPr>
              <a:t/>
            </a:r>
            <a:br>
              <a:rPr lang="pt-BR" sz="30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ley Hand ITC" panose="03070402050302030203" pitchFamily="66" charset="0"/>
              </a:rPr>
            </a:br>
            <a:endParaRPr lang="pt-BR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adley Hand ITC" panose="03070402050302030203" pitchFamily="66" charset="0"/>
            </a:endParaRPr>
          </a:p>
        </p:txBody>
      </p:sp>
      <p:cxnSp>
        <p:nvCxnSpPr>
          <p:cNvPr id="26" name="Conexão reta 45"/>
          <p:cNvCxnSpPr/>
          <p:nvPr/>
        </p:nvCxnSpPr>
        <p:spPr>
          <a:xfrm>
            <a:off x="1523625" y="1755233"/>
            <a:ext cx="2626069" cy="6833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Imagem 2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72638" y="3910570"/>
            <a:ext cx="3712725" cy="1799600"/>
          </a:xfrm>
          <a:prstGeom prst="rect">
            <a:avLst/>
          </a:prstGeom>
        </p:spPr>
      </p:pic>
      <p:sp>
        <p:nvSpPr>
          <p:cNvPr id="17" name="Retângulo 16"/>
          <p:cNvSpPr/>
          <p:nvPr/>
        </p:nvSpPr>
        <p:spPr>
          <a:xfrm>
            <a:off x="1991544" y="3552010"/>
            <a:ext cx="1046508" cy="3231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defTabSz="685800">
              <a:defRPr/>
            </a:pPr>
            <a:r>
              <a:rPr lang="pt-BR" sz="1500" b="1" kern="0" spc="-113" dirty="0">
                <a:latin typeface="Century Gothic" panose="020B0502020202020204" pitchFamily="34" charset="0"/>
              </a:rPr>
              <a:t>Fase</a:t>
            </a:r>
          </a:p>
        </p:txBody>
      </p:sp>
      <p:sp>
        <p:nvSpPr>
          <p:cNvPr id="18" name="Retângulo 17"/>
          <p:cNvSpPr/>
          <p:nvPr/>
        </p:nvSpPr>
        <p:spPr>
          <a:xfrm>
            <a:off x="2933485" y="3596096"/>
            <a:ext cx="1695374" cy="25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80000"/>
              </a:lnSpc>
              <a:spcAft>
                <a:spcPts val="600"/>
              </a:spcAft>
              <a:buClr>
                <a:srgbClr val="39AEA9"/>
              </a:buClr>
              <a:defRPr/>
            </a:pPr>
            <a:r>
              <a:rPr lang="pt-BR" sz="1350" b="1" kern="0" dirty="0">
                <a:solidFill>
                  <a:prstClr val="white"/>
                </a:solidFill>
                <a:latin typeface="Century Gothic" panose="020B0502020202020204" pitchFamily="34" charset="0"/>
                <a:cs typeface="Tahoma" panose="020B0604030504040204" pitchFamily="34" charset="0"/>
              </a:rPr>
              <a:t>EVOLUÇÃO</a:t>
            </a:r>
          </a:p>
        </p:txBody>
      </p:sp>
      <p:sp>
        <p:nvSpPr>
          <p:cNvPr id="19" name="Retângulo 18"/>
          <p:cNvSpPr/>
          <p:nvPr/>
        </p:nvSpPr>
        <p:spPr>
          <a:xfrm>
            <a:off x="2123546" y="4073310"/>
            <a:ext cx="914507" cy="3231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pt-BR" sz="1500" b="1" kern="0" spc="-113" dirty="0">
                <a:latin typeface="Century Gothic" panose="020B0502020202020204" pitchFamily="34" charset="0"/>
              </a:rPr>
              <a:t>Produtos</a:t>
            </a:r>
          </a:p>
        </p:txBody>
      </p:sp>
      <p:sp>
        <p:nvSpPr>
          <p:cNvPr id="30" name="Retângulo 29"/>
          <p:cNvSpPr/>
          <p:nvPr/>
        </p:nvSpPr>
        <p:spPr>
          <a:xfrm>
            <a:off x="2933485" y="4032647"/>
            <a:ext cx="20198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buClr>
                <a:srgbClr val="39AEA9"/>
              </a:buClr>
              <a:defRPr/>
            </a:pPr>
            <a:r>
              <a:rPr lang="pt-BR" sz="1350" b="1" kern="0" dirty="0">
                <a:solidFill>
                  <a:prstClr val="white"/>
                </a:solidFill>
                <a:latin typeface="Century Gothic" panose="020B0502020202020204" pitchFamily="34" charset="0"/>
                <a:cs typeface="Tahoma" panose="020B0604030504040204" pitchFamily="34" charset="0"/>
              </a:rPr>
              <a:t>COMPARABILIDADE, INDICADORES, CUSTO ESTIMADO, PROJEÇÕES</a:t>
            </a:r>
          </a:p>
        </p:txBody>
      </p:sp>
      <p:sp>
        <p:nvSpPr>
          <p:cNvPr id="27" name="Título 3"/>
          <p:cNvSpPr>
            <a:spLocks noGrp="1"/>
          </p:cNvSpPr>
          <p:nvPr>
            <p:ph type="title"/>
          </p:nvPr>
        </p:nvSpPr>
        <p:spPr>
          <a:xfrm>
            <a:off x="0" y="-290463"/>
            <a:ext cx="109728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pt-BR" altLang="pt-BR" sz="2400" b="1" dirty="0" smtClean="0"/>
              <a:t>Custos Agora</a:t>
            </a:r>
          </a:p>
        </p:txBody>
      </p:sp>
    </p:spTree>
    <p:extLst>
      <p:ext uri="{BB962C8B-B14F-4D97-AF65-F5344CB8AC3E}">
        <p14:creationId xmlns:p14="http://schemas.microsoft.com/office/powerpoint/2010/main" val="1256125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34 -0.00046 L 0.03125 0.0831 " pathEditMode="relative" ptsTypes="AA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47 -0.00857 L 0.20755 -0.12246 " pathEditMode="relative" ptsTypes="AA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95 0.00231 L 0.08958 0.09375 " pathEditMode="relative" ptsTypes="AA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5 3.33333E-6 L -0.03346 0.03356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1" y="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7" grpId="0"/>
      <p:bldP spid="18" grpId="0"/>
      <p:bldP spid="19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4D49B-0E82-46B4-BC54-FF357924A8BC}" type="slidenum">
              <a:rPr lang="pt-BR" smtClean="0"/>
              <a:pPr/>
              <a:t>5</a:t>
            </a:fld>
            <a:endParaRPr lang="pt-BR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4695" y="-387424"/>
            <a:ext cx="7570127" cy="1325563"/>
          </a:xfrm>
        </p:spPr>
        <p:txBody>
          <a:bodyPr/>
          <a:lstStyle/>
          <a:p>
            <a:r>
              <a:rPr lang="pt-BR" dirty="0" smtClean="0"/>
              <a:t>Questão</a:t>
            </a:r>
            <a:endParaRPr lang="pt-BR" dirty="0"/>
          </a:p>
        </p:txBody>
      </p:sp>
      <p:sp>
        <p:nvSpPr>
          <p:cNvPr id="6" name="Espaço Reservado para Conteúdo 2"/>
          <p:cNvSpPr>
            <a:spLocks noGrp="1"/>
          </p:cNvSpPr>
          <p:nvPr>
            <p:ph idx="1"/>
          </p:nvPr>
        </p:nvSpPr>
        <p:spPr>
          <a:xfrm>
            <a:off x="623392" y="1484784"/>
            <a:ext cx="10972800" cy="4525963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endParaRPr lang="pt-BR" sz="2800" i="1" dirty="0" smtClean="0"/>
          </a:p>
          <a:p>
            <a:pPr marL="0" indent="0">
              <a:buNone/>
            </a:pPr>
            <a:r>
              <a:rPr lang="pt-BR" sz="2800" b="1" i="1" dirty="0">
                <a:solidFill>
                  <a:schemeClr val="tx2">
                    <a:lumMod val="75000"/>
                  </a:schemeClr>
                </a:solidFill>
              </a:rPr>
              <a:t>É importante estimar gastos e verificar se recursos são suficientes? </a:t>
            </a:r>
          </a:p>
          <a:p>
            <a:pPr marL="0" indent="0" algn="just">
              <a:buNone/>
            </a:pPr>
            <a:r>
              <a:rPr lang="pt-BR" sz="2800" baseline="30000" dirty="0"/>
              <a:t>28</a:t>
            </a:r>
            <a:r>
              <a:rPr lang="pt-BR" sz="2800" dirty="0"/>
              <a:t> Pois qual de vós, querendo edificar uma torre, não se assenta primeiro a fazer as contas dos gastos, para ver se tem com que a acabar</a:t>
            </a:r>
            <a:r>
              <a:rPr lang="pt-BR" sz="2800" dirty="0" smtClean="0"/>
              <a:t>? </a:t>
            </a:r>
            <a:r>
              <a:rPr lang="pt-BR" sz="2800" baseline="30000" dirty="0" smtClean="0"/>
              <a:t>29</a:t>
            </a:r>
            <a:r>
              <a:rPr lang="pt-BR" sz="2800" dirty="0"/>
              <a:t> Para que não aconteça que, depois de haver posto os alicerces, e não a podendo acabar, todos os que a virem comecem a escarnecer dele</a:t>
            </a:r>
            <a:r>
              <a:rPr lang="pt-BR" sz="2800" dirty="0" smtClean="0"/>
              <a:t>, </a:t>
            </a:r>
            <a:r>
              <a:rPr lang="pt-BR" sz="2800" baseline="30000" dirty="0" smtClean="0"/>
              <a:t>30</a:t>
            </a:r>
            <a:r>
              <a:rPr lang="pt-BR" sz="2800" dirty="0"/>
              <a:t> Dizendo: Este homem começou a edificar e não </a:t>
            </a:r>
            <a:r>
              <a:rPr lang="pt-BR" sz="2800" dirty="0" smtClean="0"/>
              <a:t>pode </a:t>
            </a:r>
            <a:r>
              <a:rPr lang="pt-BR" sz="2800" dirty="0"/>
              <a:t>acabar.</a:t>
            </a:r>
          </a:p>
          <a:p>
            <a:pPr marL="0" indent="0" algn="just">
              <a:buNone/>
            </a:pPr>
            <a:r>
              <a:rPr lang="pt-BR" sz="2800" i="1" dirty="0" smtClean="0"/>
              <a:t>Lucas 14, 28-30</a:t>
            </a:r>
          </a:p>
          <a:p>
            <a:pPr marL="0" indent="0" algn="just">
              <a:buNone/>
            </a:pPr>
            <a:endParaRPr lang="pt-BR" sz="2800" i="1" dirty="0"/>
          </a:p>
          <a:p>
            <a:pPr marL="0" indent="0" algn="just">
              <a:buNone/>
            </a:pPr>
            <a:endParaRPr lang="pt-BR" sz="28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5158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6"/>
          <p:cNvSpPr txBox="1">
            <a:spLocks/>
          </p:cNvSpPr>
          <p:nvPr/>
        </p:nvSpPr>
        <p:spPr>
          <a:xfrm>
            <a:off x="260921" y="-416747"/>
            <a:ext cx="10515600" cy="1325530"/>
          </a:xfrm>
          <a:prstGeom prst="rect">
            <a:avLst/>
          </a:prstGeom>
        </p:spPr>
        <p:txBody>
          <a:bodyPr vert="horz" lIns="78360" tIns="39180" rIns="78360" bIns="39180" rtlCol="0" anchor="ctr">
            <a:normAutofit/>
          </a:bodyPr>
          <a:lstStyle>
            <a:lvl1pPr algn="l" defTabSz="98471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750" b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pt-BR" sz="2000" dirty="0" smtClean="0">
                <a:solidFill>
                  <a:schemeClr val="accent5">
                    <a:lumMod val="50000"/>
                  </a:schemeClr>
                </a:solidFill>
              </a:rPr>
              <a:t>Transparência</a:t>
            </a:r>
            <a:endParaRPr lang="pt-BR" sz="20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260921" y="260648"/>
            <a:ext cx="9479665" cy="1058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739" b="1" dirty="0">
              <a:solidFill>
                <a:schemeClr val="accent5">
                  <a:lumMod val="75000"/>
                </a:schemeClr>
              </a:solidFill>
              <a:ea typeface="DejaVu Sans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739" b="1" dirty="0">
              <a:solidFill>
                <a:schemeClr val="accent5">
                  <a:lumMod val="75000"/>
                </a:schemeClr>
              </a:solidFill>
              <a:ea typeface="DejaVu Sans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400" b="1" i="1" dirty="0">
                <a:solidFill>
                  <a:srgbClr val="002060"/>
                </a:solidFill>
                <a:latin typeface="+mn-lt"/>
              </a:rPr>
              <a:t>Instrução Normativa Conjunta Nº1, de 10 de Maio de 2016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400" b="1" i="1" dirty="0">
                <a:solidFill>
                  <a:srgbClr val="002060"/>
                </a:solidFill>
                <a:latin typeface="+mn-lt"/>
              </a:rPr>
              <a:t> (Controladoria Geral da União e Ministério do Planejamento)</a:t>
            </a:r>
          </a:p>
        </p:txBody>
      </p:sp>
      <p:pic>
        <p:nvPicPr>
          <p:cNvPr id="1032" name="Picture 8" descr="Close-up da escrita da mão direita em um quadro negro Foto gratuit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376" y="1700807"/>
            <a:ext cx="9577064" cy="4933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CaixaDeTexto 17"/>
          <p:cNvSpPr txBox="1"/>
          <p:nvPr/>
        </p:nvSpPr>
        <p:spPr>
          <a:xfrm>
            <a:off x="695400" y="1783322"/>
            <a:ext cx="5245126" cy="4840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57" b="1" dirty="0" smtClean="0">
                <a:solidFill>
                  <a:srgbClr val="FFFF00"/>
                </a:solidFill>
                <a:latin typeface="+mn-lt"/>
              </a:rPr>
              <a:t>Capítulo IV – Da Governança</a:t>
            </a:r>
          </a:p>
          <a:p>
            <a:pPr algn="just"/>
            <a:endParaRPr lang="pt-BR" sz="2057" dirty="0">
              <a:solidFill>
                <a:srgbClr val="FFFF00"/>
              </a:solidFill>
              <a:latin typeface="+mn-lt"/>
            </a:endParaRPr>
          </a:p>
          <a:p>
            <a:pPr algn="just"/>
            <a:r>
              <a:rPr lang="pt-BR" sz="2057" dirty="0" smtClean="0">
                <a:solidFill>
                  <a:schemeClr val="bg1"/>
                </a:solidFill>
                <a:latin typeface="+mn-lt"/>
              </a:rPr>
              <a:t>Art</a:t>
            </a:r>
            <a:r>
              <a:rPr lang="pt-BR" sz="2057" dirty="0">
                <a:solidFill>
                  <a:schemeClr val="bg1"/>
                </a:solidFill>
                <a:latin typeface="+mn-lt"/>
              </a:rPr>
              <a:t>. </a:t>
            </a:r>
            <a:r>
              <a:rPr lang="pt-BR" sz="2057" dirty="0" smtClean="0">
                <a:solidFill>
                  <a:schemeClr val="bg1"/>
                </a:solidFill>
                <a:latin typeface="+mn-lt"/>
              </a:rPr>
              <a:t>21 - </a:t>
            </a:r>
            <a:r>
              <a:rPr lang="pt-BR" sz="2057" dirty="0">
                <a:solidFill>
                  <a:schemeClr val="bg1"/>
                </a:solidFill>
                <a:latin typeface="+mn-lt"/>
              </a:rPr>
              <a:t>São princípios da boa governança, devendo ser seguidos pelos órgãos e entidades do Poder Executivo </a:t>
            </a:r>
            <a:r>
              <a:rPr lang="pt-BR" sz="2057" dirty="0" smtClean="0">
                <a:solidFill>
                  <a:schemeClr val="bg1"/>
                </a:solidFill>
                <a:latin typeface="+mn-lt"/>
              </a:rPr>
              <a:t>Federal. </a:t>
            </a:r>
            <a:r>
              <a:rPr lang="pt-BR" sz="2057" dirty="0">
                <a:solidFill>
                  <a:schemeClr val="bg1"/>
                </a:solidFill>
                <a:latin typeface="+mn-lt"/>
              </a:rPr>
              <a:t>Para fins desta Instrução Normativa, considera-se:</a:t>
            </a:r>
          </a:p>
          <a:p>
            <a:pPr algn="just"/>
            <a:endParaRPr lang="pt-BR" sz="2057" dirty="0">
              <a:solidFill>
                <a:schemeClr val="bg1"/>
              </a:solidFill>
              <a:latin typeface="+mn-lt"/>
            </a:endParaRPr>
          </a:p>
          <a:p>
            <a:pPr algn="just"/>
            <a:r>
              <a:rPr lang="pt-BR" sz="2057" i="1" dirty="0">
                <a:solidFill>
                  <a:srgbClr val="FFFF00"/>
                </a:solidFill>
                <a:latin typeface="+mn-lt"/>
              </a:rPr>
              <a:t>IX – </a:t>
            </a:r>
            <a:r>
              <a:rPr lang="pt-BR" sz="2057" b="1" i="1" dirty="0">
                <a:solidFill>
                  <a:srgbClr val="FFFF00"/>
                </a:solidFill>
                <a:latin typeface="+mn-lt"/>
              </a:rPr>
              <a:t>transparência</a:t>
            </a:r>
            <a:r>
              <a:rPr lang="pt-BR" sz="2057" i="1" dirty="0">
                <a:solidFill>
                  <a:srgbClr val="FFFF00"/>
                </a:solidFill>
                <a:latin typeface="+mn-lt"/>
              </a:rPr>
              <a:t>: </a:t>
            </a:r>
            <a:r>
              <a:rPr lang="pt-BR" sz="2057" i="1" dirty="0">
                <a:solidFill>
                  <a:schemeClr val="bg1"/>
                </a:solidFill>
                <a:latin typeface="+mn-lt"/>
              </a:rPr>
              <a:t>caracterizada pela possibilidade de acesso a todas as informações relativas à organização pública, sendo um dos requisitos de controle do Estado pela sociedade civil. As informações devem ser completas, precisas e claras para a adequada tomada de decisão das partes </a:t>
            </a:r>
            <a:r>
              <a:rPr lang="pt-BR" sz="2057" i="1" dirty="0" smtClean="0">
                <a:solidFill>
                  <a:schemeClr val="bg1"/>
                </a:solidFill>
                <a:latin typeface="+mn-lt"/>
              </a:rPr>
              <a:t>interessadas </a:t>
            </a:r>
            <a:r>
              <a:rPr lang="pt-BR" sz="2057" i="1" dirty="0">
                <a:solidFill>
                  <a:schemeClr val="bg1"/>
                </a:solidFill>
                <a:latin typeface="+mn-lt"/>
              </a:rPr>
              <a:t>na gestão das atividades;</a:t>
            </a:r>
          </a:p>
        </p:txBody>
      </p:sp>
    </p:spTree>
    <p:extLst>
      <p:ext uri="{BB962C8B-B14F-4D97-AF65-F5344CB8AC3E}">
        <p14:creationId xmlns:p14="http://schemas.microsoft.com/office/powerpoint/2010/main" val="1511378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400" dirty="0" smtClean="0"/>
              <a:t>SIC – Sistema de Informação de Custos</a:t>
            </a:r>
            <a:endParaRPr lang="pt-BR" sz="2400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4D49B-0E82-46B4-BC54-FF357924A8BC}" type="slidenum">
              <a:rPr lang="pt-BR" smtClean="0"/>
              <a:pPr/>
              <a:t>51</a:t>
            </a:fld>
            <a:endParaRPr lang="pt-BR" dirty="0"/>
          </a:p>
        </p:txBody>
      </p:sp>
      <p:pic>
        <p:nvPicPr>
          <p:cNvPr id="12" name="Imagem 11"/>
          <p:cNvPicPr>
            <a:picLocks noChangeAspect="1"/>
          </p:cNvPicPr>
          <p:nvPr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286" b="36616"/>
          <a:stretch/>
        </p:blipFill>
        <p:spPr>
          <a:xfrm>
            <a:off x="9888" y="4962308"/>
            <a:ext cx="12190476" cy="898359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/>
        </p:nvPicPr>
        <p:blipFill rotWithShape="1"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44" b="19776"/>
          <a:stretch/>
        </p:blipFill>
        <p:spPr>
          <a:xfrm>
            <a:off x="9024026" y="1545341"/>
            <a:ext cx="3176337" cy="5502442"/>
          </a:xfrm>
          <a:prstGeom prst="rect">
            <a:avLst/>
          </a:prstGeom>
        </p:spPr>
      </p:pic>
      <p:cxnSp>
        <p:nvCxnSpPr>
          <p:cNvPr id="18" name="Conector reto 17"/>
          <p:cNvCxnSpPr/>
          <p:nvPr/>
        </p:nvCxnSpPr>
        <p:spPr>
          <a:xfrm>
            <a:off x="513005" y="2278728"/>
            <a:ext cx="0" cy="3028724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Espaço Reservado para Conteúdo 2"/>
          <p:cNvSpPr txBox="1">
            <a:spLocks/>
          </p:cNvSpPr>
          <p:nvPr/>
        </p:nvSpPr>
        <p:spPr>
          <a:xfrm>
            <a:off x="321428" y="1731266"/>
            <a:ext cx="2292381" cy="321206"/>
          </a:xfrm>
          <a:prstGeom prst="rect">
            <a:avLst/>
          </a:prstGeom>
        </p:spPr>
        <p:txBody>
          <a:bodyPr vert="horz" wrap="square" lIns="90000" tIns="46800" rIns="90000" bIns="468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None/>
              <a:defRPr/>
            </a:pPr>
            <a:r>
              <a:rPr lang="pt-BR" sz="2400" b="1" dirty="0" smtClean="0">
                <a:solidFill>
                  <a:srgbClr val="434343"/>
                </a:solidFill>
                <a:latin typeface="Franklin Gothic Book" panose="020B0503020102020204" pitchFamily="34" charset="0"/>
                <a:cs typeface="Tahoma" panose="020B0604030504040204" pitchFamily="34" charset="0"/>
              </a:rPr>
              <a:t>Modelo Legal</a:t>
            </a:r>
            <a:endParaRPr lang="pt-BR" sz="2400" b="1" dirty="0">
              <a:solidFill>
                <a:srgbClr val="434343"/>
              </a:solidFill>
              <a:latin typeface="Franklin Gothic Book" panose="020B0503020102020204" pitchFamily="34" charset="0"/>
              <a:cs typeface="Tahoma" panose="020B0604030504040204" pitchFamily="34" charset="0"/>
            </a:endParaRPr>
          </a:p>
        </p:txBody>
      </p:sp>
      <p:cxnSp>
        <p:nvCxnSpPr>
          <p:cNvPr id="23" name="Conector reto 22"/>
          <p:cNvCxnSpPr/>
          <p:nvPr/>
        </p:nvCxnSpPr>
        <p:spPr>
          <a:xfrm>
            <a:off x="2291451" y="2990502"/>
            <a:ext cx="0" cy="2304000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Espaço Reservado para Conteúdo 2"/>
          <p:cNvSpPr txBox="1">
            <a:spLocks/>
          </p:cNvSpPr>
          <p:nvPr/>
        </p:nvSpPr>
        <p:spPr>
          <a:xfrm>
            <a:off x="2085844" y="2421154"/>
            <a:ext cx="3096344" cy="321206"/>
          </a:xfrm>
          <a:prstGeom prst="rect">
            <a:avLst/>
          </a:prstGeom>
        </p:spPr>
        <p:txBody>
          <a:bodyPr vert="horz" wrap="square" lIns="90000" tIns="46800" rIns="90000" bIns="468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None/>
              <a:defRPr/>
            </a:pPr>
            <a:r>
              <a:rPr lang="pt-BR" sz="2400" b="1" dirty="0" smtClean="0">
                <a:solidFill>
                  <a:srgbClr val="434343"/>
                </a:solidFill>
                <a:latin typeface="Franklin Gothic Book" panose="020B0503020102020204" pitchFamily="34" charset="0"/>
                <a:cs typeface="Tahoma" panose="020B0604030504040204" pitchFamily="34" charset="0"/>
              </a:rPr>
              <a:t>Modelo Conceitual</a:t>
            </a:r>
            <a:endParaRPr lang="pt-BR" sz="2400" b="1" dirty="0">
              <a:solidFill>
                <a:srgbClr val="434343"/>
              </a:solidFill>
              <a:latin typeface="Franklin Gothic Book" panose="020B0503020102020204" pitchFamily="34" charset="0"/>
              <a:cs typeface="Tahoma" panose="020B0604030504040204" pitchFamily="34" charset="0"/>
            </a:endParaRPr>
          </a:p>
        </p:txBody>
      </p:sp>
      <p:cxnSp>
        <p:nvCxnSpPr>
          <p:cNvPr id="27" name="Conector reto 26"/>
          <p:cNvCxnSpPr/>
          <p:nvPr/>
        </p:nvCxnSpPr>
        <p:spPr>
          <a:xfrm>
            <a:off x="4309764" y="3679891"/>
            <a:ext cx="0" cy="1620000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Espaço Reservado para Conteúdo 2"/>
          <p:cNvSpPr txBox="1">
            <a:spLocks/>
          </p:cNvSpPr>
          <p:nvPr/>
        </p:nvSpPr>
        <p:spPr>
          <a:xfrm>
            <a:off x="4149610" y="3102682"/>
            <a:ext cx="3096344" cy="321206"/>
          </a:xfrm>
          <a:prstGeom prst="rect">
            <a:avLst/>
          </a:prstGeom>
        </p:spPr>
        <p:txBody>
          <a:bodyPr vert="horz" wrap="square" lIns="90000" tIns="46800" rIns="90000" bIns="468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None/>
              <a:defRPr/>
            </a:pPr>
            <a:r>
              <a:rPr lang="pt-BR" sz="2400" b="1" dirty="0" smtClean="0">
                <a:solidFill>
                  <a:srgbClr val="434343"/>
                </a:solidFill>
                <a:latin typeface="Franklin Gothic Book" panose="020B0503020102020204" pitchFamily="34" charset="0"/>
                <a:cs typeface="Tahoma" panose="020B0604030504040204" pitchFamily="34" charset="0"/>
              </a:rPr>
              <a:t>Modelo Sistêmico</a:t>
            </a:r>
            <a:endParaRPr lang="pt-BR" sz="2400" b="1" dirty="0">
              <a:solidFill>
                <a:srgbClr val="434343"/>
              </a:solidFill>
              <a:latin typeface="Franklin Gothic Book" panose="020B0503020102020204" pitchFamily="34" charset="0"/>
              <a:cs typeface="Tahoma" panose="020B0604030504040204" pitchFamily="34" charset="0"/>
            </a:endParaRPr>
          </a:p>
        </p:txBody>
      </p:sp>
      <p:cxnSp>
        <p:nvCxnSpPr>
          <p:cNvPr id="30" name="Conector reto 29"/>
          <p:cNvCxnSpPr/>
          <p:nvPr/>
        </p:nvCxnSpPr>
        <p:spPr>
          <a:xfrm>
            <a:off x="6486624" y="4407452"/>
            <a:ext cx="0" cy="900000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Espaço Reservado para Conteúdo 2"/>
          <p:cNvSpPr txBox="1">
            <a:spLocks/>
          </p:cNvSpPr>
          <p:nvPr/>
        </p:nvSpPr>
        <p:spPr>
          <a:xfrm>
            <a:off x="6312024" y="3854237"/>
            <a:ext cx="3096344" cy="321206"/>
          </a:xfrm>
          <a:prstGeom prst="rect">
            <a:avLst/>
          </a:prstGeom>
        </p:spPr>
        <p:txBody>
          <a:bodyPr vert="horz" wrap="square" lIns="90000" tIns="46800" rIns="90000" bIns="468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None/>
              <a:defRPr/>
            </a:pPr>
            <a:r>
              <a:rPr lang="pt-BR" sz="2400" b="1" dirty="0" smtClean="0">
                <a:solidFill>
                  <a:srgbClr val="434343"/>
                </a:solidFill>
                <a:latin typeface="Franklin Gothic Book" panose="020B0503020102020204" pitchFamily="34" charset="0"/>
                <a:cs typeface="Tahoma" panose="020B0604030504040204" pitchFamily="34" charset="0"/>
              </a:rPr>
              <a:t>Modelo de Gestão </a:t>
            </a:r>
            <a:endParaRPr lang="pt-BR" sz="2400" b="1" dirty="0">
              <a:solidFill>
                <a:srgbClr val="434343"/>
              </a:solidFill>
              <a:latin typeface="Franklin Gothic Book" panose="020B050302010202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Freeform 5"/>
          <p:cNvSpPr>
            <a:spLocks/>
          </p:cNvSpPr>
          <p:nvPr/>
        </p:nvSpPr>
        <p:spPr bwMode="auto">
          <a:xfrm rot="13205129" flipH="1">
            <a:off x="749930" y="2507683"/>
            <a:ext cx="1157599" cy="595005"/>
          </a:xfrm>
          <a:custGeom>
            <a:avLst/>
            <a:gdLst>
              <a:gd name="T0" fmla="*/ 267 w 267"/>
              <a:gd name="T1" fmla="*/ 88 h 100"/>
              <a:gd name="T2" fmla="*/ 267 w 267"/>
              <a:gd name="T3" fmla="*/ 90 h 100"/>
              <a:gd name="T4" fmla="*/ 264 w 267"/>
              <a:gd name="T5" fmla="*/ 41 h 100"/>
              <a:gd name="T6" fmla="*/ 264 w 267"/>
              <a:gd name="T7" fmla="*/ 41 h 100"/>
              <a:gd name="T8" fmla="*/ 264 w 267"/>
              <a:gd name="T9" fmla="*/ 38 h 100"/>
              <a:gd name="T10" fmla="*/ 257 w 267"/>
              <a:gd name="T11" fmla="*/ 30 h 100"/>
              <a:gd name="T12" fmla="*/ 250 w 267"/>
              <a:gd name="T13" fmla="*/ 36 h 100"/>
              <a:gd name="T14" fmla="*/ 250 w 267"/>
              <a:gd name="T15" fmla="*/ 37 h 100"/>
              <a:gd name="T16" fmla="*/ 247 w 267"/>
              <a:gd name="T17" fmla="*/ 62 h 100"/>
              <a:gd name="T18" fmla="*/ 247 w 267"/>
              <a:gd name="T19" fmla="*/ 62 h 100"/>
              <a:gd name="T20" fmla="*/ 227 w 267"/>
              <a:gd name="T21" fmla="*/ 44 h 100"/>
              <a:gd name="T22" fmla="*/ 187 w 267"/>
              <a:gd name="T23" fmla="*/ 17 h 100"/>
              <a:gd name="T24" fmla="*/ 133 w 267"/>
              <a:gd name="T25" fmla="*/ 1 h 100"/>
              <a:gd name="T26" fmla="*/ 126 w 267"/>
              <a:gd name="T27" fmla="*/ 1 h 100"/>
              <a:gd name="T28" fmla="*/ 119 w 267"/>
              <a:gd name="T29" fmla="*/ 0 h 100"/>
              <a:gd name="T30" fmla="*/ 117 w 267"/>
              <a:gd name="T31" fmla="*/ 0 h 100"/>
              <a:gd name="T32" fmla="*/ 115 w 267"/>
              <a:gd name="T33" fmla="*/ 1 h 100"/>
              <a:gd name="T34" fmla="*/ 112 w 267"/>
              <a:gd name="T35" fmla="*/ 1 h 100"/>
              <a:gd name="T36" fmla="*/ 105 w 267"/>
              <a:gd name="T37" fmla="*/ 1 h 100"/>
              <a:gd name="T38" fmla="*/ 98 w 267"/>
              <a:gd name="T39" fmla="*/ 2 h 100"/>
              <a:gd name="T40" fmla="*/ 91 w 267"/>
              <a:gd name="T41" fmla="*/ 3 h 100"/>
              <a:gd name="T42" fmla="*/ 85 w 267"/>
              <a:gd name="T43" fmla="*/ 5 h 100"/>
              <a:gd name="T44" fmla="*/ 78 w 267"/>
              <a:gd name="T45" fmla="*/ 6 h 100"/>
              <a:gd name="T46" fmla="*/ 35 w 267"/>
              <a:gd name="T47" fmla="*/ 24 h 100"/>
              <a:gd name="T48" fmla="*/ 8 w 267"/>
              <a:gd name="T49" fmla="*/ 45 h 100"/>
              <a:gd name="T50" fmla="*/ 0 w 267"/>
              <a:gd name="T51" fmla="*/ 54 h 100"/>
              <a:gd name="T52" fmla="*/ 9 w 267"/>
              <a:gd name="T53" fmla="*/ 45 h 100"/>
              <a:gd name="T54" fmla="*/ 36 w 267"/>
              <a:gd name="T55" fmla="*/ 27 h 100"/>
              <a:gd name="T56" fmla="*/ 80 w 267"/>
              <a:gd name="T57" fmla="*/ 13 h 100"/>
              <a:gd name="T58" fmla="*/ 86 w 267"/>
              <a:gd name="T59" fmla="*/ 12 h 100"/>
              <a:gd name="T60" fmla="*/ 93 w 267"/>
              <a:gd name="T61" fmla="*/ 11 h 100"/>
              <a:gd name="T62" fmla="*/ 99 w 267"/>
              <a:gd name="T63" fmla="*/ 11 h 100"/>
              <a:gd name="T64" fmla="*/ 119 w 267"/>
              <a:gd name="T65" fmla="*/ 11 h 100"/>
              <a:gd name="T66" fmla="*/ 125 w 267"/>
              <a:gd name="T67" fmla="*/ 11 h 100"/>
              <a:gd name="T68" fmla="*/ 132 w 267"/>
              <a:gd name="T69" fmla="*/ 12 h 100"/>
              <a:gd name="T70" fmla="*/ 179 w 267"/>
              <a:gd name="T71" fmla="*/ 30 h 100"/>
              <a:gd name="T72" fmla="*/ 215 w 267"/>
              <a:gd name="T73" fmla="*/ 58 h 100"/>
              <a:gd name="T74" fmla="*/ 231 w 267"/>
              <a:gd name="T75" fmla="*/ 75 h 100"/>
              <a:gd name="T76" fmla="*/ 207 w 267"/>
              <a:gd name="T77" fmla="*/ 72 h 100"/>
              <a:gd name="T78" fmla="*/ 206 w 267"/>
              <a:gd name="T79" fmla="*/ 72 h 100"/>
              <a:gd name="T80" fmla="*/ 199 w 267"/>
              <a:gd name="T81" fmla="*/ 78 h 100"/>
              <a:gd name="T82" fmla="*/ 204 w 267"/>
              <a:gd name="T83" fmla="*/ 85 h 100"/>
              <a:gd name="T84" fmla="*/ 204 w 267"/>
              <a:gd name="T85" fmla="*/ 85 h 100"/>
              <a:gd name="T86" fmla="*/ 204 w 267"/>
              <a:gd name="T87" fmla="*/ 86 h 100"/>
              <a:gd name="T88" fmla="*/ 251 w 267"/>
              <a:gd name="T89" fmla="*/ 98 h 100"/>
              <a:gd name="T90" fmla="*/ 264 w 267"/>
              <a:gd name="T91" fmla="*/ 96 h 100"/>
              <a:gd name="T92" fmla="*/ 266 w 267"/>
              <a:gd name="T93" fmla="*/ 89 h 100"/>
              <a:gd name="T94" fmla="*/ 267 w 267"/>
              <a:gd name="T95" fmla="*/ 88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67" h="100">
                <a:moveTo>
                  <a:pt x="267" y="88"/>
                </a:moveTo>
                <a:cubicBezTo>
                  <a:pt x="267" y="88"/>
                  <a:pt x="267" y="90"/>
                  <a:pt x="267" y="90"/>
                </a:cubicBezTo>
                <a:cubicBezTo>
                  <a:pt x="264" y="41"/>
                  <a:pt x="264" y="41"/>
                  <a:pt x="264" y="41"/>
                </a:cubicBezTo>
                <a:cubicBezTo>
                  <a:pt x="264" y="41"/>
                  <a:pt x="264" y="41"/>
                  <a:pt x="264" y="41"/>
                </a:cubicBezTo>
                <a:cubicBezTo>
                  <a:pt x="264" y="38"/>
                  <a:pt x="264" y="38"/>
                  <a:pt x="264" y="38"/>
                </a:cubicBezTo>
                <a:cubicBezTo>
                  <a:pt x="264" y="34"/>
                  <a:pt x="261" y="31"/>
                  <a:pt x="257" y="30"/>
                </a:cubicBezTo>
                <a:cubicBezTo>
                  <a:pt x="254" y="30"/>
                  <a:pt x="250" y="33"/>
                  <a:pt x="250" y="36"/>
                </a:cubicBezTo>
                <a:cubicBezTo>
                  <a:pt x="250" y="37"/>
                  <a:pt x="250" y="37"/>
                  <a:pt x="250" y="37"/>
                </a:cubicBezTo>
                <a:cubicBezTo>
                  <a:pt x="247" y="62"/>
                  <a:pt x="247" y="62"/>
                  <a:pt x="247" y="62"/>
                </a:cubicBezTo>
                <a:cubicBezTo>
                  <a:pt x="247" y="62"/>
                  <a:pt x="247" y="62"/>
                  <a:pt x="247" y="62"/>
                </a:cubicBezTo>
                <a:cubicBezTo>
                  <a:pt x="242" y="56"/>
                  <a:pt x="235" y="50"/>
                  <a:pt x="227" y="44"/>
                </a:cubicBezTo>
                <a:cubicBezTo>
                  <a:pt x="216" y="35"/>
                  <a:pt x="203" y="25"/>
                  <a:pt x="187" y="17"/>
                </a:cubicBezTo>
                <a:cubicBezTo>
                  <a:pt x="171" y="9"/>
                  <a:pt x="152" y="3"/>
                  <a:pt x="133" y="1"/>
                </a:cubicBezTo>
                <a:cubicBezTo>
                  <a:pt x="131" y="1"/>
                  <a:pt x="128" y="1"/>
                  <a:pt x="126" y="1"/>
                </a:cubicBezTo>
                <a:cubicBezTo>
                  <a:pt x="124" y="0"/>
                  <a:pt x="121" y="1"/>
                  <a:pt x="119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5" y="1"/>
                  <a:pt x="115" y="1"/>
                  <a:pt x="115" y="1"/>
                </a:cubicBezTo>
                <a:cubicBezTo>
                  <a:pt x="112" y="1"/>
                  <a:pt x="112" y="1"/>
                  <a:pt x="112" y="1"/>
                </a:cubicBezTo>
                <a:cubicBezTo>
                  <a:pt x="110" y="1"/>
                  <a:pt x="107" y="1"/>
                  <a:pt x="105" y="1"/>
                </a:cubicBezTo>
                <a:cubicBezTo>
                  <a:pt x="103" y="2"/>
                  <a:pt x="100" y="2"/>
                  <a:pt x="98" y="2"/>
                </a:cubicBezTo>
                <a:cubicBezTo>
                  <a:pt x="96" y="3"/>
                  <a:pt x="94" y="3"/>
                  <a:pt x="91" y="3"/>
                </a:cubicBezTo>
                <a:cubicBezTo>
                  <a:pt x="89" y="4"/>
                  <a:pt x="87" y="4"/>
                  <a:pt x="85" y="5"/>
                </a:cubicBezTo>
                <a:cubicBezTo>
                  <a:pt x="83" y="5"/>
                  <a:pt x="81" y="6"/>
                  <a:pt x="78" y="6"/>
                </a:cubicBezTo>
                <a:cubicBezTo>
                  <a:pt x="61" y="10"/>
                  <a:pt x="46" y="17"/>
                  <a:pt x="35" y="24"/>
                </a:cubicBezTo>
                <a:cubicBezTo>
                  <a:pt x="23" y="31"/>
                  <a:pt x="14" y="39"/>
                  <a:pt x="8" y="45"/>
                </a:cubicBezTo>
                <a:cubicBezTo>
                  <a:pt x="3" y="50"/>
                  <a:pt x="0" y="54"/>
                  <a:pt x="0" y="54"/>
                </a:cubicBezTo>
                <a:cubicBezTo>
                  <a:pt x="0" y="54"/>
                  <a:pt x="3" y="50"/>
                  <a:pt x="9" y="45"/>
                </a:cubicBezTo>
                <a:cubicBezTo>
                  <a:pt x="15" y="40"/>
                  <a:pt x="24" y="33"/>
                  <a:pt x="36" y="27"/>
                </a:cubicBezTo>
                <a:cubicBezTo>
                  <a:pt x="48" y="21"/>
                  <a:pt x="63" y="16"/>
                  <a:pt x="80" y="13"/>
                </a:cubicBezTo>
                <a:cubicBezTo>
                  <a:pt x="82" y="13"/>
                  <a:pt x="84" y="12"/>
                  <a:pt x="86" y="12"/>
                </a:cubicBezTo>
                <a:cubicBezTo>
                  <a:pt x="88" y="12"/>
                  <a:pt x="90" y="11"/>
                  <a:pt x="93" y="11"/>
                </a:cubicBezTo>
                <a:cubicBezTo>
                  <a:pt x="95" y="11"/>
                  <a:pt x="97" y="11"/>
                  <a:pt x="99" y="11"/>
                </a:cubicBezTo>
                <a:cubicBezTo>
                  <a:pt x="101" y="10"/>
                  <a:pt x="119" y="11"/>
                  <a:pt x="119" y="11"/>
                </a:cubicBezTo>
                <a:cubicBezTo>
                  <a:pt x="121" y="11"/>
                  <a:pt x="123" y="11"/>
                  <a:pt x="125" y="11"/>
                </a:cubicBezTo>
                <a:cubicBezTo>
                  <a:pt x="128" y="12"/>
                  <a:pt x="130" y="12"/>
                  <a:pt x="132" y="12"/>
                </a:cubicBezTo>
                <a:cubicBezTo>
                  <a:pt x="149" y="15"/>
                  <a:pt x="165" y="22"/>
                  <a:pt x="179" y="30"/>
                </a:cubicBezTo>
                <a:cubicBezTo>
                  <a:pt x="193" y="39"/>
                  <a:pt x="205" y="49"/>
                  <a:pt x="215" y="58"/>
                </a:cubicBezTo>
                <a:cubicBezTo>
                  <a:pt x="221" y="64"/>
                  <a:pt x="227" y="70"/>
                  <a:pt x="231" y="75"/>
                </a:cubicBezTo>
                <a:cubicBezTo>
                  <a:pt x="207" y="72"/>
                  <a:pt x="207" y="72"/>
                  <a:pt x="207" y="72"/>
                </a:cubicBezTo>
                <a:cubicBezTo>
                  <a:pt x="206" y="72"/>
                  <a:pt x="206" y="72"/>
                  <a:pt x="206" y="72"/>
                </a:cubicBezTo>
                <a:cubicBezTo>
                  <a:pt x="202" y="72"/>
                  <a:pt x="199" y="74"/>
                  <a:pt x="199" y="78"/>
                </a:cubicBezTo>
                <a:cubicBezTo>
                  <a:pt x="198" y="82"/>
                  <a:pt x="201" y="85"/>
                  <a:pt x="204" y="85"/>
                </a:cubicBezTo>
                <a:cubicBezTo>
                  <a:pt x="204" y="85"/>
                  <a:pt x="204" y="85"/>
                  <a:pt x="204" y="85"/>
                </a:cubicBezTo>
                <a:cubicBezTo>
                  <a:pt x="204" y="86"/>
                  <a:pt x="204" y="86"/>
                  <a:pt x="204" y="86"/>
                </a:cubicBezTo>
                <a:cubicBezTo>
                  <a:pt x="251" y="98"/>
                  <a:pt x="251" y="98"/>
                  <a:pt x="251" y="98"/>
                </a:cubicBezTo>
                <a:cubicBezTo>
                  <a:pt x="255" y="100"/>
                  <a:pt x="260" y="99"/>
                  <a:pt x="264" y="96"/>
                </a:cubicBezTo>
                <a:cubicBezTo>
                  <a:pt x="265" y="94"/>
                  <a:pt x="266" y="92"/>
                  <a:pt x="266" y="89"/>
                </a:cubicBezTo>
                <a:cubicBezTo>
                  <a:pt x="266" y="89"/>
                  <a:pt x="267" y="89"/>
                  <a:pt x="267" y="88"/>
                </a:cubicBezTo>
                <a:close/>
              </a:path>
            </a:pathLst>
          </a:custGeom>
          <a:solidFill>
            <a:srgbClr val="FF6E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38" name="Freeform 5"/>
          <p:cNvSpPr>
            <a:spLocks/>
          </p:cNvSpPr>
          <p:nvPr/>
        </p:nvSpPr>
        <p:spPr bwMode="auto">
          <a:xfrm rot="13205129" flipH="1">
            <a:off x="2669411" y="3155755"/>
            <a:ext cx="1157599" cy="595005"/>
          </a:xfrm>
          <a:custGeom>
            <a:avLst/>
            <a:gdLst>
              <a:gd name="T0" fmla="*/ 267 w 267"/>
              <a:gd name="T1" fmla="*/ 88 h 100"/>
              <a:gd name="T2" fmla="*/ 267 w 267"/>
              <a:gd name="T3" fmla="*/ 90 h 100"/>
              <a:gd name="T4" fmla="*/ 264 w 267"/>
              <a:gd name="T5" fmla="*/ 41 h 100"/>
              <a:gd name="T6" fmla="*/ 264 w 267"/>
              <a:gd name="T7" fmla="*/ 41 h 100"/>
              <a:gd name="T8" fmla="*/ 264 w 267"/>
              <a:gd name="T9" fmla="*/ 38 h 100"/>
              <a:gd name="T10" fmla="*/ 257 w 267"/>
              <a:gd name="T11" fmla="*/ 30 h 100"/>
              <a:gd name="T12" fmla="*/ 250 w 267"/>
              <a:gd name="T13" fmla="*/ 36 h 100"/>
              <a:gd name="T14" fmla="*/ 250 w 267"/>
              <a:gd name="T15" fmla="*/ 37 h 100"/>
              <a:gd name="T16" fmla="*/ 247 w 267"/>
              <a:gd name="T17" fmla="*/ 62 h 100"/>
              <a:gd name="T18" fmla="*/ 247 w 267"/>
              <a:gd name="T19" fmla="*/ 62 h 100"/>
              <a:gd name="T20" fmla="*/ 227 w 267"/>
              <a:gd name="T21" fmla="*/ 44 h 100"/>
              <a:gd name="T22" fmla="*/ 187 w 267"/>
              <a:gd name="T23" fmla="*/ 17 h 100"/>
              <a:gd name="T24" fmla="*/ 133 w 267"/>
              <a:gd name="T25" fmla="*/ 1 h 100"/>
              <a:gd name="T26" fmla="*/ 126 w 267"/>
              <a:gd name="T27" fmla="*/ 1 h 100"/>
              <a:gd name="T28" fmla="*/ 119 w 267"/>
              <a:gd name="T29" fmla="*/ 0 h 100"/>
              <a:gd name="T30" fmla="*/ 117 w 267"/>
              <a:gd name="T31" fmla="*/ 0 h 100"/>
              <a:gd name="T32" fmla="*/ 115 w 267"/>
              <a:gd name="T33" fmla="*/ 1 h 100"/>
              <a:gd name="T34" fmla="*/ 112 w 267"/>
              <a:gd name="T35" fmla="*/ 1 h 100"/>
              <a:gd name="T36" fmla="*/ 105 w 267"/>
              <a:gd name="T37" fmla="*/ 1 h 100"/>
              <a:gd name="T38" fmla="*/ 98 w 267"/>
              <a:gd name="T39" fmla="*/ 2 h 100"/>
              <a:gd name="T40" fmla="*/ 91 w 267"/>
              <a:gd name="T41" fmla="*/ 3 h 100"/>
              <a:gd name="T42" fmla="*/ 85 w 267"/>
              <a:gd name="T43" fmla="*/ 5 h 100"/>
              <a:gd name="T44" fmla="*/ 78 w 267"/>
              <a:gd name="T45" fmla="*/ 6 h 100"/>
              <a:gd name="T46" fmla="*/ 35 w 267"/>
              <a:gd name="T47" fmla="*/ 24 h 100"/>
              <a:gd name="T48" fmla="*/ 8 w 267"/>
              <a:gd name="T49" fmla="*/ 45 h 100"/>
              <a:gd name="T50" fmla="*/ 0 w 267"/>
              <a:gd name="T51" fmla="*/ 54 h 100"/>
              <a:gd name="T52" fmla="*/ 9 w 267"/>
              <a:gd name="T53" fmla="*/ 45 h 100"/>
              <a:gd name="T54" fmla="*/ 36 w 267"/>
              <a:gd name="T55" fmla="*/ 27 h 100"/>
              <a:gd name="T56" fmla="*/ 80 w 267"/>
              <a:gd name="T57" fmla="*/ 13 h 100"/>
              <a:gd name="T58" fmla="*/ 86 w 267"/>
              <a:gd name="T59" fmla="*/ 12 h 100"/>
              <a:gd name="T60" fmla="*/ 93 w 267"/>
              <a:gd name="T61" fmla="*/ 11 h 100"/>
              <a:gd name="T62" fmla="*/ 99 w 267"/>
              <a:gd name="T63" fmla="*/ 11 h 100"/>
              <a:gd name="T64" fmla="*/ 119 w 267"/>
              <a:gd name="T65" fmla="*/ 11 h 100"/>
              <a:gd name="T66" fmla="*/ 125 w 267"/>
              <a:gd name="T67" fmla="*/ 11 h 100"/>
              <a:gd name="T68" fmla="*/ 132 w 267"/>
              <a:gd name="T69" fmla="*/ 12 h 100"/>
              <a:gd name="T70" fmla="*/ 179 w 267"/>
              <a:gd name="T71" fmla="*/ 30 h 100"/>
              <a:gd name="T72" fmla="*/ 215 w 267"/>
              <a:gd name="T73" fmla="*/ 58 h 100"/>
              <a:gd name="T74" fmla="*/ 231 w 267"/>
              <a:gd name="T75" fmla="*/ 75 h 100"/>
              <a:gd name="T76" fmla="*/ 207 w 267"/>
              <a:gd name="T77" fmla="*/ 72 h 100"/>
              <a:gd name="T78" fmla="*/ 206 w 267"/>
              <a:gd name="T79" fmla="*/ 72 h 100"/>
              <a:gd name="T80" fmla="*/ 199 w 267"/>
              <a:gd name="T81" fmla="*/ 78 h 100"/>
              <a:gd name="T82" fmla="*/ 204 w 267"/>
              <a:gd name="T83" fmla="*/ 85 h 100"/>
              <a:gd name="T84" fmla="*/ 204 w 267"/>
              <a:gd name="T85" fmla="*/ 85 h 100"/>
              <a:gd name="T86" fmla="*/ 204 w 267"/>
              <a:gd name="T87" fmla="*/ 86 h 100"/>
              <a:gd name="T88" fmla="*/ 251 w 267"/>
              <a:gd name="T89" fmla="*/ 98 h 100"/>
              <a:gd name="T90" fmla="*/ 264 w 267"/>
              <a:gd name="T91" fmla="*/ 96 h 100"/>
              <a:gd name="T92" fmla="*/ 266 w 267"/>
              <a:gd name="T93" fmla="*/ 89 h 100"/>
              <a:gd name="T94" fmla="*/ 267 w 267"/>
              <a:gd name="T95" fmla="*/ 88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67" h="100">
                <a:moveTo>
                  <a:pt x="267" y="88"/>
                </a:moveTo>
                <a:cubicBezTo>
                  <a:pt x="267" y="88"/>
                  <a:pt x="267" y="90"/>
                  <a:pt x="267" y="90"/>
                </a:cubicBezTo>
                <a:cubicBezTo>
                  <a:pt x="264" y="41"/>
                  <a:pt x="264" y="41"/>
                  <a:pt x="264" y="41"/>
                </a:cubicBezTo>
                <a:cubicBezTo>
                  <a:pt x="264" y="41"/>
                  <a:pt x="264" y="41"/>
                  <a:pt x="264" y="41"/>
                </a:cubicBezTo>
                <a:cubicBezTo>
                  <a:pt x="264" y="38"/>
                  <a:pt x="264" y="38"/>
                  <a:pt x="264" y="38"/>
                </a:cubicBezTo>
                <a:cubicBezTo>
                  <a:pt x="264" y="34"/>
                  <a:pt x="261" y="31"/>
                  <a:pt x="257" y="30"/>
                </a:cubicBezTo>
                <a:cubicBezTo>
                  <a:pt x="254" y="30"/>
                  <a:pt x="250" y="33"/>
                  <a:pt x="250" y="36"/>
                </a:cubicBezTo>
                <a:cubicBezTo>
                  <a:pt x="250" y="37"/>
                  <a:pt x="250" y="37"/>
                  <a:pt x="250" y="37"/>
                </a:cubicBezTo>
                <a:cubicBezTo>
                  <a:pt x="247" y="62"/>
                  <a:pt x="247" y="62"/>
                  <a:pt x="247" y="62"/>
                </a:cubicBezTo>
                <a:cubicBezTo>
                  <a:pt x="247" y="62"/>
                  <a:pt x="247" y="62"/>
                  <a:pt x="247" y="62"/>
                </a:cubicBezTo>
                <a:cubicBezTo>
                  <a:pt x="242" y="56"/>
                  <a:pt x="235" y="50"/>
                  <a:pt x="227" y="44"/>
                </a:cubicBezTo>
                <a:cubicBezTo>
                  <a:pt x="216" y="35"/>
                  <a:pt x="203" y="25"/>
                  <a:pt x="187" y="17"/>
                </a:cubicBezTo>
                <a:cubicBezTo>
                  <a:pt x="171" y="9"/>
                  <a:pt x="152" y="3"/>
                  <a:pt x="133" y="1"/>
                </a:cubicBezTo>
                <a:cubicBezTo>
                  <a:pt x="131" y="1"/>
                  <a:pt x="128" y="1"/>
                  <a:pt x="126" y="1"/>
                </a:cubicBezTo>
                <a:cubicBezTo>
                  <a:pt x="124" y="0"/>
                  <a:pt x="121" y="1"/>
                  <a:pt x="119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5" y="1"/>
                  <a:pt x="115" y="1"/>
                  <a:pt x="115" y="1"/>
                </a:cubicBezTo>
                <a:cubicBezTo>
                  <a:pt x="112" y="1"/>
                  <a:pt x="112" y="1"/>
                  <a:pt x="112" y="1"/>
                </a:cubicBezTo>
                <a:cubicBezTo>
                  <a:pt x="110" y="1"/>
                  <a:pt x="107" y="1"/>
                  <a:pt x="105" y="1"/>
                </a:cubicBezTo>
                <a:cubicBezTo>
                  <a:pt x="103" y="2"/>
                  <a:pt x="100" y="2"/>
                  <a:pt x="98" y="2"/>
                </a:cubicBezTo>
                <a:cubicBezTo>
                  <a:pt x="96" y="3"/>
                  <a:pt x="94" y="3"/>
                  <a:pt x="91" y="3"/>
                </a:cubicBezTo>
                <a:cubicBezTo>
                  <a:pt x="89" y="4"/>
                  <a:pt x="87" y="4"/>
                  <a:pt x="85" y="5"/>
                </a:cubicBezTo>
                <a:cubicBezTo>
                  <a:pt x="83" y="5"/>
                  <a:pt x="81" y="6"/>
                  <a:pt x="78" y="6"/>
                </a:cubicBezTo>
                <a:cubicBezTo>
                  <a:pt x="61" y="10"/>
                  <a:pt x="46" y="17"/>
                  <a:pt x="35" y="24"/>
                </a:cubicBezTo>
                <a:cubicBezTo>
                  <a:pt x="23" y="31"/>
                  <a:pt x="14" y="39"/>
                  <a:pt x="8" y="45"/>
                </a:cubicBezTo>
                <a:cubicBezTo>
                  <a:pt x="3" y="50"/>
                  <a:pt x="0" y="54"/>
                  <a:pt x="0" y="54"/>
                </a:cubicBezTo>
                <a:cubicBezTo>
                  <a:pt x="0" y="54"/>
                  <a:pt x="3" y="50"/>
                  <a:pt x="9" y="45"/>
                </a:cubicBezTo>
                <a:cubicBezTo>
                  <a:pt x="15" y="40"/>
                  <a:pt x="24" y="33"/>
                  <a:pt x="36" y="27"/>
                </a:cubicBezTo>
                <a:cubicBezTo>
                  <a:pt x="48" y="21"/>
                  <a:pt x="63" y="16"/>
                  <a:pt x="80" y="13"/>
                </a:cubicBezTo>
                <a:cubicBezTo>
                  <a:pt x="82" y="13"/>
                  <a:pt x="84" y="12"/>
                  <a:pt x="86" y="12"/>
                </a:cubicBezTo>
                <a:cubicBezTo>
                  <a:pt x="88" y="12"/>
                  <a:pt x="90" y="11"/>
                  <a:pt x="93" y="11"/>
                </a:cubicBezTo>
                <a:cubicBezTo>
                  <a:pt x="95" y="11"/>
                  <a:pt x="97" y="11"/>
                  <a:pt x="99" y="11"/>
                </a:cubicBezTo>
                <a:cubicBezTo>
                  <a:pt x="101" y="10"/>
                  <a:pt x="119" y="11"/>
                  <a:pt x="119" y="11"/>
                </a:cubicBezTo>
                <a:cubicBezTo>
                  <a:pt x="121" y="11"/>
                  <a:pt x="123" y="11"/>
                  <a:pt x="125" y="11"/>
                </a:cubicBezTo>
                <a:cubicBezTo>
                  <a:pt x="128" y="12"/>
                  <a:pt x="130" y="12"/>
                  <a:pt x="132" y="12"/>
                </a:cubicBezTo>
                <a:cubicBezTo>
                  <a:pt x="149" y="15"/>
                  <a:pt x="165" y="22"/>
                  <a:pt x="179" y="30"/>
                </a:cubicBezTo>
                <a:cubicBezTo>
                  <a:pt x="193" y="39"/>
                  <a:pt x="205" y="49"/>
                  <a:pt x="215" y="58"/>
                </a:cubicBezTo>
                <a:cubicBezTo>
                  <a:pt x="221" y="64"/>
                  <a:pt x="227" y="70"/>
                  <a:pt x="231" y="75"/>
                </a:cubicBezTo>
                <a:cubicBezTo>
                  <a:pt x="207" y="72"/>
                  <a:pt x="207" y="72"/>
                  <a:pt x="207" y="72"/>
                </a:cubicBezTo>
                <a:cubicBezTo>
                  <a:pt x="206" y="72"/>
                  <a:pt x="206" y="72"/>
                  <a:pt x="206" y="72"/>
                </a:cubicBezTo>
                <a:cubicBezTo>
                  <a:pt x="202" y="72"/>
                  <a:pt x="199" y="74"/>
                  <a:pt x="199" y="78"/>
                </a:cubicBezTo>
                <a:cubicBezTo>
                  <a:pt x="198" y="82"/>
                  <a:pt x="201" y="85"/>
                  <a:pt x="204" y="85"/>
                </a:cubicBezTo>
                <a:cubicBezTo>
                  <a:pt x="204" y="85"/>
                  <a:pt x="204" y="85"/>
                  <a:pt x="204" y="85"/>
                </a:cubicBezTo>
                <a:cubicBezTo>
                  <a:pt x="204" y="86"/>
                  <a:pt x="204" y="86"/>
                  <a:pt x="204" y="86"/>
                </a:cubicBezTo>
                <a:cubicBezTo>
                  <a:pt x="251" y="98"/>
                  <a:pt x="251" y="98"/>
                  <a:pt x="251" y="98"/>
                </a:cubicBezTo>
                <a:cubicBezTo>
                  <a:pt x="255" y="100"/>
                  <a:pt x="260" y="99"/>
                  <a:pt x="264" y="96"/>
                </a:cubicBezTo>
                <a:cubicBezTo>
                  <a:pt x="265" y="94"/>
                  <a:pt x="266" y="92"/>
                  <a:pt x="266" y="89"/>
                </a:cubicBezTo>
                <a:cubicBezTo>
                  <a:pt x="266" y="89"/>
                  <a:pt x="267" y="89"/>
                  <a:pt x="267" y="88"/>
                </a:cubicBezTo>
                <a:close/>
              </a:path>
            </a:pathLst>
          </a:custGeom>
          <a:solidFill>
            <a:srgbClr val="FF6E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39" name="Freeform 5"/>
          <p:cNvSpPr>
            <a:spLocks/>
          </p:cNvSpPr>
          <p:nvPr/>
        </p:nvSpPr>
        <p:spPr bwMode="auto">
          <a:xfrm rot="13205129" flipH="1">
            <a:off x="4763781" y="3959628"/>
            <a:ext cx="1157599" cy="595005"/>
          </a:xfrm>
          <a:custGeom>
            <a:avLst/>
            <a:gdLst>
              <a:gd name="T0" fmla="*/ 267 w 267"/>
              <a:gd name="T1" fmla="*/ 88 h 100"/>
              <a:gd name="T2" fmla="*/ 267 w 267"/>
              <a:gd name="T3" fmla="*/ 90 h 100"/>
              <a:gd name="T4" fmla="*/ 264 w 267"/>
              <a:gd name="T5" fmla="*/ 41 h 100"/>
              <a:gd name="T6" fmla="*/ 264 w 267"/>
              <a:gd name="T7" fmla="*/ 41 h 100"/>
              <a:gd name="T8" fmla="*/ 264 w 267"/>
              <a:gd name="T9" fmla="*/ 38 h 100"/>
              <a:gd name="T10" fmla="*/ 257 w 267"/>
              <a:gd name="T11" fmla="*/ 30 h 100"/>
              <a:gd name="T12" fmla="*/ 250 w 267"/>
              <a:gd name="T13" fmla="*/ 36 h 100"/>
              <a:gd name="T14" fmla="*/ 250 w 267"/>
              <a:gd name="T15" fmla="*/ 37 h 100"/>
              <a:gd name="T16" fmla="*/ 247 w 267"/>
              <a:gd name="T17" fmla="*/ 62 h 100"/>
              <a:gd name="T18" fmla="*/ 247 w 267"/>
              <a:gd name="T19" fmla="*/ 62 h 100"/>
              <a:gd name="T20" fmla="*/ 227 w 267"/>
              <a:gd name="T21" fmla="*/ 44 h 100"/>
              <a:gd name="T22" fmla="*/ 187 w 267"/>
              <a:gd name="T23" fmla="*/ 17 h 100"/>
              <a:gd name="T24" fmla="*/ 133 w 267"/>
              <a:gd name="T25" fmla="*/ 1 h 100"/>
              <a:gd name="T26" fmla="*/ 126 w 267"/>
              <a:gd name="T27" fmla="*/ 1 h 100"/>
              <a:gd name="T28" fmla="*/ 119 w 267"/>
              <a:gd name="T29" fmla="*/ 0 h 100"/>
              <a:gd name="T30" fmla="*/ 117 w 267"/>
              <a:gd name="T31" fmla="*/ 0 h 100"/>
              <a:gd name="T32" fmla="*/ 115 w 267"/>
              <a:gd name="T33" fmla="*/ 1 h 100"/>
              <a:gd name="T34" fmla="*/ 112 w 267"/>
              <a:gd name="T35" fmla="*/ 1 h 100"/>
              <a:gd name="T36" fmla="*/ 105 w 267"/>
              <a:gd name="T37" fmla="*/ 1 h 100"/>
              <a:gd name="T38" fmla="*/ 98 w 267"/>
              <a:gd name="T39" fmla="*/ 2 h 100"/>
              <a:gd name="T40" fmla="*/ 91 w 267"/>
              <a:gd name="T41" fmla="*/ 3 h 100"/>
              <a:gd name="T42" fmla="*/ 85 w 267"/>
              <a:gd name="T43" fmla="*/ 5 h 100"/>
              <a:gd name="T44" fmla="*/ 78 w 267"/>
              <a:gd name="T45" fmla="*/ 6 h 100"/>
              <a:gd name="T46" fmla="*/ 35 w 267"/>
              <a:gd name="T47" fmla="*/ 24 h 100"/>
              <a:gd name="T48" fmla="*/ 8 w 267"/>
              <a:gd name="T49" fmla="*/ 45 h 100"/>
              <a:gd name="T50" fmla="*/ 0 w 267"/>
              <a:gd name="T51" fmla="*/ 54 h 100"/>
              <a:gd name="T52" fmla="*/ 9 w 267"/>
              <a:gd name="T53" fmla="*/ 45 h 100"/>
              <a:gd name="T54" fmla="*/ 36 w 267"/>
              <a:gd name="T55" fmla="*/ 27 h 100"/>
              <a:gd name="T56" fmla="*/ 80 w 267"/>
              <a:gd name="T57" fmla="*/ 13 h 100"/>
              <a:gd name="T58" fmla="*/ 86 w 267"/>
              <a:gd name="T59" fmla="*/ 12 h 100"/>
              <a:gd name="T60" fmla="*/ 93 w 267"/>
              <a:gd name="T61" fmla="*/ 11 h 100"/>
              <a:gd name="T62" fmla="*/ 99 w 267"/>
              <a:gd name="T63" fmla="*/ 11 h 100"/>
              <a:gd name="T64" fmla="*/ 119 w 267"/>
              <a:gd name="T65" fmla="*/ 11 h 100"/>
              <a:gd name="T66" fmla="*/ 125 w 267"/>
              <a:gd name="T67" fmla="*/ 11 h 100"/>
              <a:gd name="T68" fmla="*/ 132 w 267"/>
              <a:gd name="T69" fmla="*/ 12 h 100"/>
              <a:gd name="T70" fmla="*/ 179 w 267"/>
              <a:gd name="T71" fmla="*/ 30 h 100"/>
              <a:gd name="T72" fmla="*/ 215 w 267"/>
              <a:gd name="T73" fmla="*/ 58 h 100"/>
              <a:gd name="T74" fmla="*/ 231 w 267"/>
              <a:gd name="T75" fmla="*/ 75 h 100"/>
              <a:gd name="T76" fmla="*/ 207 w 267"/>
              <a:gd name="T77" fmla="*/ 72 h 100"/>
              <a:gd name="T78" fmla="*/ 206 w 267"/>
              <a:gd name="T79" fmla="*/ 72 h 100"/>
              <a:gd name="T80" fmla="*/ 199 w 267"/>
              <a:gd name="T81" fmla="*/ 78 h 100"/>
              <a:gd name="T82" fmla="*/ 204 w 267"/>
              <a:gd name="T83" fmla="*/ 85 h 100"/>
              <a:gd name="T84" fmla="*/ 204 w 267"/>
              <a:gd name="T85" fmla="*/ 85 h 100"/>
              <a:gd name="T86" fmla="*/ 204 w 267"/>
              <a:gd name="T87" fmla="*/ 86 h 100"/>
              <a:gd name="T88" fmla="*/ 251 w 267"/>
              <a:gd name="T89" fmla="*/ 98 h 100"/>
              <a:gd name="T90" fmla="*/ 264 w 267"/>
              <a:gd name="T91" fmla="*/ 96 h 100"/>
              <a:gd name="T92" fmla="*/ 266 w 267"/>
              <a:gd name="T93" fmla="*/ 89 h 100"/>
              <a:gd name="T94" fmla="*/ 267 w 267"/>
              <a:gd name="T95" fmla="*/ 88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67" h="100">
                <a:moveTo>
                  <a:pt x="267" y="88"/>
                </a:moveTo>
                <a:cubicBezTo>
                  <a:pt x="267" y="88"/>
                  <a:pt x="267" y="90"/>
                  <a:pt x="267" y="90"/>
                </a:cubicBezTo>
                <a:cubicBezTo>
                  <a:pt x="264" y="41"/>
                  <a:pt x="264" y="41"/>
                  <a:pt x="264" y="41"/>
                </a:cubicBezTo>
                <a:cubicBezTo>
                  <a:pt x="264" y="41"/>
                  <a:pt x="264" y="41"/>
                  <a:pt x="264" y="41"/>
                </a:cubicBezTo>
                <a:cubicBezTo>
                  <a:pt x="264" y="38"/>
                  <a:pt x="264" y="38"/>
                  <a:pt x="264" y="38"/>
                </a:cubicBezTo>
                <a:cubicBezTo>
                  <a:pt x="264" y="34"/>
                  <a:pt x="261" y="31"/>
                  <a:pt x="257" y="30"/>
                </a:cubicBezTo>
                <a:cubicBezTo>
                  <a:pt x="254" y="30"/>
                  <a:pt x="250" y="33"/>
                  <a:pt x="250" y="36"/>
                </a:cubicBezTo>
                <a:cubicBezTo>
                  <a:pt x="250" y="37"/>
                  <a:pt x="250" y="37"/>
                  <a:pt x="250" y="37"/>
                </a:cubicBezTo>
                <a:cubicBezTo>
                  <a:pt x="247" y="62"/>
                  <a:pt x="247" y="62"/>
                  <a:pt x="247" y="62"/>
                </a:cubicBezTo>
                <a:cubicBezTo>
                  <a:pt x="247" y="62"/>
                  <a:pt x="247" y="62"/>
                  <a:pt x="247" y="62"/>
                </a:cubicBezTo>
                <a:cubicBezTo>
                  <a:pt x="242" y="56"/>
                  <a:pt x="235" y="50"/>
                  <a:pt x="227" y="44"/>
                </a:cubicBezTo>
                <a:cubicBezTo>
                  <a:pt x="216" y="35"/>
                  <a:pt x="203" y="25"/>
                  <a:pt x="187" y="17"/>
                </a:cubicBezTo>
                <a:cubicBezTo>
                  <a:pt x="171" y="9"/>
                  <a:pt x="152" y="3"/>
                  <a:pt x="133" y="1"/>
                </a:cubicBezTo>
                <a:cubicBezTo>
                  <a:pt x="131" y="1"/>
                  <a:pt x="128" y="1"/>
                  <a:pt x="126" y="1"/>
                </a:cubicBezTo>
                <a:cubicBezTo>
                  <a:pt x="124" y="0"/>
                  <a:pt x="121" y="1"/>
                  <a:pt x="119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5" y="1"/>
                  <a:pt x="115" y="1"/>
                  <a:pt x="115" y="1"/>
                </a:cubicBezTo>
                <a:cubicBezTo>
                  <a:pt x="112" y="1"/>
                  <a:pt x="112" y="1"/>
                  <a:pt x="112" y="1"/>
                </a:cubicBezTo>
                <a:cubicBezTo>
                  <a:pt x="110" y="1"/>
                  <a:pt x="107" y="1"/>
                  <a:pt x="105" y="1"/>
                </a:cubicBezTo>
                <a:cubicBezTo>
                  <a:pt x="103" y="2"/>
                  <a:pt x="100" y="2"/>
                  <a:pt x="98" y="2"/>
                </a:cubicBezTo>
                <a:cubicBezTo>
                  <a:pt x="96" y="3"/>
                  <a:pt x="94" y="3"/>
                  <a:pt x="91" y="3"/>
                </a:cubicBezTo>
                <a:cubicBezTo>
                  <a:pt x="89" y="4"/>
                  <a:pt x="87" y="4"/>
                  <a:pt x="85" y="5"/>
                </a:cubicBezTo>
                <a:cubicBezTo>
                  <a:pt x="83" y="5"/>
                  <a:pt x="81" y="6"/>
                  <a:pt x="78" y="6"/>
                </a:cubicBezTo>
                <a:cubicBezTo>
                  <a:pt x="61" y="10"/>
                  <a:pt x="46" y="17"/>
                  <a:pt x="35" y="24"/>
                </a:cubicBezTo>
                <a:cubicBezTo>
                  <a:pt x="23" y="31"/>
                  <a:pt x="14" y="39"/>
                  <a:pt x="8" y="45"/>
                </a:cubicBezTo>
                <a:cubicBezTo>
                  <a:pt x="3" y="50"/>
                  <a:pt x="0" y="54"/>
                  <a:pt x="0" y="54"/>
                </a:cubicBezTo>
                <a:cubicBezTo>
                  <a:pt x="0" y="54"/>
                  <a:pt x="3" y="50"/>
                  <a:pt x="9" y="45"/>
                </a:cubicBezTo>
                <a:cubicBezTo>
                  <a:pt x="15" y="40"/>
                  <a:pt x="24" y="33"/>
                  <a:pt x="36" y="27"/>
                </a:cubicBezTo>
                <a:cubicBezTo>
                  <a:pt x="48" y="21"/>
                  <a:pt x="63" y="16"/>
                  <a:pt x="80" y="13"/>
                </a:cubicBezTo>
                <a:cubicBezTo>
                  <a:pt x="82" y="13"/>
                  <a:pt x="84" y="12"/>
                  <a:pt x="86" y="12"/>
                </a:cubicBezTo>
                <a:cubicBezTo>
                  <a:pt x="88" y="12"/>
                  <a:pt x="90" y="11"/>
                  <a:pt x="93" y="11"/>
                </a:cubicBezTo>
                <a:cubicBezTo>
                  <a:pt x="95" y="11"/>
                  <a:pt x="97" y="11"/>
                  <a:pt x="99" y="11"/>
                </a:cubicBezTo>
                <a:cubicBezTo>
                  <a:pt x="101" y="10"/>
                  <a:pt x="119" y="11"/>
                  <a:pt x="119" y="11"/>
                </a:cubicBezTo>
                <a:cubicBezTo>
                  <a:pt x="121" y="11"/>
                  <a:pt x="123" y="11"/>
                  <a:pt x="125" y="11"/>
                </a:cubicBezTo>
                <a:cubicBezTo>
                  <a:pt x="128" y="12"/>
                  <a:pt x="130" y="12"/>
                  <a:pt x="132" y="12"/>
                </a:cubicBezTo>
                <a:cubicBezTo>
                  <a:pt x="149" y="15"/>
                  <a:pt x="165" y="22"/>
                  <a:pt x="179" y="30"/>
                </a:cubicBezTo>
                <a:cubicBezTo>
                  <a:pt x="193" y="39"/>
                  <a:pt x="205" y="49"/>
                  <a:pt x="215" y="58"/>
                </a:cubicBezTo>
                <a:cubicBezTo>
                  <a:pt x="221" y="64"/>
                  <a:pt x="227" y="70"/>
                  <a:pt x="231" y="75"/>
                </a:cubicBezTo>
                <a:cubicBezTo>
                  <a:pt x="207" y="72"/>
                  <a:pt x="207" y="72"/>
                  <a:pt x="207" y="72"/>
                </a:cubicBezTo>
                <a:cubicBezTo>
                  <a:pt x="206" y="72"/>
                  <a:pt x="206" y="72"/>
                  <a:pt x="206" y="72"/>
                </a:cubicBezTo>
                <a:cubicBezTo>
                  <a:pt x="202" y="72"/>
                  <a:pt x="199" y="74"/>
                  <a:pt x="199" y="78"/>
                </a:cubicBezTo>
                <a:cubicBezTo>
                  <a:pt x="198" y="82"/>
                  <a:pt x="201" y="85"/>
                  <a:pt x="204" y="85"/>
                </a:cubicBezTo>
                <a:cubicBezTo>
                  <a:pt x="204" y="85"/>
                  <a:pt x="204" y="85"/>
                  <a:pt x="204" y="85"/>
                </a:cubicBezTo>
                <a:cubicBezTo>
                  <a:pt x="204" y="86"/>
                  <a:pt x="204" y="86"/>
                  <a:pt x="204" y="86"/>
                </a:cubicBezTo>
                <a:cubicBezTo>
                  <a:pt x="251" y="98"/>
                  <a:pt x="251" y="98"/>
                  <a:pt x="251" y="98"/>
                </a:cubicBezTo>
                <a:cubicBezTo>
                  <a:pt x="255" y="100"/>
                  <a:pt x="260" y="99"/>
                  <a:pt x="264" y="96"/>
                </a:cubicBezTo>
                <a:cubicBezTo>
                  <a:pt x="265" y="94"/>
                  <a:pt x="266" y="92"/>
                  <a:pt x="266" y="89"/>
                </a:cubicBezTo>
                <a:cubicBezTo>
                  <a:pt x="266" y="89"/>
                  <a:pt x="267" y="89"/>
                  <a:pt x="267" y="88"/>
                </a:cubicBezTo>
                <a:close/>
              </a:path>
            </a:pathLst>
          </a:custGeom>
          <a:solidFill>
            <a:srgbClr val="FF6E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8" name="Elipse 7"/>
          <p:cNvSpPr/>
          <p:nvPr/>
        </p:nvSpPr>
        <p:spPr>
          <a:xfrm>
            <a:off x="477370" y="2191137"/>
            <a:ext cx="82849" cy="805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2" name="Elipse 21"/>
          <p:cNvSpPr/>
          <p:nvPr/>
        </p:nvSpPr>
        <p:spPr>
          <a:xfrm>
            <a:off x="2250026" y="2906316"/>
            <a:ext cx="82849" cy="805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6" name="Elipse 25"/>
          <p:cNvSpPr/>
          <p:nvPr/>
        </p:nvSpPr>
        <p:spPr>
          <a:xfrm>
            <a:off x="4268339" y="3573016"/>
            <a:ext cx="82849" cy="805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9" name="Elipse 28"/>
          <p:cNvSpPr/>
          <p:nvPr/>
        </p:nvSpPr>
        <p:spPr>
          <a:xfrm>
            <a:off x="6445199" y="4349934"/>
            <a:ext cx="82849" cy="805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Elipse 2"/>
          <p:cNvSpPr/>
          <p:nvPr/>
        </p:nvSpPr>
        <p:spPr>
          <a:xfrm>
            <a:off x="6287716" y="3371479"/>
            <a:ext cx="2772006" cy="1206178"/>
          </a:xfrm>
          <a:prstGeom prst="ellipse">
            <a:avLst/>
          </a:prstGeom>
          <a:noFill/>
          <a:ln w="5715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73856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ítulo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400" dirty="0">
                <a:solidFill>
                  <a:schemeClr val="accent3">
                    <a:lumMod val="75000"/>
                  </a:schemeClr>
                </a:solidFill>
              </a:rPr>
              <a:t>Portal de Custos do Governo Federal</a:t>
            </a:r>
            <a:endParaRPr lang="pt-BR" altLang="pt-BR" sz="2400" b="1" dirty="0" smtClean="0"/>
          </a:p>
        </p:txBody>
      </p:sp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4D49B-0E82-46B4-BC54-FF357924A8BC}" type="slidenum">
              <a:rPr lang="pt-BR" smtClean="0"/>
              <a:pPr/>
              <a:t>52</a:t>
            </a:fld>
            <a:endParaRPr lang="pt-BR"/>
          </a:p>
        </p:txBody>
      </p:sp>
      <p:sp>
        <p:nvSpPr>
          <p:cNvPr id="6" name="CaixaDeTexto 5"/>
          <p:cNvSpPr txBox="1"/>
          <p:nvPr/>
        </p:nvSpPr>
        <p:spPr>
          <a:xfrm>
            <a:off x="263352" y="814060"/>
            <a:ext cx="11017224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chemeClr val="bg2">
                    <a:lumMod val="50000"/>
                  </a:schemeClr>
                </a:solidFill>
                <a:latin typeface="+mn-lt"/>
              </a:rPr>
              <a:t>ESCOPO</a:t>
            </a:r>
          </a:p>
          <a:p>
            <a:endParaRPr lang="pt-BR" sz="2000" b="1" dirty="0">
              <a:solidFill>
                <a:srgbClr val="C00000"/>
              </a:solidFill>
              <a:latin typeface="+mn-lt"/>
            </a:endParaRPr>
          </a:p>
          <a:p>
            <a:r>
              <a:rPr lang="pt-BR" sz="2200" b="1" dirty="0" smtClean="0">
                <a:solidFill>
                  <a:srgbClr val="C00000"/>
                </a:solidFill>
                <a:latin typeface="+mn-lt"/>
              </a:rPr>
              <a:t>OBJETIVO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pt-BR" sz="800" b="1" dirty="0" smtClean="0">
              <a:solidFill>
                <a:schemeClr val="bg2">
                  <a:lumMod val="50000"/>
                </a:schemeClr>
              </a:solidFill>
              <a:latin typeface="+mn-lt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t-BR" sz="2000" dirty="0" smtClean="0">
                <a:solidFill>
                  <a:schemeClr val="bg2">
                    <a:lumMod val="50000"/>
                  </a:schemeClr>
                </a:solidFill>
                <a:latin typeface="+mn-lt"/>
              </a:rPr>
              <a:t>Prover informações de custos do Governo Federal, com ênfase na </a:t>
            </a:r>
            <a:r>
              <a:rPr lang="pt-BR" sz="2200" b="1" dirty="0" smtClean="0">
                <a:solidFill>
                  <a:schemeClr val="bg2">
                    <a:lumMod val="50000"/>
                  </a:schemeClr>
                </a:solidFill>
                <a:latin typeface="+mn-lt"/>
              </a:rPr>
              <a:t>comparabilidade</a:t>
            </a:r>
            <a:r>
              <a:rPr lang="pt-BR" sz="2000" dirty="0" smtClean="0">
                <a:solidFill>
                  <a:schemeClr val="bg2">
                    <a:lumMod val="50000"/>
                  </a:schemeClr>
                </a:solidFill>
                <a:latin typeface="+mn-lt"/>
              </a:rPr>
              <a:t> </a:t>
            </a:r>
            <a:r>
              <a:rPr lang="pt-BR" sz="2200" b="1" dirty="0" smtClean="0">
                <a:solidFill>
                  <a:schemeClr val="bg2">
                    <a:lumMod val="50000"/>
                  </a:schemeClr>
                </a:solidFill>
                <a:latin typeface="+mn-lt"/>
              </a:rPr>
              <a:t>temporal</a:t>
            </a:r>
            <a:r>
              <a:rPr lang="pt-BR" sz="2000" dirty="0" smtClean="0">
                <a:solidFill>
                  <a:schemeClr val="bg2">
                    <a:lumMod val="50000"/>
                  </a:schemeClr>
                </a:solidFill>
                <a:latin typeface="+mn-lt"/>
              </a:rPr>
              <a:t> </a:t>
            </a:r>
            <a:r>
              <a:rPr lang="pt-BR" sz="2200" b="1" dirty="0" smtClean="0">
                <a:solidFill>
                  <a:schemeClr val="bg2">
                    <a:lumMod val="50000"/>
                  </a:schemeClr>
                </a:solidFill>
                <a:latin typeface="+mn-lt"/>
              </a:rPr>
              <a:t>e entre unidades administrativas afins</a:t>
            </a:r>
            <a:r>
              <a:rPr lang="pt-BR" sz="2000" dirty="0" smtClean="0">
                <a:solidFill>
                  <a:schemeClr val="bg2">
                    <a:lumMod val="50000"/>
                  </a:schemeClr>
                </a:solidFill>
                <a:latin typeface="+mn-lt"/>
              </a:rPr>
              <a:t>.</a:t>
            </a:r>
            <a:endParaRPr lang="pt-BR" sz="2000" dirty="0">
              <a:solidFill>
                <a:schemeClr val="bg2">
                  <a:lumMod val="50000"/>
                </a:schemeClr>
              </a:solidFill>
              <a:latin typeface="+mn-lt"/>
            </a:endParaRPr>
          </a:p>
          <a:p>
            <a:r>
              <a:rPr lang="pt-BR" sz="2200" b="1" dirty="0" smtClean="0">
                <a:solidFill>
                  <a:srgbClr val="C00000"/>
                </a:solidFill>
                <a:latin typeface="+mn-lt"/>
              </a:rPr>
              <a:t>OBJETO </a:t>
            </a:r>
            <a:r>
              <a:rPr lang="pt-BR" sz="2200" b="1" dirty="0">
                <a:solidFill>
                  <a:srgbClr val="C00000"/>
                </a:solidFill>
                <a:latin typeface="+mn-lt"/>
              </a:rPr>
              <a:t>DE CUSTO</a:t>
            </a:r>
          </a:p>
          <a:p>
            <a:endParaRPr lang="pt-BR" sz="800" b="1" dirty="0">
              <a:solidFill>
                <a:schemeClr val="bg2">
                  <a:lumMod val="50000"/>
                </a:scheme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pt-BR" sz="2000" b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Unidades </a:t>
            </a:r>
            <a:r>
              <a:rPr lang="pt-BR" sz="2000" b="1" dirty="0" smtClean="0">
                <a:solidFill>
                  <a:schemeClr val="bg2">
                    <a:lumMod val="50000"/>
                  </a:schemeClr>
                </a:solidFill>
                <a:latin typeface="+mn-lt"/>
              </a:rPr>
              <a:t>administrativas</a:t>
            </a:r>
          </a:p>
          <a:p>
            <a:r>
              <a:rPr lang="pt-BR" sz="2200" b="1" dirty="0" smtClean="0">
                <a:solidFill>
                  <a:srgbClr val="C00000"/>
                </a:solidFill>
                <a:latin typeface="+mn-lt"/>
              </a:rPr>
              <a:t>METRICA</a:t>
            </a:r>
            <a:endParaRPr lang="pt-BR" sz="2200" b="1" dirty="0">
              <a:solidFill>
                <a:srgbClr val="C00000"/>
              </a:solidFill>
              <a:latin typeface="+mn-lt"/>
            </a:endParaRPr>
          </a:p>
          <a:p>
            <a:endParaRPr lang="pt-BR" sz="800" b="1" dirty="0">
              <a:solidFill>
                <a:schemeClr val="bg2">
                  <a:lumMod val="50000"/>
                </a:scheme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pt-BR" sz="2000" b="1" dirty="0" smtClean="0">
                <a:solidFill>
                  <a:schemeClr val="bg2">
                    <a:lumMod val="50000"/>
                  </a:schemeClr>
                </a:solidFill>
                <a:latin typeface="+mn-lt"/>
              </a:rPr>
              <a:t>Custo VPD</a:t>
            </a:r>
            <a:endParaRPr lang="pt-BR" sz="2000" dirty="0">
              <a:solidFill>
                <a:schemeClr val="bg2">
                  <a:lumMod val="50000"/>
                </a:schemeClr>
              </a:solidFill>
              <a:latin typeface="+mn-lt"/>
            </a:endParaRPr>
          </a:p>
          <a:p>
            <a:endParaRPr lang="pt-BR" sz="2000" dirty="0">
              <a:solidFill>
                <a:schemeClr val="bg2">
                  <a:lumMod val="50000"/>
                </a:schemeClr>
              </a:solidFill>
            </a:endParaRPr>
          </a:p>
          <a:p>
            <a:endParaRPr lang="pt-BR" sz="2000" b="1" dirty="0" smtClean="0">
              <a:solidFill>
                <a:schemeClr val="bg2">
                  <a:lumMod val="50000"/>
                </a:schemeClr>
              </a:solidFill>
              <a:latin typeface="+mn-lt"/>
            </a:endParaRPr>
          </a:p>
          <a:p>
            <a:endParaRPr lang="pt-BR" sz="2000" b="1" dirty="0" smtClean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231612" y="4221088"/>
            <a:ext cx="1116124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200" b="1" dirty="0" smtClean="0">
                <a:solidFill>
                  <a:srgbClr val="C00000"/>
                </a:solidFill>
                <a:latin typeface="+mn-lt"/>
              </a:rPr>
              <a:t>ABRANGÊNCIA</a:t>
            </a:r>
            <a:endParaRPr lang="pt-BR" sz="2200" b="1" dirty="0">
              <a:solidFill>
                <a:srgbClr val="C00000"/>
              </a:solidFill>
              <a:latin typeface="+mn-lt"/>
            </a:endParaRPr>
          </a:p>
          <a:p>
            <a:endParaRPr lang="pt-BR" sz="800" b="1" dirty="0">
              <a:solidFill>
                <a:schemeClr val="bg2">
                  <a:lumMod val="50000"/>
                </a:schemeClr>
              </a:solidFill>
              <a:latin typeface="+mn-lt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pt-BR" sz="2200" b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Órgãos e entidades constantes no</a:t>
            </a:r>
            <a:r>
              <a:rPr lang="pt-BR" sz="2200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 </a:t>
            </a:r>
            <a:r>
              <a:rPr lang="pt-BR" sz="2200" b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OGU</a:t>
            </a:r>
            <a:r>
              <a:rPr lang="pt-BR" sz="2200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 </a:t>
            </a:r>
            <a:r>
              <a:rPr lang="pt-BR" sz="2000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(Fiscal e Seguridade Social), da Administração Direta e Indireta.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pt-BR" sz="1000" dirty="0">
              <a:solidFill>
                <a:schemeClr val="bg2">
                  <a:lumMod val="50000"/>
                </a:schemeClr>
              </a:solidFill>
              <a:latin typeface="+mn-lt"/>
            </a:endParaRPr>
          </a:p>
          <a:p>
            <a:pPr marL="800100" lvl="1" indent="-342900">
              <a:buSzPct val="80000"/>
              <a:buFont typeface="Wingdings" panose="05000000000000000000" pitchFamily="2" charset="2"/>
              <a:buChar char="ü"/>
            </a:pPr>
            <a:r>
              <a:rPr lang="pt-BR" sz="2000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Órgãos </a:t>
            </a:r>
            <a:r>
              <a:rPr lang="pt-BR" sz="2000" dirty="0" smtClean="0">
                <a:solidFill>
                  <a:schemeClr val="bg2">
                    <a:lumMod val="50000"/>
                  </a:schemeClr>
                </a:solidFill>
                <a:latin typeface="+mn-lt"/>
              </a:rPr>
              <a:t>militares, </a:t>
            </a:r>
            <a:r>
              <a:rPr lang="pt-BR" sz="2000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Poderes Legislativo e Judiciário, mediante </a:t>
            </a:r>
            <a:r>
              <a:rPr lang="pt-BR" sz="2000" dirty="0" smtClean="0">
                <a:solidFill>
                  <a:schemeClr val="bg2">
                    <a:lumMod val="50000"/>
                  </a:schemeClr>
                </a:solidFill>
                <a:latin typeface="+mn-lt"/>
              </a:rPr>
              <a:t>integração de </a:t>
            </a:r>
            <a:r>
              <a:rPr lang="pt-BR" sz="2000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base de dados </a:t>
            </a:r>
            <a:r>
              <a:rPr lang="pt-BR" sz="2000" dirty="0" smtClean="0">
                <a:solidFill>
                  <a:schemeClr val="bg2">
                    <a:lumMod val="50000"/>
                  </a:schemeClr>
                </a:solidFill>
                <a:latin typeface="+mn-lt"/>
              </a:rPr>
              <a:t>complementar.</a:t>
            </a:r>
            <a:endParaRPr lang="pt-BR" sz="2000" dirty="0">
              <a:solidFill>
                <a:schemeClr val="bg2">
                  <a:lumMod val="50000"/>
                </a:schemeClr>
              </a:solidFill>
              <a:latin typeface="+mn-lt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pt-BR" sz="1000" b="1" dirty="0" smtClean="0">
              <a:solidFill>
                <a:schemeClr val="bg2">
                  <a:lumMod val="50000"/>
                </a:schemeClr>
              </a:solidFill>
              <a:latin typeface="+mn-lt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pt-BR" sz="2200" b="1" dirty="0" smtClean="0">
                <a:solidFill>
                  <a:schemeClr val="bg2">
                    <a:lumMod val="50000"/>
                  </a:schemeClr>
                </a:solidFill>
                <a:latin typeface="+mn-lt"/>
              </a:rPr>
              <a:t>Base </a:t>
            </a:r>
            <a:r>
              <a:rPr lang="pt-BR" sz="2200" b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de dados histórica a partir de 2015</a:t>
            </a:r>
            <a:r>
              <a:rPr lang="pt-BR" sz="2200" b="1" dirty="0" smtClean="0">
                <a:solidFill>
                  <a:schemeClr val="bg2">
                    <a:lumMod val="50000"/>
                  </a:schemeClr>
                </a:solidFill>
                <a:latin typeface="+mn-lt"/>
              </a:rPr>
              <a:t>.</a:t>
            </a:r>
            <a:endParaRPr lang="pt-BR" sz="2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96673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Conector reto 23"/>
          <p:cNvCxnSpPr/>
          <p:nvPr/>
        </p:nvCxnSpPr>
        <p:spPr>
          <a:xfrm>
            <a:off x="2998370" y="3511268"/>
            <a:ext cx="504056" cy="0"/>
          </a:xfrm>
          <a:prstGeom prst="line">
            <a:avLst/>
          </a:prstGeom>
          <a:ln w="76200">
            <a:solidFill>
              <a:srgbClr val="2048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ector reto 42"/>
          <p:cNvCxnSpPr/>
          <p:nvPr/>
        </p:nvCxnSpPr>
        <p:spPr>
          <a:xfrm>
            <a:off x="7890624" y="3560773"/>
            <a:ext cx="1739544" cy="12242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angulado 21"/>
          <p:cNvCxnSpPr/>
          <p:nvPr/>
        </p:nvCxnSpPr>
        <p:spPr>
          <a:xfrm flipV="1">
            <a:off x="1559496" y="2410732"/>
            <a:ext cx="2179800" cy="1110843"/>
          </a:xfrm>
          <a:prstGeom prst="bentConnector3">
            <a:avLst>
              <a:gd name="adj1" fmla="val 50000"/>
            </a:avLst>
          </a:prstGeom>
          <a:ln w="76200">
            <a:head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ector reto 54"/>
          <p:cNvCxnSpPr/>
          <p:nvPr/>
        </p:nvCxnSpPr>
        <p:spPr>
          <a:xfrm>
            <a:off x="7894914" y="2410732"/>
            <a:ext cx="409706" cy="6121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tângulo 15"/>
          <p:cNvSpPr/>
          <p:nvPr/>
        </p:nvSpPr>
        <p:spPr>
          <a:xfrm>
            <a:off x="3502427" y="1382170"/>
            <a:ext cx="4388197" cy="190281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Retângulo 14"/>
          <p:cNvSpPr/>
          <p:nvPr/>
        </p:nvSpPr>
        <p:spPr>
          <a:xfrm>
            <a:off x="3502426" y="3284911"/>
            <a:ext cx="4388197" cy="4771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2"/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9401472" y="6448251"/>
            <a:ext cx="2743200" cy="365125"/>
          </a:xfrm>
        </p:spPr>
        <p:txBody>
          <a:bodyPr/>
          <a:lstStyle/>
          <a:p>
            <a:fld id="{6C24D49B-0E82-46B4-BC54-FF357924A8BC}" type="slidenum">
              <a:rPr lang="pt-BR" smtClean="0"/>
              <a:pPr/>
              <a:t>53</a:t>
            </a:fld>
            <a:endParaRPr lang="pt-BR"/>
          </a:p>
        </p:txBody>
      </p:sp>
      <p:sp>
        <p:nvSpPr>
          <p:cNvPr id="6" name="CaixaDeTexto 5"/>
          <p:cNvSpPr txBox="1"/>
          <p:nvPr/>
        </p:nvSpPr>
        <p:spPr>
          <a:xfrm>
            <a:off x="766122" y="1124743"/>
            <a:ext cx="10153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smtClean="0">
                <a:solidFill>
                  <a:schemeClr val="bg2">
                    <a:lumMod val="50000"/>
                  </a:schemeClr>
                </a:solidFill>
              </a:rPr>
              <a:t>  </a:t>
            </a:r>
            <a:endParaRPr lang="pt-BR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1" name="Retângulo 10"/>
          <p:cNvSpPr/>
          <p:nvPr/>
        </p:nvSpPr>
        <p:spPr>
          <a:xfrm>
            <a:off x="3573620" y="1460487"/>
            <a:ext cx="4477025" cy="5180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400"/>
              </a:spcBef>
            </a:pPr>
            <a:endParaRPr lang="pt-BR" sz="2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lvl="0">
              <a:spcBef>
                <a:spcPts val="400"/>
              </a:spcBef>
              <a:buSzPct val="120000"/>
            </a:pPr>
            <a:r>
              <a:rPr lang="pt-BR" sz="1600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</a:rPr>
              <a:t>● </a:t>
            </a:r>
            <a:r>
              <a:rPr lang="pt-BR" sz="1600" dirty="0" smtClean="0">
                <a:solidFill>
                  <a:schemeClr val="accent3">
                    <a:lumMod val="50000"/>
                  </a:schemeClr>
                </a:solidFill>
              </a:rPr>
              <a:t>Apoio </a:t>
            </a:r>
            <a:r>
              <a:rPr lang="pt-BR" sz="1600" dirty="0">
                <a:solidFill>
                  <a:schemeClr val="accent3">
                    <a:lumMod val="50000"/>
                  </a:schemeClr>
                </a:solidFill>
              </a:rPr>
              <a:t>Administrativo</a:t>
            </a:r>
          </a:p>
          <a:p>
            <a:pPr lvl="0">
              <a:spcBef>
                <a:spcPts val="400"/>
              </a:spcBef>
              <a:buSzPct val="120000"/>
            </a:pPr>
            <a:r>
              <a:rPr lang="pt-BR" sz="1600" dirty="0" smtClean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</a:rPr>
              <a:t>● </a:t>
            </a:r>
            <a:r>
              <a:rPr lang="pt-BR" sz="1600" dirty="0" smtClean="0">
                <a:solidFill>
                  <a:schemeClr val="accent3">
                    <a:lumMod val="50000"/>
                  </a:schemeClr>
                </a:solidFill>
              </a:rPr>
              <a:t>Copa e Cozinha  </a:t>
            </a:r>
            <a:r>
              <a:rPr lang="pt-BR" sz="1600" dirty="0" smtClean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</a:rPr>
              <a:t>● </a:t>
            </a:r>
            <a:r>
              <a:rPr lang="pt-BR" sz="1600" dirty="0" smtClean="0">
                <a:solidFill>
                  <a:schemeClr val="accent3">
                    <a:lumMod val="50000"/>
                  </a:schemeClr>
                </a:solidFill>
              </a:rPr>
              <a:t>Limpeza</a:t>
            </a:r>
          </a:p>
          <a:p>
            <a:pPr>
              <a:spcBef>
                <a:spcPts val="400"/>
              </a:spcBef>
              <a:buSzPct val="120000"/>
            </a:pPr>
            <a:r>
              <a:rPr lang="pt-BR" sz="1600" dirty="0" smtClean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</a:rPr>
              <a:t>● </a:t>
            </a:r>
            <a:r>
              <a:rPr lang="pt-BR" sz="1600" dirty="0" smtClean="0">
                <a:solidFill>
                  <a:schemeClr val="accent3">
                    <a:lumMod val="50000"/>
                  </a:schemeClr>
                </a:solidFill>
              </a:rPr>
              <a:t>Demais Serviços Prediais</a:t>
            </a:r>
          </a:p>
          <a:p>
            <a:pPr lvl="0">
              <a:spcBef>
                <a:spcPts val="400"/>
              </a:spcBef>
              <a:buSzPct val="120000"/>
            </a:pPr>
            <a:r>
              <a:rPr lang="pt-BR" sz="1600" dirty="0" smtClean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</a:rPr>
              <a:t>● </a:t>
            </a:r>
            <a:r>
              <a:rPr lang="pt-BR" sz="1600" dirty="0" smtClean="0">
                <a:solidFill>
                  <a:schemeClr val="accent3">
                    <a:lumMod val="50000"/>
                  </a:schemeClr>
                </a:solidFill>
              </a:rPr>
              <a:t>Energia   </a:t>
            </a:r>
            <a:r>
              <a:rPr lang="pt-BR" sz="1600" dirty="0" smtClean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</a:rPr>
              <a:t>● </a:t>
            </a:r>
            <a:r>
              <a:rPr lang="pt-BR" sz="1600" dirty="0" smtClean="0">
                <a:solidFill>
                  <a:schemeClr val="accent3">
                    <a:lumMod val="50000"/>
                  </a:schemeClr>
                </a:solidFill>
              </a:rPr>
              <a:t>Telefonia   </a:t>
            </a:r>
            <a:r>
              <a:rPr lang="pt-BR" sz="1600" dirty="0" smtClean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</a:rPr>
              <a:t>● </a:t>
            </a:r>
            <a:r>
              <a:rPr lang="pt-BR" sz="1600" dirty="0" smtClean="0">
                <a:solidFill>
                  <a:schemeClr val="accent3">
                    <a:lumMod val="50000"/>
                  </a:schemeClr>
                </a:solidFill>
              </a:rPr>
              <a:t>Água</a:t>
            </a:r>
            <a:endParaRPr lang="pt-BR" sz="1600" dirty="0">
              <a:solidFill>
                <a:schemeClr val="accent3">
                  <a:lumMod val="50000"/>
                </a:schemeClr>
              </a:solidFill>
            </a:endParaRPr>
          </a:p>
          <a:p>
            <a:pPr>
              <a:spcBef>
                <a:spcPts val="400"/>
              </a:spcBef>
              <a:buSzPct val="120000"/>
            </a:pPr>
            <a:r>
              <a:rPr lang="pt-BR" sz="1600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</a:rPr>
              <a:t>● </a:t>
            </a:r>
            <a:r>
              <a:rPr lang="pt-BR" sz="1600" dirty="0" smtClean="0">
                <a:solidFill>
                  <a:schemeClr val="accent3">
                    <a:lumMod val="50000"/>
                  </a:schemeClr>
                </a:solidFill>
              </a:rPr>
              <a:t>Material </a:t>
            </a:r>
            <a:r>
              <a:rPr lang="pt-BR" sz="1600" dirty="0">
                <a:solidFill>
                  <a:schemeClr val="accent3">
                    <a:lumMod val="50000"/>
                  </a:schemeClr>
                </a:solidFill>
              </a:rPr>
              <a:t>de </a:t>
            </a:r>
            <a:r>
              <a:rPr lang="pt-BR" sz="1600" dirty="0" smtClean="0">
                <a:solidFill>
                  <a:schemeClr val="accent3">
                    <a:lumMod val="50000"/>
                  </a:schemeClr>
                </a:solidFill>
              </a:rPr>
              <a:t>Consumo  </a:t>
            </a:r>
            <a:r>
              <a:rPr lang="pt-BR" sz="1600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</a:rPr>
              <a:t>● </a:t>
            </a:r>
            <a:r>
              <a:rPr lang="pt-BR" sz="1600" dirty="0" smtClean="0">
                <a:solidFill>
                  <a:schemeClr val="accent3">
                    <a:lumMod val="50000"/>
                  </a:schemeClr>
                </a:solidFill>
              </a:rPr>
              <a:t>Serviços de Saúde</a:t>
            </a:r>
            <a:endParaRPr lang="pt-BR" sz="1600" dirty="0">
              <a:solidFill>
                <a:schemeClr val="accent3">
                  <a:lumMod val="50000"/>
                </a:schemeClr>
              </a:solidFill>
            </a:endParaRPr>
          </a:p>
          <a:p>
            <a:pPr>
              <a:spcBef>
                <a:spcPts val="400"/>
              </a:spcBef>
              <a:buSzPct val="120000"/>
            </a:pPr>
            <a:endParaRPr lang="pt-BR" sz="16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spcBef>
                <a:spcPts val="400"/>
              </a:spcBef>
              <a:buSzPct val="120000"/>
            </a:pPr>
            <a:r>
              <a:rPr lang="pt-BR" sz="1600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</a:rPr>
              <a:t>● </a:t>
            </a:r>
            <a:r>
              <a:rPr lang="pt-BR" sz="1600" dirty="0" smtClean="0">
                <a:solidFill>
                  <a:schemeClr val="accent3">
                    <a:lumMod val="50000"/>
                  </a:schemeClr>
                </a:solidFill>
              </a:rPr>
              <a:t>Pessoal </a:t>
            </a:r>
            <a:r>
              <a:rPr lang="pt-BR" sz="1600" dirty="0">
                <a:solidFill>
                  <a:schemeClr val="accent3">
                    <a:lumMod val="50000"/>
                  </a:schemeClr>
                </a:solidFill>
              </a:rPr>
              <a:t>Ativo</a:t>
            </a:r>
          </a:p>
          <a:p>
            <a:pPr lvl="0">
              <a:spcBef>
                <a:spcPts val="400"/>
              </a:spcBef>
              <a:buSzPct val="120000"/>
            </a:pPr>
            <a:endParaRPr lang="pt-BR" sz="16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lvl="0">
              <a:spcBef>
                <a:spcPts val="400"/>
              </a:spcBef>
              <a:buSzPct val="120000"/>
            </a:pPr>
            <a:r>
              <a:rPr lang="pt-BR" sz="1600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</a:rPr>
              <a:t>● </a:t>
            </a:r>
            <a:r>
              <a:rPr lang="pt-BR" sz="1600" dirty="0" smtClean="0">
                <a:solidFill>
                  <a:schemeClr val="accent3">
                    <a:lumMod val="50000"/>
                  </a:schemeClr>
                </a:solidFill>
              </a:rPr>
              <a:t>Tecnologia </a:t>
            </a:r>
            <a:r>
              <a:rPr lang="pt-BR" sz="1600" dirty="0">
                <a:solidFill>
                  <a:schemeClr val="accent3">
                    <a:lumMod val="50000"/>
                  </a:schemeClr>
                </a:solidFill>
              </a:rPr>
              <a:t>da Informação</a:t>
            </a:r>
          </a:p>
          <a:p>
            <a:pPr lvl="0">
              <a:spcBef>
                <a:spcPts val="400"/>
              </a:spcBef>
              <a:buSzPct val="120000"/>
            </a:pPr>
            <a:r>
              <a:rPr lang="pt-BR" sz="1600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</a:rPr>
              <a:t>● </a:t>
            </a:r>
            <a:r>
              <a:rPr lang="pt-BR" sz="1600" dirty="0" smtClean="0">
                <a:solidFill>
                  <a:schemeClr val="accent3">
                    <a:lumMod val="50000"/>
                  </a:schemeClr>
                </a:solidFill>
              </a:rPr>
              <a:t>Serviços </a:t>
            </a:r>
            <a:r>
              <a:rPr lang="pt-BR" sz="1600" dirty="0">
                <a:solidFill>
                  <a:schemeClr val="accent3">
                    <a:lumMod val="50000"/>
                  </a:schemeClr>
                </a:solidFill>
              </a:rPr>
              <a:t>Técnicos </a:t>
            </a:r>
            <a:r>
              <a:rPr lang="pt-BR" sz="1600" dirty="0" smtClean="0">
                <a:solidFill>
                  <a:schemeClr val="accent3">
                    <a:lumMod val="50000"/>
                  </a:schemeClr>
                </a:solidFill>
              </a:rPr>
              <a:t>Especializados</a:t>
            </a:r>
            <a:endParaRPr lang="pt-BR" sz="1600" dirty="0">
              <a:solidFill>
                <a:schemeClr val="accent3">
                  <a:lumMod val="50000"/>
                </a:schemeClr>
              </a:solidFill>
            </a:endParaRPr>
          </a:p>
          <a:p>
            <a:pPr lvl="0">
              <a:spcBef>
                <a:spcPts val="400"/>
              </a:spcBef>
              <a:buSzPct val="120000"/>
            </a:pPr>
            <a:r>
              <a:rPr lang="pt-BR" sz="1600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</a:rPr>
              <a:t>● </a:t>
            </a:r>
            <a:r>
              <a:rPr lang="pt-BR" sz="1600" dirty="0" smtClean="0">
                <a:solidFill>
                  <a:schemeClr val="accent3">
                    <a:lumMod val="50000"/>
                  </a:schemeClr>
                </a:solidFill>
              </a:rPr>
              <a:t>Diárias  </a:t>
            </a:r>
            <a:r>
              <a:rPr lang="pt-BR" sz="1600" dirty="0" smtClean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</a:rPr>
              <a:t>● </a:t>
            </a:r>
            <a:r>
              <a:rPr lang="pt-BR" sz="1600" dirty="0" smtClean="0">
                <a:solidFill>
                  <a:schemeClr val="accent3">
                    <a:lumMod val="50000"/>
                  </a:schemeClr>
                </a:solidFill>
              </a:rPr>
              <a:t>Passagens   </a:t>
            </a:r>
            <a:r>
              <a:rPr lang="pt-BR" sz="1600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</a:rPr>
              <a:t>●</a:t>
            </a:r>
            <a:r>
              <a:rPr lang="pt-BR" sz="1600" dirty="0">
                <a:solidFill>
                  <a:schemeClr val="accent3">
                    <a:lumMod val="50000"/>
                  </a:schemeClr>
                </a:solidFill>
              </a:rPr>
              <a:t>Vigilância</a:t>
            </a:r>
          </a:p>
          <a:p>
            <a:pPr lvl="0">
              <a:spcBef>
                <a:spcPts val="400"/>
              </a:spcBef>
              <a:buSzPct val="120000"/>
            </a:pPr>
            <a:r>
              <a:rPr lang="pt-BR" sz="1600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</a:rPr>
              <a:t>● </a:t>
            </a:r>
            <a:r>
              <a:rPr lang="pt-BR" sz="1600" dirty="0" smtClean="0">
                <a:solidFill>
                  <a:schemeClr val="accent3">
                    <a:lumMod val="50000"/>
                  </a:schemeClr>
                </a:solidFill>
              </a:rPr>
              <a:t>Transferências</a:t>
            </a:r>
            <a:endParaRPr lang="pt-BR" sz="1600" dirty="0">
              <a:solidFill>
                <a:schemeClr val="accent3">
                  <a:lumMod val="50000"/>
                </a:schemeClr>
              </a:solidFill>
            </a:endParaRPr>
          </a:p>
          <a:p>
            <a:pPr lvl="0">
              <a:spcBef>
                <a:spcPts val="400"/>
              </a:spcBef>
              <a:buSzPct val="120000"/>
            </a:pPr>
            <a:r>
              <a:rPr lang="pt-BR" sz="1600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</a:rPr>
              <a:t>● </a:t>
            </a:r>
            <a:r>
              <a:rPr lang="pt-BR" sz="1600" dirty="0" smtClean="0">
                <a:solidFill>
                  <a:schemeClr val="accent3">
                    <a:lumMod val="50000"/>
                  </a:schemeClr>
                </a:solidFill>
              </a:rPr>
              <a:t>Demais </a:t>
            </a:r>
            <a:r>
              <a:rPr lang="pt-BR" sz="1600" dirty="0">
                <a:solidFill>
                  <a:schemeClr val="accent3">
                    <a:lumMod val="50000"/>
                  </a:schemeClr>
                </a:solidFill>
              </a:rPr>
              <a:t>Serviços de Terceiros</a:t>
            </a:r>
          </a:p>
          <a:p>
            <a:pPr lvl="0">
              <a:spcBef>
                <a:spcPts val="400"/>
              </a:spcBef>
              <a:buSzPct val="120000"/>
            </a:pPr>
            <a:r>
              <a:rPr lang="pt-BR" sz="1600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</a:rPr>
              <a:t>● </a:t>
            </a:r>
            <a:r>
              <a:rPr lang="pt-BR" sz="1600" dirty="0" smtClean="0">
                <a:solidFill>
                  <a:schemeClr val="accent3">
                    <a:lumMod val="50000"/>
                  </a:schemeClr>
                </a:solidFill>
              </a:rPr>
              <a:t>Demais </a:t>
            </a:r>
            <a:r>
              <a:rPr lang="pt-BR" sz="1600" dirty="0">
                <a:solidFill>
                  <a:schemeClr val="accent3">
                    <a:lumMod val="50000"/>
                  </a:schemeClr>
                </a:solidFill>
              </a:rPr>
              <a:t>Custos </a:t>
            </a:r>
            <a:r>
              <a:rPr lang="pt-BR" sz="1600" dirty="0" smtClean="0">
                <a:solidFill>
                  <a:schemeClr val="accent3">
                    <a:lumMod val="50000"/>
                  </a:schemeClr>
                </a:solidFill>
              </a:rPr>
              <a:t>Controláveis</a:t>
            </a:r>
          </a:p>
          <a:p>
            <a:pPr>
              <a:spcBef>
                <a:spcPts val="400"/>
              </a:spcBef>
              <a:buSzPct val="120000"/>
            </a:pPr>
            <a:r>
              <a:rPr lang="pt-BR" sz="1600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</a:rPr>
              <a:t>● </a:t>
            </a:r>
            <a:r>
              <a:rPr lang="pt-BR" sz="1600" dirty="0" smtClean="0">
                <a:solidFill>
                  <a:schemeClr val="accent3">
                    <a:lumMod val="50000"/>
                  </a:schemeClr>
                </a:solidFill>
              </a:rPr>
              <a:t>Pessoal Inativo/Pensionista</a:t>
            </a:r>
            <a:endParaRPr lang="pt-BR" sz="1600" dirty="0">
              <a:solidFill>
                <a:schemeClr val="accent3">
                  <a:lumMod val="50000"/>
                </a:schemeClr>
              </a:solidFill>
            </a:endParaRPr>
          </a:p>
          <a:p>
            <a:pPr lvl="0">
              <a:spcBef>
                <a:spcPts val="400"/>
              </a:spcBef>
              <a:buSzPct val="120000"/>
            </a:pPr>
            <a:r>
              <a:rPr lang="pt-BR" sz="1600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</a:rPr>
              <a:t>● </a:t>
            </a:r>
            <a:r>
              <a:rPr lang="pt-BR" sz="1600" dirty="0" smtClean="0">
                <a:solidFill>
                  <a:schemeClr val="accent3">
                    <a:lumMod val="50000"/>
                  </a:schemeClr>
                </a:solidFill>
              </a:rPr>
              <a:t>Depreciação/Amortização</a:t>
            </a:r>
            <a:endParaRPr lang="pt-BR" sz="1600" dirty="0">
              <a:solidFill>
                <a:schemeClr val="accent3">
                  <a:lumMod val="50000"/>
                </a:schemeClr>
              </a:solidFill>
            </a:endParaRPr>
          </a:p>
          <a:p>
            <a:pPr lvl="0">
              <a:spcBef>
                <a:spcPts val="400"/>
              </a:spcBef>
              <a:buSzPct val="120000"/>
            </a:pPr>
            <a:r>
              <a:rPr lang="pt-BR" sz="1600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</a:rPr>
              <a:t>● </a:t>
            </a:r>
            <a:r>
              <a:rPr lang="pt-BR" sz="1600" dirty="0" smtClean="0">
                <a:solidFill>
                  <a:schemeClr val="accent3">
                    <a:lumMod val="50000"/>
                  </a:schemeClr>
                </a:solidFill>
              </a:rPr>
              <a:t>Demais </a:t>
            </a:r>
            <a:r>
              <a:rPr lang="pt-BR" sz="1600" dirty="0">
                <a:solidFill>
                  <a:schemeClr val="accent3">
                    <a:lumMod val="50000"/>
                  </a:schemeClr>
                </a:solidFill>
              </a:rPr>
              <a:t>Custos </a:t>
            </a:r>
            <a:r>
              <a:rPr lang="pt-BR" sz="1600" dirty="0" smtClean="0">
                <a:solidFill>
                  <a:schemeClr val="accent3">
                    <a:lumMod val="50000"/>
                  </a:schemeClr>
                </a:solidFill>
              </a:rPr>
              <a:t>Não Controláveis</a:t>
            </a:r>
            <a:endParaRPr lang="pt-BR" sz="1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4" name="Retângulo 13"/>
          <p:cNvSpPr/>
          <p:nvPr/>
        </p:nvSpPr>
        <p:spPr>
          <a:xfrm>
            <a:off x="407368" y="3140968"/>
            <a:ext cx="1344030" cy="76121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21934" tIns="0" rIns="121934" bIns="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1400" b="1" kern="1200" dirty="0" smtClean="0"/>
              <a:t>UA 1 </a:t>
            </a:r>
            <a:r>
              <a:rPr lang="pt-BR" sz="1400" kern="1200" dirty="0" smtClean="0"/>
              <a:t>(Ministérios)</a:t>
            </a:r>
            <a:endParaRPr lang="pt-BR" sz="1400" kern="1200" dirty="0"/>
          </a:p>
        </p:txBody>
      </p:sp>
      <p:sp>
        <p:nvSpPr>
          <p:cNvPr id="17" name="Retângulo 16"/>
          <p:cNvSpPr/>
          <p:nvPr/>
        </p:nvSpPr>
        <p:spPr>
          <a:xfrm>
            <a:off x="3502426" y="3758361"/>
            <a:ext cx="4388197" cy="2947397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8" name="Retângulo 17"/>
          <p:cNvSpPr/>
          <p:nvPr/>
        </p:nvSpPr>
        <p:spPr>
          <a:xfrm>
            <a:off x="3502426" y="980728"/>
            <a:ext cx="4388197" cy="391159"/>
          </a:xfrm>
          <a:prstGeom prst="rect">
            <a:avLst/>
          </a:prstGeom>
          <a:ln w="19050"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 smtClean="0">
                <a:solidFill>
                  <a:schemeClr val="bg1"/>
                </a:solidFill>
              </a:rPr>
              <a:t>ITENS DE CUSTO</a:t>
            </a:r>
            <a:endParaRPr lang="pt-BR" b="1" dirty="0">
              <a:solidFill>
                <a:schemeClr val="bg1"/>
              </a:solidFill>
            </a:endParaRPr>
          </a:p>
        </p:txBody>
      </p:sp>
      <p:sp>
        <p:nvSpPr>
          <p:cNvPr id="38" name="CaixaDeTexto 37"/>
          <p:cNvSpPr txBox="1"/>
          <p:nvPr/>
        </p:nvSpPr>
        <p:spPr>
          <a:xfrm>
            <a:off x="2177857" y="3357380"/>
            <a:ext cx="965815" cy="323165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1500" b="1" dirty="0" smtClean="0">
                <a:solidFill>
                  <a:schemeClr val="bg1"/>
                </a:solidFill>
                <a:latin typeface="+mn-lt"/>
              </a:rPr>
              <a:t>DIRETO</a:t>
            </a:r>
            <a:endParaRPr lang="pt-BR" sz="1500" b="1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40" name="Conector angulado 39"/>
          <p:cNvCxnSpPr/>
          <p:nvPr/>
        </p:nvCxnSpPr>
        <p:spPr>
          <a:xfrm rot="10800000">
            <a:off x="8316298" y="2410732"/>
            <a:ext cx="2082878" cy="1162341"/>
          </a:xfrm>
          <a:prstGeom prst="bentConnector3">
            <a:avLst>
              <a:gd name="adj1" fmla="val 35392"/>
            </a:avLst>
          </a:prstGeom>
          <a:ln w="76200">
            <a:head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CaixaDeTexto 43"/>
          <p:cNvSpPr txBox="1"/>
          <p:nvPr/>
        </p:nvSpPr>
        <p:spPr>
          <a:xfrm>
            <a:off x="8182946" y="1988840"/>
            <a:ext cx="1145232" cy="830997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1500" b="1" dirty="0" smtClean="0">
                <a:solidFill>
                  <a:schemeClr val="bg1"/>
                </a:solidFill>
                <a:latin typeface="+mn-lt"/>
              </a:rPr>
              <a:t>INDIRETO</a:t>
            </a:r>
          </a:p>
          <a:p>
            <a:pPr algn="ctr"/>
            <a:r>
              <a:rPr lang="pt-BR" sz="1600" b="1" dirty="0" smtClean="0">
                <a:solidFill>
                  <a:schemeClr val="bg1"/>
                </a:solidFill>
                <a:latin typeface="+mn-lt"/>
              </a:rPr>
              <a:t>(</a:t>
            </a:r>
            <a:r>
              <a:rPr lang="pt-BR" sz="1400" b="1" dirty="0" smtClean="0">
                <a:solidFill>
                  <a:schemeClr val="bg1"/>
                </a:solidFill>
                <a:latin typeface="+mn-lt"/>
              </a:rPr>
              <a:t>Qtde servidores</a:t>
            </a:r>
            <a:r>
              <a:rPr lang="pt-BR" sz="1600" b="1" dirty="0" smtClean="0">
                <a:solidFill>
                  <a:schemeClr val="bg1"/>
                </a:solidFill>
                <a:latin typeface="+mn-lt"/>
              </a:rPr>
              <a:t>)</a:t>
            </a:r>
            <a:endParaRPr lang="pt-BR" sz="16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5" name="CaixaDeTexto 44"/>
          <p:cNvSpPr txBox="1"/>
          <p:nvPr/>
        </p:nvSpPr>
        <p:spPr>
          <a:xfrm>
            <a:off x="8195918" y="3397617"/>
            <a:ext cx="1145231" cy="323165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1500" b="1" dirty="0" smtClean="0">
                <a:solidFill>
                  <a:schemeClr val="bg1"/>
                </a:solidFill>
                <a:latin typeface="+mn-lt"/>
              </a:rPr>
              <a:t>DIRETO</a:t>
            </a:r>
            <a:endParaRPr lang="pt-BR" sz="1500" b="1" dirty="0">
              <a:solidFill>
                <a:schemeClr val="bg1"/>
              </a:solidFill>
              <a:latin typeface="+mn-lt"/>
            </a:endParaRPr>
          </a:p>
        </p:txBody>
      </p:sp>
      <p:grpSp>
        <p:nvGrpSpPr>
          <p:cNvPr id="52" name="Grupo 51"/>
          <p:cNvGrpSpPr/>
          <p:nvPr/>
        </p:nvGrpSpPr>
        <p:grpSpPr>
          <a:xfrm>
            <a:off x="10440258" y="3127110"/>
            <a:ext cx="1272366" cy="843574"/>
            <a:chOff x="230425" y="143538"/>
            <a:chExt cx="2884579" cy="582545"/>
          </a:xfrm>
          <a:solidFill>
            <a:srgbClr val="A7432F"/>
          </a:solidFill>
        </p:grpSpPr>
        <p:sp>
          <p:nvSpPr>
            <p:cNvPr id="53" name="Retângulo de cantos arredondados 52"/>
            <p:cNvSpPr/>
            <p:nvPr/>
          </p:nvSpPr>
          <p:spPr>
            <a:xfrm>
              <a:off x="230425" y="143538"/>
              <a:ext cx="2884579" cy="582545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4" name="Retângulo 53"/>
            <p:cNvSpPr/>
            <p:nvPr/>
          </p:nvSpPr>
          <p:spPr>
            <a:xfrm>
              <a:off x="258864" y="179093"/>
              <a:ext cx="2856140" cy="525669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34" tIns="0" rIns="121934" bIns="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1600" b="1" kern="1200" dirty="0" smtClean="0"/>
                <a:t>  UA</a:t>
              </a:r>
              <a:r>
                <a:rPr lang="pt-BR" sz="1600" b="1" dirty="0" smtClean="0"/>
                <a:t> </a:t>
              </a: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1600" b="1" dirty="0" smtClean="0"/>
                <a:t>  N2  N3  N4</a:t>
              </a:r>
              <a:endParaRPr lang="pt-BR" sz="1600" kern="1200" dirty="0"/>
            </a:p>
          </p:txBody>
        </p:sp>
      </p:grpSp>
      <p:grpSp>
        <p:nvGrpSpPr>
          <p:cNvPr id="57" name="Grupo 56"/>
          <p:cNvGrpSpPr/>
          <p:nvPr/>
        </p:nvGrpSpPr>
        <p:grpSpPr>
          <a:xfrm>
            <a:off x="332928" y="3089482"/>
            <a:ext cx="1225282" cy="843574"/>
            <a:chOff x="230425" y="143538"/>
            <a:chExt cx="3225958" cy="582545"/>
          </a:xfrm>
          <a:solidFill>
            <a:srgbClr val="A7432F"/>
          </a:solidFill>
        </p:grpSpPr>
        <p:sp>
          <p:nvSpPr>
            <p:cNvPr id="58" name="Retângulo de cantos arredondados 57"/>
            <p:cNvSpPr/>
            <p:nvPr/>
          </p:nvSpPr>
          <p:spPr>
            <a:xfrm>
              <a:off x="230425" y="143538"/>
              <a:ext cx="3225958" cy="582545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9" name="Retângulo 58"/>
            <p:cNvSpPr/>
            <p:nvPr/>
          </p:nvSpPr>
          <p:spPr>
            <a:xfrm>
              <a:off x="258864" y="179093"/>
              <a:ext cx="3169081" cy="525669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34" tIns="0" rIns="121934" bIns="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1600" b="1" kern="1200" dirty="0" smtClean="0"/>
                <a:t>UA N1</a:t>
              </a:r>
            </a:p>
          </p:txBody>
        </p:sp>
      </p:grpSp>
      <p:sp>
        <p:nvSpPr>
          <p:cNvPr id="27" name="CaixaDeTexto 26"/>
          <p:cNvSpPr txBox="1"/>
          <p:nvPr/>
        </p:nvSpPr>
        <p:spPr>
          <a:xfrm>
            <a:off x="4188331" y="621849"/>
            <a:ext cx="33087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100" b="1" dirty="0" smtClean="0">
                <a:solidFill>
                  <a:schemeClr val="bg2">
                    <a:lumMod val="50000"/>
                  </a:schemeClr>
                </a:solidFill>
                <a:latin typeface="+mn-lt"/>
              </a:rPr>
              <a:t>ALOCAÇÃO DOS CUSTOS</a:t>
            </a:r>
            <a:endParaRPr lang="pt-BR" sz="2100" b="1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cxnSp>
        <p:nvCxnSpPr>
          <p:cNvPr id="35" name="Conector reto 34"/>
          <p:cNvCxnSpPr/>
          <p:nvPr/>
        </p:nvCxnSpPr>
        <p:spPr>
          <a:xfrm>
            <a:off x="2610745" y="4797152"/>
            <a:ext cx="892967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ector reto 38"/>
          <p:cNvCxnSpPr/>
          <p:nvPr/>
        </p:nvCxnSpPr>
        <p:spPr>
          <a:xfrm>
            <a:off x="2647749" y="3674566"/>
            <a:ext cx="0" cy="1122586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Imagem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0260" y="4957569"/>
            <a:ext cx="1768268" cy="1768268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47984" y="6577607"/>
            <a:ext cx="27356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b="1" dirty="0" smtClean="0">
                <a:solidFill>
                  <a:srgbClr val="A7432F"/>
                </a:solidFill>
              </a:rPr>
              <a:t>UA = Unidade Administrativa</a:t>
            </a:r>
            <a:endParaRPr lang="pt-BR" sz="1400" b="1" dirty="0">
              <a:solidFill>
                <a:srgbClr val="A7432F"/>
              </a:solidFill>
            </a:endParaRPr>
          </a:p>
        </p:txBody>
      </p:sp>
      <p:sp>
        <p:nvSpPr>
          <p:cNvPr id="33" name="Título 1"/>
          <p:cNvSpPr>
            <a:spLocks noGrp="1"/>
          </p:cNvSpPr>
          <p:nvPr>
            <p:ph type="title"/>
          </p:nvPr>
        </p:nvSpPr>
        <p:spPr>
          <a:xfrm>
            <a:off x="0" y="-415028"/>
            <a:ext cx="10515600" cy="1325563"/>
          </a:xfrm>
        </p:spPr>
        <p:txBody>
          <a:bodyPr>
            <a:normAutofit/>
          </a:bodyPr>
          <a:lstStyle/>
          <a:p>
            <a:r>
              <a:rPr lang="pt-BR" sz="2400" dirty="0">
                <a:solidFill>
                  <a:schemeClr val="accent3">
                    <a:lumMod val="75000"/>
                  </a:schemeClr>
                </a:solidFill>
              </a:rPr>
              <a:t>Portal de Custos do Governo Federal</a:t>
            </a:r>
          </a:p>
        </p:txBody>
      </p:sp>
    </p:spTree>
    <p:extLst>
      <p:ext uri="{BB962C8B-B14F-4D97-AF65-F5344CB8AC3E}">
        <p14:creationId xmlns:p14="http://schemas.microsoft.com/office/powerpoint/2010/main" val="1931971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879" y="-412099"/>
            <a:ext cx="10515600" cy="1325563"/>
          </a:xfrm>
        </p:spPr>
        <p:txBody>
          <a:bodyPr>
            <a:normAutofit/>
          </a:bodyPr>
          <a:lstStyle/>
          <a:p>
            <a:r>
              <a:rPr lang="pt-BR" sz="2400" dirty="0">
                <a:solidFill>
                  <a:schemeClr val="accent3">
                    <a:lumMod val="75000"/>
                  </a:schemeClr>
                </a:solidFill>
              </a:rPr>
              <a:t>Portal de Custos do Governo Federal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4D49B-0E82-46B4-BC54-FF357924A8BC}" type="slidenum">
              <a:rPr lang="pt-BR" smtClean="0"/>
              <a:pPr/>
              <a:t>54</a:t>
            </a:fld>
            <a:endParaRPr lang="pt-BR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96" y="1052736"/>
            <a:ext cx="12192000" cy="1392273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0056" y="3222055"/>
            <a:ext cx="3672408" cy="3591327"/>
          </a:xfrm>
          <a:prstGeom prst="rect">
            <a:avLst/>
          </a:prstGeom>
        </p:spPr>
      </p:pic>
      <p:sp>
        <p:nvSpPr>
          <p:cNvPr id="8" name="Retângulo 7"/>
          <p:cNvSpPr/>
          <p:nvPr/>
        </p:nvSpPr>
        <p:spPr>
          <a:xfrm>
            <a:off x="134112" y="2492896"/>
            <a:ext cx="740619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3000" b="1" dirty="0">
                <a:solidFill>
                  <a:schemeClr val="bg2">
                    <a:lumMod val="5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http://www.tesourotransparente.gov.br/</a:t>
            </a:r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568" y="3573016"/>
            <a:ext cx="6321928" cy="2708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086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8640"/>
            <a:ext cx="12192000" cy="6669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511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ítulo 3"/>
          <p:cNvSpPr>
            <a:spLocks noGrp="1"/>
          </p:cNvSpPr>
          <p:nvPr>
            <p:ph type="title"/>
          </p:nvPr>
        </p:nvSpPr>
        <p:spPr>
          <a:xfrm>
            <a:off x="185464" y="-459432"/>
            <a:ext cx="10515600" cy="1325563"/>
          </a:xfrm>
        </p:spPr>
        <p:txBody>
          <a:bodyPr>
            <a:normAutofit/>
          </a:bodyPr>
          <a:lstStyle/>
          <a:p>
            <a:pPr eaLnBrk="1" hangingPunct="1"/>
            <a:r>
              <a:rPr lang="pt-BR" altLang="pt-BR" sz="2400" b="1" dirty="0"/>
              <a:t>Análise de Situação</a:t>
            </a:r>
            <a:endParaRPr lang="pt-BR" altLang="pt-BR" sz="2400" b="1" dirty="0" smtClean="0"/>
          </a:p>
        </p:txBody>
      </p:sp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4D49B-0E82-46B4-BC54-FF357924A8BC}" type="slidenum">
              <a:rPr lang="pt-BR" smtClean="0"/>
              <a:pPr/>
              <a:t>56</a:t>
            </a:fld>
            <a:endParaRPr lang="pt-BR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xmlns="" id="{EDC55D1D-95A9-45DA-A9A5-5DD12B0EB4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17" y="866131"/>
            <a:ext cx="10398512" cy="5712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836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9809" y="-421347"/>
            <a:ext cx="10515600" cy="1289031"/>
          </a:xfrm>
        </p:spPr>
        <p:txBody>
          <a:bodyPr>
            <a:normAutofit/>
          </a:bodyPr>
          <a:lstStyle/>
          <a:p>
            <a:r>
              <a:rPr lang="pt-BR" sz="2400" dirty="0"/>
              <a:t>Decisão com base em Custos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4D49B-0E82-46B4-BC54-FF357924A8BC}" type="slidenum">
              <a:rPr lang="pt-BR" smtClean="0"/>
              <a:pPr/>
              <a:t>57</a:t>
            </a:fld>
            <a:endParaRPr lang="pt-BR" dirty="0"/>
          </a:p>
        </p:txBody>
      </p:sp>
      <p:sp>
        <p:nvSpPr>
          <p:cNvPr id="10" name="CaixaDeTexto 9"/>
          <p:cNvSpPr txBox="1"/>
          <p:nvPr/>
        </p:nvSpPr>
        <p:spPr>
          <a:xfrm>
            <a:off x="839416" y="271986"/>
            <a:ext cx="5252285" cy="7771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pt-BR" sz="2000" b="1" i="1" dirty="0">
                <a:solidFill>
                  <a:schemeClr val="bg2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Descontinuar </a:t>
            </a:r>
            <a:r>
              <a:rPr lang="pt-BR" sz="2000" b="1" i="1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ou criar processos </a:t>
            </a:r>
            <a:r>
              <a:rPr lang="pt-BR" sz="2000" b="1" i="1" dirty="0">
                <a:solidFill>
                  <a:schemeClr val="bg2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e </a:t>
            </a:r>
            <a:r>
              <a:rPr lang="pt-BR" sz="2000" b="1" i="1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atividades</a:t>
            </a:r>
          </a:p>
          <a:p>
            <a:pPr marL="285750" indent="-285750">
              <a:lnSpc>
                <a:spcPct val="20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pt-BR" sz="2000" b="1" i="1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Apoiar a tomada de decisão</a:t>
            </a:r>
            <a:endParaRPr lang="pt-BR" sz="2000" b="1" i="1" dirty="0">
              <a:solidFill>
                <a:schemeClr val="bg2">
                  <a:lumMod val="50000"/>
                </a:schemeClr>
              </a:solidFill>
              <a:latin typeface="+mn-lt"/>
              <a:ea typeface="+mj-ea"/>
              <a:cs typeface="+mj-cs"/>
            </a:endParaRPr>
          </a:p>
          <a:p>
            <a:pPr marL="285750" indent="-285750">
              <a:lnSpc>
                <a:spcPct val="20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pt-BR" sz="2000" b="1" i="1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Redimensionar a força de trabalho</a:t>
            </a:r>
            <a:endParaRPr lang="pt-BR" sz="2000" b="1" i="1" dirty="0">
              <a:solidFill>
                <a:schemeClr val="bg2">
                  <a:lumMod val="50000"/>
                </a:schemeClr>
              </a:solidFill>
              <a:latin typeface="+mn-lt"/>
              <a:ea typeface="+mj-ea"/>
              <a:cs typeface="+mj-cs"/>
            </a:endParaRPr>
          </a:p>
          <a:p>
            <a:pPr marL="285750" indent="-285750">
              <a:lnSpc>
                <a:spcPct val="20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pt-BR" sz="2000" b="1" i="1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Comprar ou alugar</a:t>
            </a:r>
          </a:p>
          <a:p>
            <a:pPr marL="285750" indent="-285750">
              <a:lnSpc>
                <a:spcPct val="20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pt-BR" sz="2000" b="1" i="1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Produzir ou terceirizar</a:t>
            </a:r>
          </a:p>
          <a:p>
            <a:pPr marL="285750" indent="-285750">
              <a:lnSpc>
                <a:spcPct val="20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pt-BR" sz="2000" b="1" i="1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Definir taxas e tarifas</a:t>
            </a:r>
          </a:p>
          <a:p>
            <a:pPr marL="285750" indent="-285750">
              <a:lnSpc>
                <a:spcPct val="20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pt-BR" sz="2000" b="1" i="1" dirty="0">
                <a:solidFill>
                  <a:schemeClr val="bg2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Custo x Empenho</a:t>
            </a:r>
          </a:p>
          <a:p>
            <a:pPr marL="285750" indent="-285750">
              <a:lnSpc>
                <a:spcPct val="20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pt-BR" sz="2000" b="1" i="1" dirty="0">
                <a:solidFill>
                  <a:schemeClr val="bg2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Planejamento baseado em consumo</a:t>
            </a:r>
          </a:p>
          <a:p>
            <a:pPr marL="285750" indent="-285750">
              <a:lnSpc>
                <a:spcPct val="20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pt-BR" sz="2000" b="1" i="1" dirty="0">
                <a:solidFill>
                  <a:schemeClr val="bg2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Custo realizado x custo </a:t>
            </a:r>
            <a:r>
              <a:rPr lang="pt-BR" sz="2000" b="1" i="1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projetado</a:t>
            </a:r>
          </a:p>
          <a:p>
            <a:pPr marL="285750" indent="-285750">
              <a:lnSpc>
                <a:spcPct val="20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pt-BR" sz="2000" b="1" i="1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Avaliação de Desempenho</a:t>
            </a:r>
            <a:endParaRPr lang="pt-BR" sz="2000" b="1" i="1" dirty="0">
              <a:solidFill>
                <a:schemeClr val="bg2">
                  <a:lumMod val="50000"/>
                </a:schemeClr>
              </a:solidFill>
              <a:latin typeface="+mn-lt"/>
              <a:ea typeface="+mj-ea"/>
              <a:cs typeface="+mj-cs"/>
            </a:endParaRPr>
          </a:p>
          <a:p>
            <a:pPr marL="285750" indent="-285750">
              <a:lnSpc>
                <a:spcPct val="20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endParaRPr lang="pt-BR" dirty="0" smtClean="0">
              <a:latin typeface="+mn-lt"/>
              <a:ea typeface="+mj-ea"/>
              <a:cs typeface="+mj-cs"/>
            </a:endParaRPr>
          </a:p>
          <a:p>
            <a:pPr>
              <a:lnSpc>
                <a:spcPct val="150000"/>
              </a:lnSpc>
            </a:pPr>
            <a:endParaRPr lang="pt-BR" b="1" dirty="0">
              <a:latin typeface="+mn-lt"/>
              <a:ea typeface="+mj-ea"/>
              <a:cs typeface="+mj-cs"/>
            </a:endParaRPr>
          </a:p>
          <a:p>
            <a:endParaRPr lang="pt-BR" dirty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929583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61"/>
          <p:cNvSpPr>
            <a:spLocks noChangeArrowheads="1"/>
          </p:cNvSpPr>
          <p:nvPr/>
        </p:nvSpPr>
        <p:spPr bwMode="auto">
          <a:xfrm>
            <a:off x="2149966" y="2620964"/>
            <a:ext cx="8490534" cy="135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7703" tIns="43851" rIns="87703" bIns="43851" anchor="ctr"/>
          <a:lstStyle/>
          <a:p>
            <a:pPr algn="ctr"/>
            <a:endParaRPr lang="pt-BR" altLang="pt-BR"/>
          </a:p>
        </p:txBody>
      </p:sp>
      <p:pic>
        <p:nvPicPr>
          <p:cNvPr id="12291" name="Picture 36" descr="C:\Apresentações\fundo azu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84914" y="3421064"/>
            <a:ext cx="19163" cy="1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29"/>
          <p:cNvSpPr>
            <a:spLocks noChangeArrowheads="1"/>
          </p:cNvSpPr>
          <p:nvPr/>
        </p:nvSpPr>
        <p:spPr bwMode="auto">
          <a:xfrm>
            <a:off x="2331274" y="2111376"/>
            <a:ext cx="8136762" cy="339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5400000" algn="ctr" rotWithShape="0">
              <a:schemeClr val="tx1"/>
            </a:outerShdw>
          </a:effectLst>
        </p:spPr>
        <p:txBody>
          <a:bodyPr lIns="87703" tIns="43851" rIns="87703" bIns="43851" anchor="ctr"/>
          <a:lstStyle/>
          <a:p>
            <a:pPr algn="ctr">
              <a:defRPr/>
            </a:pPr>
            <a:endParaRPr lang="pt-BR" sz="1885" b="1" dirty="0">
              <a:solidFill>
                <a:srgbClr val="EA8F3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20000"/>
              </a:lnSpc>
              <a:defRPr/>
            </a:pPr>
            <a:endParaRPr lang="pt-BR" sz="2657" b="1" dirty="0">
              <a:solidFill>
                <a:srgbClr val="EA8F3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260920" y="-416843"/>
            <a:ext cx="10515600" cy="1325563"/>
          </a:xfrm>
        </p:spPr>
        <p:txBody>
          <a:bodyPr>
            <a:normAutofit/>
          </a:bodyPr>
          <a:lstStyle/>
          <a:p>
            <a:r>
              <a:rPr lang="pt-BR" sz="2400" dirty="0" smtClean="0"/>
              <a:t>Sistema de Informação de Custos do Governo Federal</a:t>
            </a:r>
            <a:endParaRPr lang="pt-BR" sz="2400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4D49B-0E82-46B4-BC54-FF357924A8BC}" type="slidenum">
              <a:rPr lang="pt-BR" smtClean="0"/>
              <a:pPr/>
              <a:t>58</a:t>
            </a:fld>
            <a:endParaRPr lang="pt-BR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050" y="528451"/>
            <a:ext cx="11111880" cy="5703661"/>
          </a:xfrm>
          <a:prstGeom prst="rect">
            <a:avLst/>
          </a:prstGeom>
        </p:spPr>
      </p:pic>
      <p:sp>
        <p:nvSpPr>
          <p:cNvPr id="12" name="Seta para a direita 11"/>
          <p:cNvSpPr/>
          <p:nvPr/>
        </p:nvSpPr>
        <p:spPr>
          <a:xfrm>
            <a:off x="1631504" y="5805264"/>
            <a:ext cx="411738" cy="86521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92687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6" descr="C:\Apresentações\fundo azu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84914" y="3421064"/>
            <a:ext cx="19163" cy="1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29"/>
          <p:cNvSpPr>
            <a:spLocks noChangeArrowheads="1"/>
          </p:cNvSpPr>
          <p:nvPr/>
        </p:nvSpPr>
        <p:spPr bwMode="auto">
          <a:xfrm>
            <a:off x="2331274" y="2111376"/>
            <a:ext cx="8136762" cy="339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5400000" algn="ctr" rotWithShape="0">
              <a:schemeClr val="tx1"/>
            </a:outerShdw>
          </a:effectLst>
        </p:spPr>
        <p:txBody>
          <a:bodyPr lIns="87703" tIns="43851" rIns="87703" bIns="43851" anchor="ctr"/>
          <a:lstStyle/>
          <a:p>
            <a:pPr algn="ctr">
              <a:defRPr/>
            </a:pPr>
            <a:endParaRPr lang="pt-BR" sz="1885" b="1" dirty="0">
              <a:solidFill>
                <a:srgbClr val="EA8F3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20000"/>
              </a:lnSpc>
              <a:defRPr/>
            </a:pPr>
            <a:endParaRPr lang="pt-BR" sz="2657" b="1" dirty="0">
              <a:solidFill>
                <a:srgbClr val="EA8F3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97282" name="Picture 2" descr="Sistema de Custos do Governo Federal: o que é, para que serve e como isso afeta meu dia a dia 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955" y="908720"/>
            <a:ext cx="2575968" cy="3147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0185" y="609748"/>
            <a:ext cx="3257536" cy="393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61034" y="5369791"/>
            <a:ext cx="2131790" cy="107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400" dirty="0" smtClean="0"/>
              <a:t>Sistema de Informação de Custos do Governo Federal</a:t>
            </a:r>
            <a:endParaRPr lang="pt-BR" sz="2400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4D49B-0E82-46B4-BC54-FF357924A8BC}" type="slidenum">
              <a:rPr lang="pt-BR" smtClean="0"/>
              <a:pPr/>
              <a:t>59</a:t>
            </a:fld>
            <a:endParaRPr lang="pt-BR"/>
          </a:p>
        </p:txBody>
      </p:sp>
      <p:pic>
        <p:nvPicPr>
          <p:cNvPr id="1026" name="Picture 2" descr="http://www.tesouro.fazenda.gov.br/documents/10180/493680/Rodapecomendereco.jpg"/>
          <p:cNvPicPr>
            <a:picLocks noChangeAspect="1" noChangeArrowheads="1"/>
          </p:cNvPicPr>
          <p:nvPr/>
        </p:nvPicPr>
        <p:blipFill>
          <a:blip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9976" y="5760394"/>
            <a:ext cx="5320454" cy="541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xmlns="" id="{1EEC682D-81FE-488D-8EAD-B23C771D87D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94828" y="701649"/>
            <a:ext cx="3409316" cy="4618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51652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pt-BR" sz="4400" dirty="0" smtClean="0">
                <a:solidFill>
                  <a:schemeClr val="accent1"/>
                </a:solidFill>
              </a:rPr>
              <a:t>Orçamento Doméstico mês janeiro/2016</a:t>
            </a:r>
          </a:p>
        </p:txBody>
      </p:sp>
      <p:graphicFrame>
        <p:nvGraphicFramePr>
          <p:cNvPr id="7" name="Tabela 6"/>
          <p:cNvGraphicFramePr>
            <a:graphicFrameLocks noGrp="1"/>
          </p:cNvGraphicFramePr>
          <p:nvPr>
            <p:extLst/>
          </p:nvPr>
        </p:nvGraphicFramePr>
        <p:xfrm>
          <a:off x="557215" y="719666"/>
          <a:ext cx="11329986" cy="558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5997"/>
                <a:gridCol w="2265997"/>
                <a:gridCol w="2225991"/>
                <a:gridCol w="1371600"/>
                <a:gridCol w="2067402"/>
                <a:gridCol w="1132999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pt-BR" sz="2000" dirty="0" smtClean="0"/>
                        <a:t>RECEITAS</a:t>
                      </a:r>
                      <a:endParaRPr lang="pt-BR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pt-BR" sz="2000" dirty="0" smtClean="0"/>
                        <a:t>DESPESAS</a:t>
                      </a:r>
                      <a:endParaRPr lang="pt-BR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pt-BR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pt-BR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BR" dirty="0" smtClean="0"/>
                        <a:t>SALÁRIO ESPOSA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6.100,00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CARTÃO DE CRÉDITO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1.000,00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EMPRÉSTIMO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350,00</a:t>
                      </a:r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BR" dirty="0" smtClean="0"/>
                        <a:t>SALÁRIO MARIDO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2.500,00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PLANO DE SAÚDE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600,00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SEGURO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300,00</a:t>
                      </a:r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BR" dirty="0" smtClean="0"/>
                        <a:t>ALUGUÉIS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1.530,00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SECRETÁRIA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1.000,00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LAZER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400,00</a:t>
                      </a:r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BR" dirty="0" smtClean="0"/>
                        <a:t>APLICAÇÕES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ESCOLA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1.600,00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CONDOMÍNIO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170,00</a:t>
                      </a:r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PRESTAÇÃO</a:t>
                      </a:r>
                      <a:r>
                        <a:rPr lang="pt-BR" sz="1600" baseline="0" dirty="0" smtClean="0"/>
                        <a:t> DO CARRO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480,00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MESADA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150,00</a:t>
                      </a:r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TRANSPORTE</a:t>
                      </a:r>
                      <a:r>
                        <a:rPr lang="pt-BR" sz="1600" baseline="0" dirty="0" smtClean="0"/>
                        <a:t> ESCOLAR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300,00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PLANO DE PREV.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120,00</a:t>
                      </a:r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VIAGEM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700,00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NATAÇÃO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150,00</a:t>
                      </a:r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IPVA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400,00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TEL.</a:t>
                      </a:r>
                      <a:r>
                        <a:rPr lang="pt-BR" sz="1600" baseline="0" dirty="0" smtClean="0"/>
                        <a:t> CELULAR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100,00</a:t>
                      </a:r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IPTU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300,00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ENERGIA ELÉT.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110,00</a:t>
                      </a:r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TELEFONE RESID.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250,00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TV</a:t>
                      </a:r>
                      <a:r>
                        <a:rPr lang="pt-BR" sz="1600" baseline="0" dirty="0" smtClean="0"/>
                        <a:t> P/ ASSINATURA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150,00</a:t>
                      </a:r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ACADEMIA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180,00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ÁGUA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100,00</a:t>
                      </a:r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INGLÊS/ESPANHOL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220,00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BR" b="1" i="1" u="sng" dirty="0" smtClean="0"/>
                        <a:t>TOTAL RECEITAS</a:t>
                      </a:r>
                      <a:endParaRPr lang="pt-BR" b="1" i="1" u="sn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10.130,00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b="1" i="1" u="sng" dirty="0" smtClean="0"/>
                        <a:t>TOTAL DESPESAS</a:t>
                      </a:r>
                      <a:endParaRPr lang="pt-BR" b="1" i="1" u="sn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solidFill>
                      <a:srgbClr val="D0D3E3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solidFill>
                      <a:srgbClr val="D0D3E3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9.130,00</a:t>
                      </a:r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BR" dirty="0" smtClean="0"/>
                        <a:t>SALDO MÊS SEG...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1.000,00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4D49B-0E82-46B4-BC54-FF357924A8BC}" type="slidenum">
              <a:rPr lang="pt-BR" smtClean="0"/>
              <a:pPr/>
              <a:t>6</a:t>
            </a:fld>
            <a:endParaRPr lang="pt-BR"/>
          </a:p>
        </p:txBody>
      </p:sp>
      <p:sp>
        <p:nvSpPr>
          <p:cNvPr id="8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CONTEXTO DOMÉSTICO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899941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m 19">
            <a:extLst>
              <a:ext uri="{FF2B5EF4-FFF2-40B4-BE49-F238E27FC236}">
                <a16:creationId xmlns="" xmlns:a16="http://schemas.microsoft.com/office/drawing/2014/main" id="{B5D8917E-BAC8-4133-A8B8-13254A75D6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80728"/>
            <a:ext cx="12192000" cy="5877272"/>
          </a:xfrm>
          <a:prstGeom prst="rect">
            <a:avLst/>
          </a:prstGeom>
        </p:spPr>
      </p:pic>
      <p:sp>
        <p:nvSpPr>
          <p:cNvPr id="22" name="Título 1">
            <a:extLst>
              <a:ext uri="{FF2B5EF4-FFF2-40B4-BE49-F238E27FC236}">
                <a16:creationId xmlns="" xmlns:a16="http://schemas.microsoft.com/office/drawing/2014/main" id="{CDBC05DE-43FD-47C2-81D5-3A215D303754}"/>
              </a:ext>
            </a:extLst>
          </p:cNvPr>
          <p:cNvSpPr txBox="1">
            <a:spLocks/>
          </p:cNvSpPr>
          <p:nvPr/>
        </p:nvSpPr>
        <p:spPr>
          <a:xfrm>
            <a:off x="119336" y="19166"/>
            <a:ext cx="7886700" cy="519296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pt-BR" b="0" dirty="0"/>
              <a:t>Gestão no Setor Público</a:t>
            </a:r>
          </a:p>
        </p:txBody>
      </p:sp>
      <p:cxnSp>
        <p:nvCxnSpPr>
          <p:cNvPr id="17" name="Conector reto 16">
            <a:extLst>
              <a:ext uri="{FF2B5EF4-FFF2-40B4-BE49-F238E27FC236}">
                <a16:creationId xmlns="" xmlns:a16="http://schemas.microsoft.com/office/drawing/2014/main" id="{2210807D-C992-4236-A3F1-B2A67ECE61D1}"/>
              </a:ext>
            </a:extLst>
          </p:cNvPr>
          <p:cNvCxnSpPr/>
          <p:nvPr/>
        </p:nvCxnSpPr>
        <p:spPr>
          <a:xfrm>
            <a:off x="0" y="980728"/>
            <a:ext cx="12192000" cy="0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aixaDeTexto 22">
            <a:extLst>
              <a:ext uri="{FF2B5EF4-FFF2-40B4-BE49-F238E27FC236}">
                <a16:creationId xmlns="" xmlns:a16="http://schemas.microsoft.com/office/drawing/2014/main" id="{9BAD3A2C-F44F-42A6-A750-1EDB18205B4A}"/>
              </a:ext>
            </a:extLst>
          </p:cNvPr>
          <p:cNvSpPr txBox="1"/>
          <p:nvPr/>
        </p:nvSpPr>
        <p:spPr>
          <a:xfrm>
            <a:off x="0" y="1276717"/>
            <a:ext cx="7752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b="1" dirty="0">
                <a:latin typeface="+mn-lt"/>
              </a:rPr>
              <a:t>Avaliação interna dos processos da entidade em todos os aspectos</a:t>
            </a:r>
          </a:p>
        </p:txBody>
      </p:sp>
      <p:sp>
        <p:nvSpPr>
          <p:cNvPr id="24" name="CaixaDeTexto 23">
            <a:extLst>
              <a:ext uri="{FF2B5EF4-FFF2-40B4-BE49-F238E27FC236}">
                <a16:creationId xmlns="" xmlns:a16="http://schemas.microsoft.com/office/drawing/2014/main" id="{F5E1085D-53CA-48F8-8835-021D370DBA27}"/>
              </a:ext>
            </a:extLst>
          </p:cNvPr>
          <p:cNvSpPr txBox="1"/>
          <p:nvPr/>
        </p:nvSpPr>
        <p:spPr>
          <a:xfrm>
            <a:off x="0" y="1695862"/>
            <a:ext cx="65812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b="1" dirty="0">
                <a:latin typeface="+mn-lt"/>
              </a:rPr>
              <a:t>Identificação de problemas e pontos positivos nos processos internos da organização pública</a:t>
            </a:r>
          </a:p>
        </p:txBody>
      </p:sp>
      <p:sp>
        <p:nvSpPr>
          <p:cNvPr id="25" name="CaixaDeTexto 24">
            <a:extLst>
              <a:ext uri="{FF2B5EF4-FFF2-40B4-BE49-F238E27FC236}">
                <a16:creationId xmlns="" xmlns:a16="http://schemas.microsoft.com/office/drawing/2014/main" id="{93B504D1-0462-453E-8B4B-10328A222AAC}"/>
              </a:ext>
            </a:extLst>
          </p:cNvPr>
          <p:cNvSpPr txBox="1"/>
          <p:nvPr/>
        </p:nvSpPr>
        <p:spPr>
          <a:xfrm>
            <a:off x="0" y="2392007"/>
            <a:ext cx="5486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b="1" dirty="0">
                <a:latin typeface="+mn-lt"/>
              </a:rPr>
              <a:t>Direcionamento a ser seguido na implementação de novas ações estratégicas para corrigir os problemas e tornar seu negócio mais qualificável</a:t>
            </a:r>
          </a:p>
        </p:txBody>
      </p:sp>
      <p:sp>
        <p:nvSpPr>
          <p:cNvPr id="26" name="CaixaDeTexto 25">
            <a:extLst>
              <a:ext uri="{FF2B5EF4-FFF2-40B4-BE49-F238E27FC236}">
                <a16:creationId xmlns="" xmlns:a16="http://schemas.microsoft.com/office/drawing/2014/main" id="{859136D5-7F20-4558-8B40-7E8DD1C0ADBA}"/>
              </a:ext>
            </a:extLst>
          </p:cNvPr>
          <p:cNvSpPr txBox="1"/>
          <p:nvPr/>
        </p:nvSpPr>
        <p:spPr>
          <a:xfrm>
            <a:off x="0" y="3365151"/>
            <a:ext cx="452387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b="1" dirty="0">
                <a:latin typeface="+mn-lt"/>
              </a:rPr>
              <a:t>A ausência do diagnóstico impede a definição adequada de quais são os fatores prioritários na administração de suas organizações e com isso acabam gerando gastos que poderiam ser evitados, comprometendo assim o orçamento anual e/ou plurianual.</a:t>
            </a:r>
          </a:p>
        </p:txBody>
      </p:sp>
      <p:sp>
        <p:nvSpPr>
          <p:cNvPr id="27" name="CaixaDeTexto 26">
            <a:extLst>
              <a:ext uri="{FF2B5EF4-FFF2-40B4-BE49-F238E27FC236}">
                <a16:creationId xmlns="" xmlns:a16="http://schemas.microsoft.com/office/drawing/2014/main" id="{990CC4FC-04AC-40CB-B322-AA8D38049C9B}"/>
              </a:ext>
            </a:extLst>
          </p:cNvPr>
          <p:cNvSpPr txBox="1"/>
          <p:nvPr/>
        </p:nvSpPr>
        <p:spPr>
          <a:xfrm>
            <a:off x="-1" y="5396476"/>
            <a:ext cx="54864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b="1" dirty="0">
                <a:latin typeface="+mn-lt"/>
              </a:rPr>
              <a:t>Com essa análise, é possível verificar se existe viabilidade financeira para a realização de novas estratégias e se há possibilidades de crescimento e expansão do negócio.</a:t>
            </a:r>
          </a:p>
        </p:txBody>
      </p:sp>
      <p:sp>
        <p:nvSpPr>
          <p:cNvPr id="28" name="Espaço Reservado para Número de Slide 3">
            <a:extLst>
              <a:ext uri="{FF2B5EF4-FFF2-40B4-BE49-F238E27FC236}">
                <a16:creationId xmlns="" xmlns:a16="http://schemas.microsoft.com/office/drawing/2014/main" id="{A6F27F9E-5904-491A-8A14-5D71AFAA60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984432" y="6498262"/>
            <a:ext cx="2057400" cy="273844"/>
          </a:xfrm>
        </p:spPr>
        <p:txBody>
          <a:bodyPr/>
          <a:lstStyle/>
          <a:p>
            <a:fld id="{6C24D49B-0E82-46B4-BC54-FF357924A8BC}" type="slidenum">
              <a:rPr lang="pt-BR" sz="1800" smtClean="0">
                <a:solidFill>
                  <a:schemeClr val="bg1"/>
                </a:solidFill>
              </a:rPr>
              <a:pPr/>
              <a:t>60</a:t>
            </a:fld>
            <a:endParaRPr lang="pt-BR" sz="1800" dirty="0">
              <a:solidFill>
                <a:schemeClr val="bg1"/>
              </a:solidFill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="" xmlns:a16="http://schemas.microsoft.com/office/drawing/2014/main" id="{60D5205F-39F6-487B-BFD8-17070BFFF52B}"/>
              </a:ext>
            </a:extLst>
          </p:cNvPr>
          <p:cNvSpPr txBox="1"/>
          <p:nvPr/>
        </p:nvSpPr>
        <p:spPr>
          <a:xfrm>
            <a:off x="8892844" y="4221088"/>
            <a:ext cx="2520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solidFill>
                  <a:srgbClr val="05A3D9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Diagnóstico</a:t>
            </a:r>
          </a:p>
        </p:txBody>
      </p:sp>
    </p:spTree>
    <p:extLst>
      <p:ext uri="{BB962C8B-B14F-4D97-AF65-F5344CB8AC3E}">
        <p14:creationId xmlns:p14="http://schemas.microsoft.com/office/powerpoint/2010/main" val="3089187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ítulo 1">
            <a:extLst>
              <a:ext uri="{FF2B5EF4-FFF2-40B4-BE49-F238E27FC236}">
                <a16:creationId xmlns="" xmlns:a16="http://schemas.microsoft.com/office/drawing/2014/main" id="{CDBC05DE-43FD-47C2-81D5-3A215D303754}"/>
              </a:ext>
            </a:extLst>
          </p:cNvPr>
          <p:cNvSpPr txBox="1">
            <a:spLocks/>
          </p:cNvSpPr>
          <p:nvPr/>
        </p:nvSpPr>
        <p:spPr>
          <a:xfrm>
            <a:off x="72151" y="20742"/>
            <a:ext cx="7886700" cy="519296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pt-BR" b="0" dirty="0"/>
              <a:t>Gestão no Setor Público</a:t>
            </a:r>
          </a:p>
        </p:txBody>
      </p:sp>
      <p:cxnSp>
        <p:nvCxnSpPr>
          <p:cNvPr id="17" name="Conector reto 16">
            <a:extLst>
              <a:ext uri="{FF2B5EF4-FFF2-40B4-BE49-F238E27FC236}">
                <a16:creationId xmlns="" xmlns:a16="http://schemas.microsoft.com/office/drawing/2014/main" id="{2210807D-C992-4236-A3F1-B2A67ECE61D1}"/>
              </a:ext>
            </a:extLst>
          </p:cNvPr>
          <p:cNvCxnSpPr/>
          <p:nvPr/>
        </p:nvCxnSpPr>
        <p:spPr>
          <a:xfrm>
            <a:off x="0" y="980728"/>
            <a:ext cx="12192000" cy="0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agem 10">
            <a:extLst>
              <a:ext uri="{FF2B5EF4-FFF2-40B4-BE49-F238E27FC236}">
                <a16:creationId xmlns="" xmlns:a16="http://schemas.microsoft.com/office/drawing/2014/main" id="{17C3A878-7B5E-4A20-A900-030C1F7C71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244" y="332656"/>
            <a:ext cx="8729360" cy="7016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CaixaDeTexto 11">
            <a:extLst>
              <a:ext uri="{FF2B5EF4-FFF2-40B4-BE49-F238E27FC236}">
                <a16:creationId xmlns="" xmlns:a16="http://schemas.microsoft.com/office/drawing/2014/main" id="{36D17DCA-3336-41B1-8449-217C4429A44B}"/>
              </a:ext>
            </a:extLst>
          </p:cNvPr>
          <p:cNvSpPr txBox="1"/>
          <p:nvPr/>
        </p:nvSpPr>
        <p:spPr>
          <a:xfrm>
            <a:off x="72151" y="1940715"/>
            <a:ext cx="364772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b="1" dirty="0">
                <a:latin typeface="+mn-lt"/>
              </a:rPr>
              <a:t>Distribuição orçamentária e financeira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b="1" dirty="0">
                <a:latin typeface="+mn-lt"/>
              </a:rPr>
              <a:t>Do órgão central para as setoriais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b="1" dirty="0">
                <a:latin typeface="+mn-lt"/>
              </a:rPr>
              <a:t>Das setoriais para demais unidades do órgão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b="1" dirty="0">
                <a:latin typeface="+mn-lt"/>
              </a:rPr>
              <a:t>No Congresso Nacional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="" xmlns:a16="http://schemas.microsoft.com/office/drawing/2014/main" id="{7031B237-F0D6-4E2D-8328-0CAF267D0FC1}"/>
              </a:ext>
            </a:extLst>
          </p:cNvPr>
          <p:cNvSpPr txBox="1"/>
          <p:nvPr/>
        </p:nvSpPr>
        <p:spPr>
          <a:xfrm>
            <a:off x="72151" y="4581128"/>
            <a:ext cx="3071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b="1" dirty="0">
                <a:latin typeface="+mn-lt"/>
              </a:rPr>
              <a:t>Quem mais precisa de orçamento?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b="1" dirty="0">
                <a:latin typeface="+mn-lt"/>
              </a:rPr>
              <a:t>Quem menos pode perder?</a:t>
            </a:r>
          </a:p>
        </p:txBody>
      </p:sp>
    </p:spTree>
    <p:extLst>
      <p:ext uri="{BB962C8B-B14F-4D97-AF65-F5344CB8AC3E}">
        <p14:creationId xmlns:p14="http://schemas.microsoft.com/office/powerpoint/2010/main" val="2656292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Conector reto 16">
            <a:extLst>
              <a:ext uri="{FF2B5EF4-FFF2-40B4-BE49-F238E27FC236}">
                <a16:creationId xmlns="" xmlns:a16="http://schemas.microsoft.com/office/drawing/2014/main" id="{2210807D-C992-4236-A3F1-B2A67ECE61D1}"/>
              </a:ext>
            </a:extLst>
          </p:cNvPr>
          <p:cNvCxnSpPr/>
          <p:nvPr/>
        </p:nvCxnSpPr>
        <p:spPr>
          <a:xfrm>
            <a:off x="0" y="980728"/>
            <a:ext cx="12192000" cy="0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ítulo 1">
            <a:extLst>
              <a:ext uri="{FF2B5EF4-FFF2-40B4-BE49-F238E27FC236}">
                <a16:creationId xmlns="" xmlns:a16="http://schemas.microsoft.com/office/drawing/2014/main" id="{CDBC05DE-43FD-47C2-81D5-3A215D303754}"/>
              </a:ext>
            </a:extLst>
          </p:cNvPr>
          <p:cNvSpPr txBox="1">
            <a:spLocks/>
          </p:cNvSpPr>
          <p:nvPr/>
        </p:nvSpPr>
        <p:spPr>
          <a:xfrm>
            <a:off x="18210" y="14863"/>
            <a:ext cx="7886700" cy="519296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pt-BR" b="0" dirty="0"/>
              <a:t>Gestão no Setor Público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="" xmlns:a16="http://schemas.microsoft.com/office/drawing/2014/main" id="{DC6922AD-BD4A-418D-A921-AE6490F85AA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8730"/>
            <a:ext cx="12192000" cy="5859270"/>
          </a:xfrm>
          <a:prstGeom prst="rect">
            <a:avLst/>
          </a:prstGeom>
        </p:spPr>
      </p:pic>
      <p:sp>
        <p:nvSpPr>
          <p:cNvPr id="23" name="CaixaDeTexto 22">
            <a:extLst>
              <a:ext uri="{FF2B5EF4-FFF2-40B4-BE49-F238E27FC236}">
                <a16:creationId xmlns="" xmlns:a16="http://schemas.microsoft.com/office/drawing/2014/main" id="{EEF02130-97D7-4147-B3F4-9ECB54C2A8AC}"/>
              </a:ext>
            </a:extLst>
          </p:cNvPr>
          <p:cNvSpPr txBox="1"/>
          <p:nvPr/>
        </p:nvSpPr>
        <p:spPr>
          <a:xfrm>
            <a:off x="5231904" y="4869160"/>
            <a:ext cx="681150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3200" dirty="0">
                <a:solidFill>
                  <a:schemeClr val="bg1"/>
                </a:solidFill>
                <a:latin typeface="+mn-lt"/>
              </a:rPr>
              <a:t>Mude, mas comece devagar, porque a direção é mais importante que a velocidade.</a:t>
            </a:r>
          </a:p>
          <a:p>
            <a:pPr algn="r"/>
            <a:r>
              <a:rPr lang="pt-BR" sz="1600" dirty="0">
                <a:solidFill>
                  <a:schemeClr val="bg1"/>
                </a:solidFill>
                <a:latin typeface="+mn-lt"/>
              </a:rPr>
              <a:t>Clarice Lispector</a:t>
            </a:r>
          </a:p>
        </p:txBody>
      </p:sp>
    </p:spTree>
    <p:extLst>
      <p:ext uri="{BB962C8B-B14F-4D97-AF65-F5344CB8AC3E}">
        <p14:creationId xmlns:p14="http://schemas.microsoft.com/office/powerpoint/2010/main" val="2508906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m 11">
            <a:extLst>
              <a:ext uri="{FF2B5EF4-FFF2-40B4-BE49-F238E27FC236}">
                <a16:creationId xmlns="" xmlns:a16="http://schemas.microsoft.com/office/drawing/2014/main" id="{6791BAA2-0E41-43FE-91BF-7E9396143C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80728"/>
            <a:ext cx="12192000" cy="5877272"/>
          </a:xfrm>
          <a:prstGeom prst="rect">
            <a:avLst/>
          </a:prstGeom>
        </p:spPr>
      </p:pic>
      <p:sp>
        <p:nvSpPr>
          <p:cNvPr id="22" name="Título 1">
            <a:extLst>
              <a:ext uri="{FF2B5EF4-FFF2-40B4-BE49-F238E27FC236}">
                <a16:creationId xmlns="" xmlns:a16="http://schemas.microsoft.com/office/drawing/2014/main" id="{CDBC05DE-43FD-47C2-81D5-3A215D303754}"/>
              </a:ext>
            </a:extLst>
          </p:cNvPr>
          <p:cNvSpPr txBox="1">
            <a:spLocks/>
          </p:cNvSpPr>
          <p:nvPr/>
        </p:nvSpPr>
        <p:spPr>
          <a:xfrm>
            <a:off x="-60717" y="10168"/>
            <a:ext cx="7886700" cy="519296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pt-BR" b="0" dirty="0"/>
              <a:t>Gestão no Setor Público</a:t>
            </a:r>
          </a:p>
        </p:txBody>
      </p:sp>
      <p:cxnSp>
        <p:nvCxnSpPr>
          <p:cNvPr id="17" name="Conector reto 16">
            <a:extLst>
              <a:ext uri="{FF2B5EF4-FFF2-40B4-BE49-F238E27FC236}">
                <a16:creationId xmlns="" xmlns:a16="http://schemas.microsoft.com/office/drawing/2014/main" id="{2210807D-C992-4236-A3F1-B2A67ECE61D1}"/>
              </a:ext>
            </a:extLst>
          </p:cNvPr>
          <p:cNvCxnSpPr/>
          <p:nvPr/>
        </p:nvCxnSpPr>
        <p:spPr>
          <a:xfrm>
            <a:off x="0" y="980728"/>
            <a:ext cx="12192000" cy="0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aixaDeTexto 12">
            <a:extLst>
              <a:ext uri="{FF2B5EF4-FFF2-40B4-BE49-F238E27FC236}">
                <a16:creationId xmlns="" xmlns:a16="http://schemas.microsoft.com/office/drawing/2014/main" id="{CA22B3E3-51C6-45BA-85F5-28DD353549B1}"/>
              </a:ext>
            </a:extLst>
          </p:cNvPr>
          <p:cNvSpPr txBox="1"/>
          <p:nvPr/>
        </p:nvSpPr>
        <p:spPr>
          <a:xfrm>
            <a:off x="983432" y="1364819"/>
            <a:ext cx="579840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3200" dirty="0">
                <a:latin typeface="+mn-lt"/>
              </a:rPr>
              <a:t>As cordas do violão precisam ser constantemente afinadas para continuar assegurando um som limpo e de qualidade para o músico. </a:t>
            </a:r>
          </a:p>
        </p:txBody>
      </p:sp>
    </p:spTree>
    <p:extLst>
      <p:ext uri="{BB962C8B-B14F-4D97-AF65-F5344CB8AC3E}">
        <p14:creationId xmlns:p14="http://schemas.microsoft.com/office/powerpoint/2010/main" val="470299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: Canto Dobrado 4">
            <a:extLst>
              <a:ext uri="{FF2B5EF4-FFF2-40B4-BE49-F238E27FC236}">
                <a16:creationId xmlns:a16="http://schemas.microsoft.com/office/drawing/2014/main" xmlns="" id="{AAF595CE-0E8F-4E53-80EE-7542B333DE45}"/>
              </a:ext>
            </a:extLst>
          </p:cNvPr>
          <p:cNvSpPr/>
          <p:nvPr/>
        </p:nvSpPr>
        <p:spPr>
          <a:xfrm>
            <a:off x="353624" y="1484784"/>
            <a:ext cx="11286992" cy="4536426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>
            <a:spLocks noChangeArrowheads="1"/>
          </p:cNvSpPr>
          <p:nvPr/>
        </p:nvSpPr>
        <p:spPr bwMode="auto">
          <a:xfrm>
            <a:off x="605612" y="2050640"/>
            <a:ext cx="9925885" cy="3757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10000"/>
              </a:lnSpc>
              <a:spcBef>
                <a:spcPts val="900"/>
              </a:spcBef>
              <a:buSzPct val="100000"/>
              <a:buFont typeface="Wingdings" panose="05000000000000000000" pitchFamily="2" charset="2"/>
              <a:buChar char="ü"/>
            </a:pPr>
            <a:r>
              <a:rPr lang="pt-BR" dirty="0">
                <a:latin typeface="+mn-lt"/>
              </a:rPr>
              <a:t>A estratégia do Gradualismo mostrou-se bem sucedida;</a:t>
            </a:r>
          </a:p>
          <a:p>
            <a:pPr marL="342900" indent="-342900" algn="just">
              <a:lnSpc>
                <a:spcPct val="110000"/>
              </a:lnSpc>
              <a:spcBef>
                <a:spcPts val="900"/>
              </a:spcBef>
              <a:buSzPct val="100000"/>
              <a:buFont typeface="Wingdings" panose="05000000000000000000" pitchFamily="2" charset="2"/>
              <a:buChar char="ü"/>
            </a:pPr>
            <a:r>
              <a:rPr lang="pt-BR" dirty="0">
                <a:latin typeface="+mn-lt"/>
              </a:rPr>
              <a:t>O que define custo não é o pagamento é o consumo;</a:t>
            </a:r>
          </a:p>
          <a:p>
            <a:pPr marL="342900" indent="-342900" algn="just">
              <a:lnSpc>
                <a:spcPct val="110000"/>
              </a:lnSpc>
              <a:spcBef>
                <a:spcPts val="900"/>
              </a:spcBef>
              <a:buSzPct val="100000"/>
              <a:buFont typeface="Wingdings" panose="05000000000000000000" pitchFamily="2" charset="2"/>
              <a:buChar char="ü"/>
            </a:pPr>
            <a:r>
              <a:rPr lang="pt-BR" dirty="0">
                <a:latin typeface="+mn-lt"/>
              </a:rPr>
              <a:t>O refinamento metodológico é um processo contínuo;</a:t>
            </a:r>
          </a:p>
          <a:p>
            <a:pPr marL="342900" indent="-342900" algn="just">
              <a:lnSpc>
                <a:spcPct val="110000"/>
              </a:lnSpc>
              <a:spcBef>
                <a:spcPts val="900"/>
              </a:spcBef>
              <a:buSzPct val="100000"/>
              <a:buFont typeface="Wingdings" panose="05000000000000000000" pitchFamily="2" charset="2"/>
              <a:buChar char="ü"/>
            </a:pPr>
            <a:r>
              <a:rPr lang="pt-BR" dirty="0">
                <a:latin typeface="+mn-lt"/>
              </a:rPr>
              <a:t>Mudança de gestão de um padrão burocrático para um gerencial;</a:t>
            </a:r>
          </a:p>
          <a:p>
            <a:pPr marL="342900" indent="-342900" algn="just">
              <a:lnSpc>
                <a:spcPct val="110000"/>
              </a:lnSpc>
              <a:spcBef>
                <a:spcPts val="900"/>
              </a:spcBef>
              <a:buSzPct val="100000"/>
              <a:buFont typeface="Wingdings" panose="05000000000000000000" pitchFamily="2" charset="2"/>
              <a:buChar char="ü"/>
            </a:pPr>
            <a:r>
              <a:rPr lang="pt-BR" dirty="0">
                <a:latin typeface="+mn-lt"/>
              </a:rPr>
              <a:t>Evolução nas rotinas patrimoniais é ponto crucial;</a:t>
            </a:r>
          </a:p>
          <a:p>
            <a:pPr marL="342900" indent="-342900" algn="just">
              <a:lnSpc>
                <a:spcPct val="110000"/>
              </a:lnSpc>
              <a:spcBef>
                <a:spcPts val="900"/>
              </a:spcBef>
              <a:buSzPct val="100000"/>
              <a:buFont typeface="Wingdings" panose="05000000000000000000" pitchFamily="2" charset="2"/>
              <a:buChar char="ü"/>
            </a:pPr>
            <a:r>
              <a:rPr lang="pt-BR" dirty="0">
                <a:latin typeface="+mn-lt"/>
              </a:rPr>
              <a:t>Desconforto de gestores na avaliação de seu desempenho;</a:t>
            </a:r>
          </a:p>
          <a:p>
            <a:pPr marL="342900" indent="-342900" algn="just">
              <a:lnSpc>
                <a:spcPct val="110000"/>
              </a:lnSpc>
              <a:spcBef>
                <a:spcPts val="900"/>
              </a:spcBef>
              <a:buSzPct val="100000"/>
              <a:buFont typeface="Wingdings" panose="05000000000000000000" pitchFamily="2" charset="2"/>
              <a:buChar char="ü"/>
            </a:pPr>
            <a:r>
              <a:rPr lang="pt-BR" dirty="0">
                <a:latin typeface="+mn-lt"/>
              </a:rPr>
              <a:t>A barreira cultural ainda se mostra como desafio a ser vencido</a:t>
            </a:r>
            <a:r>
              <a:rPr lang="pt-BR" dirty="0" smtClean="0">
                <a:latin typeface="+mn-lt"/>
              </a:rPr>
              <a:t>;</a:t>
            </a:r>
          </a:p>
          <a:p>
            <a:pPr marL="342900" indent="-342900" algn="just">
              <a:lnSpc>
                <a:spcPct val="110000"/>
              </a:lnSpc>
              <a:spcBef>
                <a:spcPts val="900"/>
              </a:spcBef>
              <a:buSzPct val="100000"/>
              <a:buFont typeface="Wingdings" panose="05000000000000000000" pitchFamily="2" charset="2"/>
              <a:buChar char="ü"/>
            </a:pPr>
            <a:r>
              <a:rPr lang="pt-BR" dirty="0" smtClean="0">
                <a:latin typeface="+mn-lt"/>
              </a:rPr>
              <a:t>Custos não é uma utopia....é uma realidade;</a:t>
            </a:r>
          </a:p>
          <a:p>
            <a:pPr marL="342900" indent="-342900" algn="just">
              <a:lnSpc>
                <a:spcPct val="110000"/>
              </a:lnSpc>
              <a:spcBef>
                <a:spcPts val="900"/>
              </a:spcBef>
              <a:buSzPct val="100000"/>
              <a:buFont typeface="Wingdings" panose="05000000000000000000" pitchFamily="2" charset="2"/>
              <a:buChar char="ü"/>
            </a:pPr>
            <a:r>
              <a:rPr lang="pt-BR" dirty="0" smtClean="0">
                <a:latin typeface="+mn-lt"/>
              </a:rPr>
              <a:t>Direção é mais importante que velocidade.</a:t>
            </a: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xmlns="" id="{9C5C9D79-4863-4CC4-A8CB-F61D2B155F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168" y="1771473"/>
            <a:ext cx="3585196" cy="3601743"/>
          </a:xfrm>
          <a:prstGeom prst="rect">
            <a:avLst/>
          </a:prstGeom>
        </p:spPr>
      </p:pic>
      <p:sp>
        <p:nvSpPr>
          <p:cNvPr id="11" name="Título 4"/>
          <p:cNvSpPr>
            <a:spLocks noGrp="1"/>
          </p:cNvSpPr>
          <p:nvPr>
            <p:ph type="title"/>
          </p:nvPr>
        </p:nvSpPr>
        <p:spPr>
          <a:xfrm>
            <a:off x="-22805" y="-397136"/>
            <a:ext cx="7570127" cy="1325563"/>
          </a:xfrm>
        </p:spPr>
        <p:txBody>
          <a:bodyPr/>
          <a:lstStyle/>
          <a:p>
            <a:r>
              <a:rPr lang="pt-BR" dirty="0" smtClean="0"/>
              <a:t>Lições Aprendidas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433969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9012" y="113616"/>
            <a:ext cx="10515600" cy="1325563"/>
          </a:xfrm>
        </p:spPr>
        <p:txBody>
          <a:bodyPr>
            <a:normAutofit/>
          </a:bodyPr>
          <a:lstStyle/>
          <a:p>
            <a:r>
              <a:rPr lang="pt-BR" sz="2742" dirty="0">
                <a:solidFill>
                  <a:schemeClr val="accent5">
                    <a:lumMod val="50000"/>
                  </a:schemeClr>
                </a:solidFill>
              </a:rPr>
              <a:t>Contato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4D49B-0E82-46B4-BC54-FF357924A8BC}" type="slidenum">
              <a:rPr lang="pt-BR" smtClean="0"/>
              <a:pPr/>
              <a:t>65</a:t>
            </a:fld>
            <a:endParaRPr lang="pt-BR" dirty="0"/>
          </a:p>
        </p:txBody>
      </p:sp>
      <p:pic>
        <p:nvPicPr>
          <p:cNvPr id="15" name="Imagem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019" y="5475323"/>
            <a:ext cx="3801170" cy="756201"/>
          </a:xfrm>
          <a:prstGeom prst="rect">
            <a:avLst/>
          </a:prstGeom>
        </p:spPr>
      </p:pic>
      <p:sp>
        <p:nvSpPr>
          <p:cNvPr id="17" name="Espaço Reservado para Conteúdo 2"/>
          <p:cNvSpPr>
            <a:spLocks noGrp="1"/>
          </p:cNvSpPr>
          <p:nvPr>
            <p:ph idx="1"/>
          </p:nvPr>
        </p:nvSpPr>
        <p:spPr>
          <a:xfrm>
            <a:off x="5735960" y="4522870"/>
            <a:ext cx="6336704" cy="1368117"/>
          </a:xfrm>
        </p:spPr>
        <p:txBody>
          <a:bodyPr rtlCol="0">
            <a:noAutofit/>
          </a:bodyPr>
          <a:lstStyle/>
          <a:p>
            <a:pPr>
              <a:buClr>
                <a:schemeClr val="tx2">
                  <a:lumMod val="75000"/>
                </a:schemeClr>
              </a:buClr>
              <a:defRPr/>
            </a:pPr>
            <a:r>
              <a:rPr lang="pt-BR" sz="2400" b="1" dirty="0">
                <a:solidFill>
                  <a:srgbClr val="00B050"/>
                </a:solidFill>
              </a:rPr>
              <a:t>Coordenação de Informação de Custos da União</a:t>
            </a:r>
          </a:p>
          <a:p>
            <a:pPr>
              <a:buClr>
                <a:schemeClr val="tx2">
                  <a:lumMod val="75000"/>
                </a:schemeClr>
              </a:buClr>
              <a:defRPr/>
            </a:pPr>
            <a:r>
              <a:rPr lang="pt-BR" sz="2400" b="1" dirty="0">
                <a:solidFill>
                  <a:srgbClr val="00B050"/>
                </a:solidFill>
              </a:rPr>
              <a:t>Subsecretaria de Contabilidade Pública</a:t>
            </a:r>
          </a:p>
        </p:txBody>
      </p:sp>
      <p:sp>
        <p:nvSpPr>
          <p:cNvPr id="18" name="Título 1"/>
          <p:cNvSpPr txBox="1">
            <a:spLocks/>
          </p:cNvSpPr>
          <p:nvPr/>
        </p:nvSpPr>
        <p:spPr>
          <a:xfrm>
            <a:off x="1678477" y="1261864"/>
            <a:ext cx="3888335" cy="576050"/>
          </a:xfrm>
          <a:prstGeom prst="rect">
            <a:avLst/>
          </a:prstGeom>
        </p:spPr>
        <p:txBody>
          <a:bodyPr vert="horz" lIns="91438" tIns="45719" rIns="91438" bIns="45719" rtlCol="0">
            <a:noAutofit/>
          </a:bodyPr>
          <a:lstStyle>
            <a:lvl1pPr marL="0" indent="0" algn="r" defTabSz="91440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>
                  <a:lumMod val="75000"/>
                </a:schemeClr>
              </a:buClr>
              <a:buFont typeface="Wingdings" panose="05000000000000000000" pitchFamily="2" charset="2"/>
              <a:buNone/>
              <a:defRPr sz="1800" b="1"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defRPr>
            </a:lvl1pPr>
            <a:lvl2pPr marL="6858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+mn-lt"/>
                <a:cs typeface="+mn-cs"/>
              </a:defRPr>
            </a:lvl2pPr>
            <a:lvl3pPr marL="11430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+mn-lt"/>
                <a:cs typeface="+mn-cs"/>
              </a:defRPr>
            </a:lvl3pPr>
            <a:lvl4pPr marL="16002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4pPr>
            <a:lvl5pPr marL="20574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9pPr>
          </a:lstStyle>
          <a:p>
            <a:pPr algn="ctr"/>
            <a:r>
              <a:rPr lang="pt-BR" sz="2400" dirty="0">
                <a:solidFill>
                  <a:schemeClr val="accent5">
                    <a:lumMod val="50000"/>
                  </a:schemeClr>
                </a:solidFill>
              </a:rPr>
              <a:t>custos@tesouro.gov.br</a:t>
            </a:r>
          </a:p>
          <a:p>
            <a:pPr algn="ctr"/>
            <a:endParaRPr lang="pt-BR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09" y="918744"/>
            <a:ext cx="1584035" cy="1369789"/>
          </a:xfrm>
          <a:prstGeom prst="rect">
            <a:avLst/>
          </a:prstGeom>
        </p:spPr>
      </p:pic>
      <p:sp>
        <p:nvSpPr>
          <p:cNvPr id="8" name="Título 1"/>
          <p:cNvSpPr txBox="1">
            <a:spLocks/>
          </p:cNvSpPr>
          <p:nvPr/>
        </p:nvSpPr>
        <p:spPr>
          <a:xfrm>
            <a:off x="8184329" y="822593"/>
            <a:ext cx="3888335" cy="576050"/>
          </a:xfrm>
          <a:prstGeom prst="rect">
            <a:avLst/>
          </a:prstGeom>
        </p:spPr>
        <p:txBody>
          <a:bodyPr vert="horz" lIns="91438" tIns="45719" rIns="91438" bIns="45719" rtlCol="0">
            <a:noAutofit/>
          </a:bodyPr>
          <a:lstStyle>
            <a:lvl1pPr marL="0" indent="0" algn="r" defTabSz="91440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>
                  <a:lumMod val="75000"/>
                </a:schemeClr>
              </a:buClr>
              <a:buFont typeface="Wingdings" panose="05000000000000000000" pitchFamily="2" charset="2"/>
              <a:buNone/>
              <a:defRPr sz="1800" b="1"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defRPr>
            </a:lvl1pPr>
            <a:lvl2pPr marL="6858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+mn-lt"/>
                <a:cs typeface="+mn-cs"/>
              </a:defRPr>
            </a:lvl2pPr>
            <a:lvl3pPr marL="11430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+mn-lt"/>
                <a:cs typeface="+mn-cs"/>
              </a:defRPr>
            </a:lvl3pPr>
            <a:lvl4pPr marL="16002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4pPr>
            <a:lvl5pPr marL="20574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9pPr>
          </a:lstStyle>
          <a:p>
            <a:pPr algn="ctr"/>
            <a:r>
              <a:rPr lang="pt-BR" sz="2400" i="1" dirty="0" err="1">
                <a:solidFill>
                  <a:srgbClr val="4DC0E5"/>
                </a:solidFill>
              </a:rPr>
              <a:t>Twitter</a:t>
            </a:r>
            <a:r>
              <a:rPr lang="pt-BR" sz="2400" i="1" dirty="0">
                <a:solidFill>
                  <a:srgbClr val="4DC0E5"/>
                </a:solidFill>
              </a:rPr>
              <a:t>:</a:t>
            </a:r>
            <a:r>
              <a:rPr lang="pt-BR" sz="2400" i="1" dirty="0"/>
              <a:t> </a:t>
            </a:r>
            <a:r>
              <a:rPr lang="pt-BR" sz="2400" i="1" dirty="0">
                <a:solidFill>
                  <a:srgbClr val="203864"/>
                </a:solidFill>
              </a:rPr>
              <a:t>@_tesouro</a:t>
            </a:r>
            <a:endParaRPr lang="pt-BR" sz="2400" dirty="0">
              <a:solidFill>
                <a:srgbClr val="203864"/>
              </a:solidFill>
            </a:endParaRPr>
          </a:p>
        </p:txBody>
      </p:sp>
      <p:pic>
        <p:nvPicPr>
          <p:cNvPr id="124932" name="Picture 4" descr="Resultado de imagem para simbolo twitte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9529" y="485328"/>
            <a:ext cx="1093013" cy="1093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-24731" y="5660154"/>
            <a:ext cx="5976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 smtClean="0">
                <a:solidFill>
                  <a:schemeClr val="accent5">
                    <a:lumMod val="50000"/>
                  </a:schemeClr>
                </a:solidFill>
              </a:rPr>
              <a:t>Telefone: (61) 3412-3860</a:t>
            </a:r>
          </a:p>
        </p:txBody>
      </p:sp>
      <p:sp>
        <p:nvSpPr>
          <p:cNvPr id="11" name="Título 1"/>
          <p:cNvSpPr txBox="1">
            <a:spLocks/>
          </p:cNvSpPr>
          <p:nvPr/>
        </p:nvSpPr>
        <p:spPr>
          <a:xfrm>
            <a:off x="191344" y="4532156"/>
            <a:ext cx="4824444" cy="576050"/>
          </a:xfrm>
          <a:prstGeom prst="rect">
            <a:avLst/>
          </a:prstGeom>
        </p:spPr>
        <p:txBody>
          <a:bodyPr vert="horz" lIns="91438" tIns="45719" rIns="91438" bIns="45719" rtlCol="0">
            <a:noAutofit/>
          </a:bodyPr>
          <a:lstStyle>
            <a:lvl1pPr marL="0" indent="0" algn="r" defTabSz="91440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>
                  <a:lumMod val="75000"/>
                </a:schemeClr>
              </a:buClr>
              <a:buFont typeface="Wingdings" panose="05000000000000000000" pitchFamily="2" charset="2"/>
              <a:buNone/>
              <a:defRPr sz="1800" b="1"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defRPr>
            </a:lvl1pPr>
            <a:lvl2pPr marL="6858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+mn-lt"/>
                <a:cs typeface="+mn-cs"/>
              </a:defRPr>
            </a:lvl2pPr>
            <a:lvl3pPr marL="11430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+mn-lt"/>
                <a:cs typeface="+mn-cs"/>
              </a:defRPr>
            </a:lvl3pPr>
            <a:lvl4pPr marL="16002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4pPr>
            <a:lvl5pPr marL="20574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9pPr>
          </a:lstStyle>
          <a:p>
            <a:pPr algn="ctr"/>
            <a:r>
              <a:rPr lang="pt-BR" sz="2400" dirty="0" smtClean="0">
                <a:solidFill>
                  <a:schemeClr val="accent5">
                    <a:lumMod val="50000"/>
                  </a:schemeClr>
                </a:solidFill>
                <a:hlinkClick r:id="rId5"/>
              </a:rPr>
              <a:t>www.tesouro.fazenda.gov.br/custos</a:t>
            </a:r>
            <a:endParaRPr lang="pt-BR" sz="24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pt-BR" sz="2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pt-BR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2" name="Espaço Reservado para Conteúdo 4"/>
          <p:cNvSpPr txBox="1">
            <a:spLocks/>
          </p:cNvSpPr>
          <p:nvPr/>
        </p:nvSpPr>
        <p:spPr>
          <a:xfrm>
            <a:off x="839411" y="1670045"/>
            <a:ext cx="10945216" cy="2310163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Aft>
                <a:spcPts val="0"/>
              </a:spcAft>
            </a:pPr>
            <a:endParaRPr lang="pt-BR" altLang="pt-BR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 fontAlgn="auto">
              <a:spcAft>
                <a:spcPts val="0"/>
              </a:spcAft>
            </a:pPr>
            <a:endParaRPr lang="pt-BR" altLang="pt-BR" sz="76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pt-BR" altLang="pt-BR" sz="14400" b="1" i="1" dirty="0">
                <a:solidFill>
                  <a:schemeClr val="accent1">
                    <a:lumMod val="75000"/>
                  </a:schemeClr>
                </a:solidFill>
              </a:rPr>
              <a:t>“Tem cuidado com os custos pequenos! Uma pequena fenda afunda barcos grandes”</a:t>
            </a:r>
          </a:p>
          <a:p>
            <a:pPr algn="ctr"/>
            <a:endParaRPr lang="pt-BR" altLang="pt-BR" sz="14400" b="1" i="1" dirty="0">
              <a:solidFill>
                <a:schemeClr val="accent1">
                  <a:lumMod val="75000"/>
                </a:schemeClr>
              </a:solidFill>
            </a:endParaRPr>
          </a:p>
          <a:p>
            <a:pPr algn="r"/>
            <a:r>
              <a:rPr lang="pt-BR" altLang="pt-BR" sz="14400" b="1" i="1" dirty="0">
                <a:solidFill>
                  <a:schemeClr val="accent1">
                    <a:lumMod val="75000"/>
                  </a:schemeClr>
                </a:solidFill>
              </a:rPr>
              <a:t>Benjamim Franklin</a:t>
            </a:r>
          </a:p>
        </p:txBody>
      </p:sp>
      <p:sp>
        <p:nvSpPr>
          <p:cNvPr id="13" name="Título 1"/>
          <p:cNvSpPr txBox="1">
            <a:spLocks/>
          </p:cNvSpPr>
          <p:nvPr/>
        </p:nvSpPr>
        <p:spPr>
          <a:xfrm>
            <a:off x="5160" y="3987356"/>
            <a:ext cx="8899152" cy="576050"/>
          </a:xfrm>
          <a:prstGeom prst="rect">
            <a:avLst/>
          </a:prstGeom>
        </p:spPr>
        <p:txBody>
          <a:bodyPr vert="horz" lIns="91438" tIns="45719" rIns="91438" bIns="45719" rtlCol="0">
            <a:noAutofit/>
          </a:bodyPr>
          <a:lstStyle>
            <a:lvl1pPr marL="0" indent="0" algn="r" defTabSz="91440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>
                  <a:lumMod val="75000"/>
                </a:schemeClr>
              </a:buClr>
              <a:buFont typeface="Wingdings" panose="05000000000000000000" pitchFamily="2" charset="2"/>
              <a:buNone/>
              <a:defRPr sz="1800" b="1"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defRPr>
            </a:lvl1pPr>
            <a:lvl2pPr marL="6858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+mn-lt"/>
                <a:cs typeface="+mn-cs"/>
              </a:defRPr>
            </a:lvl2pPr>
            <a:lvl3pPr marL="11430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+mn-lt"/>
                <a:cs typeface="+mn-cs"/>
              </a:defRPr>
            </a:lvl3pPr>
            <a:lvl4pPr marL="16002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4pPr>
            <a:lvl5pPr marL="20574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9pPr>
          </a:lstStyle>
          <a:p>
            <a:pPr algn="ctr"/>
            <a:r>
              <a:rPr lang="pt-BR" sz="2400" dirty="0" smtClean="0">
                <a:solidFill>
                  <a:srgbClr val="00B050"/>
                </a:solidFill>
                <a:hlinkClick r:id="rId6"/>
              </a:rPr>
              <a:t>www.tesourotransparente.gov.br/visualizacoes/portal-de-custos</a:t>
            </a:r>
            <a:endParaRPr lang="pt-BR" sz="2400" dirty="0" smtClean="0">
              <a:solidFill>
                <a:srgbClr val="00B050"/>
              </a:solidFill>
            </a:endParaRPr>
          </a:p>
          <a:p>
            <a:pPr algn="ctr"/>
            <a:endParaRPr lang="pt-BR" sz="2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pt-BR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404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pt-BR" sz="4400" dirty="0" smtClean="0">
                <a:solidFill>
                  <a:schemeClr val="accent1"/>
                </a:solidFill>
              </a:rPr>
              <a:t>Orçamento Doméstico mês fevereiro/2016</a:t>
            </a:r>
          </a:p>
        </p:txBody>
      </p:sp>
      <p:graphicFrame>
        <p:nvGraphicFramePr>
          <p:cNvPr id="7" name="Tabela 6"/>
          <p:cNvGraphicFramePr>
            <a:graphicFrameLocks noGrp="1"/>
          </p:cNvGraphicFramePr>
          <p:nvPr>
            <p:extLst/>
          </p:nvPr>
        </p:nvGraphicFramePr>
        <p:xfrm>
          <a:off x="557215" y="719666"/>
          <a:ext cx="11329986" cy="558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5997"/>
                <a:gridCol w="2265997"/>
                <a:gridCol w="2225991"/>
                <a:gridCol w="1371600"/>
                <a:gridCol w="2067402"/>
                <a:gridCol w="1132999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pt-BR" sz="2000" dirty="0" smtClean="0"/>
                        <a:t>RECEITAS</a:t>
                      </a:r>
                      <a:endParaRPr lang="pt-BR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pt-BR" sz="2000" dirty="0" smtClean="0"/>
                        <a:t>DESPESAS</a:t>
                      </a:r>
                      <a:endParaRPr lang="pt-BR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pt-BR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pt-BR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BR" dirty="0" smtClean="0"/>
                        <a:t>SALÁRIO ESPOSA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6.100,00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CARTÃO DE CRÉDITO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1.000,00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EMPRÉSTIMO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350,00</a:t>
                      </a:r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BR" dirty="0" smtClean="0"/>
                        <a:t>SALÁRIO MARIDO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2.500,00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PLANO DE SAÚDE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600,00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SEGURO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300,00</a:t>
                      </a:r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BR" dirty="0" smtClean="0"/>
                        <a:t>ALUGUÉIS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SECRETÁRIA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1.000,00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LAZER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400,00</a:t>
                      </a:r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BR" dirty="0" smtClean="0"/>
                        <a:t>APLICAÇÕES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ESCOLA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1.600,00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CONDOMÍNIO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170,00</a:t>
                      </a:r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PRESTAÇÃO</a:t>
                      </a:r>
                      <a:r>
                        <a:rPr lang="pt-BR" sz="1600" baseline="0" dirty="0" smtClean="0"/>
                        <a:t> DO CARRO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480,00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MESADA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150,00</a:t>
                      </a:r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TRANSPORTE</a:t>
                      </a:r>
                      <a:r>
                        <a:rPr lang="pt-BR" sz="1600" baseline="0" dirty="0" smtClean="0"/>
                        <a:t> ESCOLAR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300,00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PLANO DE PREV.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120,00</a:t>
                      </a:r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VIAGEM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700,00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NATAÇÃO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150,00</a:t>
                      </a:r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IPVA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400,00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TEL.</a:t>
                      </a:r>
                      <a:r>
                        <a:rPr lang="pt-BR" sz="1600" baseline="0" dirty="0" smtClean="0"/>
                        <a:t> CELULAR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100,00</a:t>
                      </a:r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IPTU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300,00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ENERGIA ELÉT.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110,00</a:t>
                      </a:r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TELEFONE RESID.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250,00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TV</a:t>
                      </a:r>
                      <a:r>
                        <a:rPr lang="pt-BR" sz="1600" baseline="0" dirty="0" smtClean="0"/>
                        <a:t> P/ ASSINATURA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150,00</a:t>
                      </a:r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ACADEMIA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180,00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ÁGUA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100,00</a:t>
                      </a:r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INGLÊS/ESPANHOL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220,00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BR" b="1" i="1" u="sng" dirty="0" smtClean="0"/>
                        <a:t>TOTAL RECEITAS</a:t>
                      </a:r>
                      <a:endParaRPr lang="pt-BR" b="1" i="1" u="sn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8.600,00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b="1" i="1" u="sng" dirty="0" smtClean="0"/>
                        <a:t>TOTAL DESPESAS</a:t>
                      </a:r>
                      <a:endParaRPr lang="pt-BR" b="1" i="1" u="sn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solidFill>
                      <a:srgbClr val="D0D3E3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solidFill>
                      <a:srgbClr val="D0D3E3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9.130,00</a:t>
                      </a:r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BR" dirty="0" smtClean="0"/>
                        <a:t>SALDO MÊS SEG...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>
                          <a:solidFill>
                            <a:srgbClr val="FF0000"/>
                          </a:solidFill>
                        </a:rPr>
                        <a:t>(530,00)</a:t>
                      </a:r>
                      <a:endParaRPr lang="pt-B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4D49B-0E82-46B4-BC54-FF357924A8BC}" type="slidenum">
              <a:rPr lang="pt-BR" smtClean="0"/>
              <a:pPr/>
              <a:t>7</a:t>
            </a:fld>
            <a:endParaRPr lang="pt-BR"/>
          </a:p>
        </p:txBody>
      </p:sp>
      <p:sp>
        <p:nvSpPr>
          <p:cNvPr id="8" name="Título 2"/>
          <p:cNvSpPr>
            <a:spLocks noGrp="1"/>
          </p:cNvSpPr>
          <p:nvPr>
            <p:ph type="title"/>
          </p:nvPr>
        </p:nvSpPr>
        <p:spPr>
          <a:xfrm>
            <a:off x="260920" y="-416843"/>
            <a:ext cx="10515600" cy="1325563"/>
          </a:xfrm>
        </p:spPr>
        <p:txBody>
          <a:bodyPr/>
          <a:lstStyle/>
          <a:p>
            <a:r>
              <a:rPr lang="pt-BR" dirty="0" smtClean="0"/>
              <a:t>CONTEXTO DOMÉSTICO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65021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Espaço Reservado para Conteúdo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/>
            <a:endParaRPr lang="pt-BR" altLang="pt-BR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 eaLnBrk="1" hangingPunct="1"/>
            <a:endParaRPr lang="pt-BR" altLang="pt-BR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ctr" eaLnBrk="1" hangingPunct="1">
              <a:buNone/>
            </a:pPr>
            <a:endParaRPr lang="pt-BR" altLang="pt-BR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ctr" eaLnBrk="1" hangingPunct="1">
              <a:buNone/>
            </a:pPr>
            <a:r>
              <a:rPr lang="pt-BR" altLang="pt-BR" sz="4000" b="1" dirty="0" smtClean="0">
                <a:solidFill>
                  <a:schemeClr val="accent1">
                    <a:lumMod val="75000"/>
                  </a:schemeClr>
                </a:solidFill>
              </a:rPr>
              <a:t>VOCÊ SABE COMO AJUSTAR SEU ORÇAMENTO DOMÉSTICO?</a:t>
            </a:r>
            <a:endParaRPr lang="pt-BR" altLang="pt-BR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4D49B-0E82-46B4-BC54-FF357924A8BC}" type="slidenum">
              <a:rPr lang="pt-BR" smtClean="0"/>
              <a:pPr/>
              <a:t>8</a:t>
            </a:fld>
            <a:endParaRPr lang="pt-BR"/>
          </a:p>
        </p:txBody>
      </p:sp>
      <p:sp>
        <p:nvSpPr>
          <p:cNvPr id="6" name="Título 2"/>
          <p:cNvSpPr>
            <a:spLocks noGrp="1"/>
          </p:cNvSpPr>
          <p:nvPr>
            <p:ph type="title"/>
          </p:nvPr>
        </p:nvSpPr>
        <p:spPr>
          <a:xfrm>
            <a:off x="260920" y="-416843"/>
            <a:ext cx="10515600" cy="1325563"/>
          </a:xfrm>
        </p:spPr>
        <p:txBody>
          <a:bodyPr/>
          <a:lstStyle/>
          <a:p>
            <a:r>
              <a:rPr lang="pt-BR" dirty="0" smtClean="0"/>
              <a:t>ANÁLISE DE SITUAÇÃO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538079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pt-BR" sz="4400" dirty="0">
                <a:solidFill>
                  <a:schemeClr val="accent1"/>
                </a:solidFill>
              </a:rPr>
              <a:t>Orçamento Prefeitura </a:t>
            </a:r>
            <a:r>
              <a:rPr lang="pt-BR" sz="4400" dirty="0" err="1">
                <a:solidFill>
                  <a:schemeClr val="accent1"/>
                </a:solidFill>
              </a:rPr>
              <a:t>Jara</a:t>
            </a:r>
            <a:r>
              <a:rPr lang="pt-BR" sz="4400" dirty="0">
                <a:solidFill>
                  <a:schemeClr val="accent1"/>
                </a:solidFill>
              </a:rPr>
              <a:t> mês </a:t>
            </a:r>
            <a:r>
              <a:rPr lang="pt-BR" sz="4400" dirty="0" smtClean="0">
                <a:solidFill>
                  <a:schemeClr val="accent1"/>
                </a:solidFill>
              </a:rPr>
              <a:t>janeiro/2016</a:t>
            </a:r>
            <a:endParaRPr lang="pt-BR" sz="4400" dirty="0">
              <a:solidFill>
                <a:schemeClr val="accent1"/>
              </a:solidFill>
            </a:endParaRPr>
          </a:p>
        </p:txBody>
      </p:sp>
      <p:graphicFrame>
        <p:nvGraphicFramePr>
          <p:cNvPr id="7" name="Tabela 6"/>
          <p:cNvGraphicFramePr>
            <a:graphicFrameLocks noGrp="1"/>
          </p:cNvGraphicFramePr>
          <p:nvPr>
            <p:extLst/>
          </p:nvPr>
        </p:nvGraphicFramePr>
        <p:xfrm>
          <a:off x="557215" y="719666"/>
          <a:ext cx="11329986" cy="558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5997"/>
                <a:gridCol w="2265997"/>
                <a:gridCol w="2225991"/>
                <a:gridCol w="1371600"/>
                <a:gridCol w="2067402"/>
                <a:gridCol w="1132999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pt-BR" sz="2000" dirty="0" smtClean="0"/>
                        <a:t>RECEITAS</a:t>
                      </a:r>
                      <a:endParaRPr lang="pt-BR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pt-BR" sz="2000" dirty="0" smtClean="0"/>
                        <a:t>DESPESAS</a:t>
                      </a:r>
                      <a:endParaRPr lang="pt-BR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pt-BR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pt-BR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BR" dirty="0" smtClean="0"/>
                        <a:t>TRANSFERÊNCIAS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37.500,00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MAT.</a:t>
                      </a:r>
                      <a:r>
                        <a:rPr lang="pt-BR" sz="1600" baseline="0" dirty="0" smtClean="0"/>
                        <a:t> DE EXPEDIENTE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1.000,00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ÁGUA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650,00</a:t>
                      </a:r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BR" dirty="0" smtClean="0"/>
                        <a:t>ARRECADAÇÃO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12.500,00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SALÁRIO</a:t>
                      </a:r>
                      <a:r>
                        <a:rPr lang="pt-BR" sz="1600" baseline="0" dirty="0" smtClean="0"/>
                        <a:t> DE SERVIDOR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18.600,00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TELEFONIA FIXA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800,00</a:t>
                      </a:r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VIGILÂNCIA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4.000,00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TELEFONIA</a:t>
                      </a:r>
                      <a:r>
                        <a:rPr lang="pt-BR" sz="1600" baseline="0" dirty="0" smtClean="0"/>
                        <a:t> CELULAR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300,00</a:t>
                      </a:r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COPA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3.600,00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REFORMAS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3.500,00</a:t>
                      </a:r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LIMPEZA</a:t>
                      </a:r>
                      <a:r>
                        <a:rPr lang="pt-BR" sz="1600" baseline="0" dirty="0" smtClean="0"/>
                        <a:t> E CONSERV.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3.480,00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JARDINAGEM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1.600,00</a:t>
                      </a:r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MANUT.</a:t>
                      </a:r>
                      <a:r>
                        <a:rPr lang="pt-BR" sz="1600" baseline="0" dirty="0" smtClean="0"/>
                        <a:t> FROTA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1.300,00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MANUTENÇÃO VIAS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1.000,00</a:t>
                      </a:r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RECEPCIONISTA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2.700,00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FORN. DE ÁGUA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400,00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ENERGIA ELÉT.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810,00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ASSINATURA JORNAL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250,00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EMPRÉSTIMO GOV.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1.500,00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TRANSP. ESCOLAR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1.300,00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BR" b="1" i="1" u="sng" dirty="0" smtClean="0"/>
                        <a:t>TOTAL RECEITAS</a:t>
                      </a:r>
                      <a:endParaRPr lang="pt-BR" b="1" i="1" u="sn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50.000,00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b="1" i="1" u="sng" dirty="0" smtClean="0"/>
                        <a:t>TOTAL DESPESAS</a:t>
                      </a:r>
                      <a:endParaRPr lang="pt-BR" b="1" i="1" u="sn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solidFill>
                      <a:srgbClr val="D0D3E3"/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solidFill>
                      <a:srgbClr val="D0D3E3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46.790,00</a:t>
                      </a:r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BR" dirty="0" smtClean="0"/>
                        <a:t>SALDO MÊS SEG...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 smtClean="0"/>
                        <a:t>3.210,00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pt-B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4D49B-0E82-46B4-BC54-FF357924A8BC}" type="slidenum">
              <a:rPr lang="pt-BR" smtClean="0"/>
              <a:pPr/>
              <a:t>9</a:t>
            </a:fld>
            <a:endParaRPr lang="pt-BR"/>
          </a:p>
        </p:txBody>
      </p:sp>
      <p:sp>
        <p:nvSpPr>
          <p:cNvPr id="8" name="Título 2"/>
          <p:cNvSpPr>
            <a:spLocks noGrp="1"/>
          </p:cNvSpPr>
          <p:nvPr>
            <p:ph type="title"/>
          </p:nvPr>
        </p:nvSpPr>
        <p:spPr>
          <a:xfrm>
            <a:off x="260920" y="-416843"/>
            <a:ext cx="10515600" cy="1325563"/>
          </a:xfrm>
        </p:spPr>
        <p:txBody>
          <a:bodyPr/>
          <a:lstStyle/>
          <a:p>
            <a:r>
              <a:rPr lang="pt-BR" dirty="0" smtClean="0"/>
              <a:t>CONTEXTO DO SETOR PÚBLICO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151755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ersonalizar design">
  <a:themeElements>
    <a:clrScheme name="Azul Quente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Escritório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escricao xmlns="0a7000d6-02c1-4ac2-87ff-427c8bde8f4d">Padrões de apresentações em PowerPoint </Descricao>
    <PublishingPageContent xmlns="http://schemas.microsoft.com/sharepoint/v3" xsi:nil="true"/>
    <DestaqueNoticia xmlns="0a7000d6-02c1-4ac2-87ff-427c8bde8f4d">true</DestaqueNoticia>
    <STNCategoriaLookup xmlns="0a7000d6-02c1-4ac2-87ff-427c8bde8f4d">49</STNCategoriaLookup>
    <PalavraChaveNoticia xmlns="0a7000d6-02c1-4ac2-87ff-427c8bde8f4d">586;#Modelo</PalavraChaveNoticia>
    <STNSubcategoriaLookup xmlns="0a7000d6-02c1-4ac2-87ff-427c8bde8f4d">65</STNSubcategoriaLookup>
    <STNAreaLookup xmlns="0a7000d6-02c1-4ac2-87ff-427c8bde8f4d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STN Documento" ma:contentTypeID="0x010100074FEDCAA1540F4BA0F0316E3C4A784B0092FFBD8CB8CD9C48AC5B705EE16DB600" ma:contentTypeVersion="36" ma:contentTypeDescription="" ma:contentTypeScope="" ma:versionID="b2340f526e45dda0f23b78efe957f6c2">
  <xsd:schema xmlns:xsd="http://www.w3.org/2001/XMLSchema" xmlns:xs="http://www.w3.org/2001/XMLSchema" xmlns:p="http://schemas.microsoft.com/office/2006/metadata/properties" xmlns:ns1="http://schemas.microsoft.com/sharepoint/v3" xmlns:ns2="0a7000d6-02c1-4ac2-87ff-427c8bde8f4d" targetNamespace="http://schemas.microsoft.com/office/2006/metadata/properties" ma:root="true" ma:fieldsID="9bb3ffbdbd7c854fdfcb3918e66c6b42" ns1:_="" ns2:_="">
    <xsd:import namespace="http://schemas.microsoft.com/sharepoint/v3"/>
    <xsd:import namespace="0a7000d6-02c1-4ac2-87ff-427c8bde8f4d"/>
    <xsd:element name="properties">
      <xsd:complexType>
        <xsd:sequence>
          <xsd:element name="documentManagement">
            <xsd:complexType>
              <xsd:all>
                <xsd:element ref="ns2:STNCategoriaLookup"/>
                <xsd:element ref="ns2:STNSubcategoriaLookup"/>
                <xsd:element ref="ns2:DestaqueNoticia" minOccurs="0"/>
                <xsd:element ref="ns2:Descricao"/>
                <xsd:element ref="ns1:PublishingPageContent" minOccurs="0"/>
                <xsd:element ref="ns2:PalavraChaveNoticia"/>
                <xsd:element ref="ns2:STNAreaLookup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PageContent" ma:index="6" nillable="true" ma:displayName="Conteúdo da Página" ma:description="Conteúdo da Página é uma coluna de site criada pelo recurso de Publicação. Ela é usada no Tipo de Conteúdo de Página de Artigo como o conteúdo da página." ma:internalName="PublishingPageContent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a7000d6-02c1-4ac2-87ff-427c8bde8f4d" elementFormDefault="qualified">
    <xsd:import namespace="http://schemas.microsoft.com/office/2006/documentManagement/types"/>
    <xsd:import namespace="http://schemas.microsoft.com/office/infopath/2007/PartnerControls"/>
    <xsd:element name="STNCategoriaLookup" ma:index="2" ma:displayName="Categoria" ma:indexed="true" ma:list="{c5af44d2-4f95-4f02-8ad8-aacff1283beb}" ma:internalName="STNCategoriaLookup" ma:readOnly="false" ma:showField="Title" ma:web="0a7000d6-02c1-4ac2-87ff-427c8bde8f4d">
      <xsd:simpleType>
        <xsd:restriction base="dms:Lookup"/>
      </xsd:simpleType>
    </xsd:element>
    <xsd:element name="STNSubcategoriaLookup" ma:index="3" ma:displayName="Subcategoria" ma:indexed="true" ma:list="{192d909d-be75-44df-8561-8bf4dd6a77ae}" ma:internalName="STNSubcategoriaLookup" ma:readOnly="false" ma:showField="Title" ma:web="0a7000d6-02c1-4ac2-87ff-427c8bde8f4d">
      <xsd:simpleType>
        <xsd:restriction base="dms:Lookup"/>
      </xsd:simpleType>
    </xsd:element>
    <xsd:element name="DestaqueNoticia" ma:index="4" nillable="true" ma:displayName="Destaque" ma:default="0" ma:internalName="DestaqueNoticia">
      <xsd:simpleType>
        <xsd:restriction base="dms:Boolean"/>
      </xsd:simpleType>
    </xsd:element>
    <xsd:element name="Descricao" ma:index="5" ma:displayName="Resumo" ma:internalName="Descricao">
      <xsd:simpleType>
        <xsd:restriction base="dms:Text">
          <xsd:maxLength value="140"/>
        </xsd:restriction>
      </xsd:simpleType>
    </xsd:element>
    <xsd:element name="PalavraChaveNoticia" ma:index="13" ma:displayName="Palavras Chave" ma:list="03b14767-2059-4965-a763-74535623b0e3" ma:internalName="PalavraChaveNoticia" ma:readOnly="false" ma:showField="Title" ma:web="0a7000d6-02c1-4ac2-87ff-427c8bde8f4d">
      <xsd:simpleType>
        <xsd:restriction base="dms:Unknown"/>
      </xsd:simpleType>
    </xsd:element>
    <xsd:element name="STNAreaLookup" ma:index="14" nillable="true" ma:displayName="Áreas Vinculadas" ma:list="0e13c9bc-cab2-47a2-bab5-17b30044fcdc" ma:internalName="STNAreaLookup0" ma:showField="Title" ma:web="0a7000d6-02c1-4ac2-87ff-427c8bde8f4d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1" ma:displayName="Tipo de Conteúdo"/>
        <xsd:element ref="dc:title" minOccurs="0" maxOccurs="1" ma:index="1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04A931-DECB-449A-B79A-4844A27784F0}">
  <ds:schemaRefs>
    <ds:schemaRef ds:uri="http://purl.org/dc/elements/1.1/"/>
    <ds:schemaRef ds:uri="http://www.w3.org/XML/1998/namespace"/>
    <ds:schemaRef ds:uri="http://purl.org/dc/terms/"/>
    <ds:schemaRef ds:uri="0a7000d6-02c1-4ac2-87ff-427c8bde8f4d"/>
    <ds:schemaRef ds:uri="http://schemas.microsoft.com/office/2006/metadata/properties"/>
    <ds:schemaRef ds:uri="http://schemas.openxmlformats.org/package/2006/metadata/core-properties"/>
    <ds:schemaRef ds:uri="http://schemas.microsoft.com/office/2006/documentManagement/types"/>
    <ds:schemaRef ds:uri="http://schemas.microsoft.com/sharepoint/v3"/>
    <ds:schemaRef ds:uri="http://schemas.microsoft.com/office/infopath/2007/PartnerControl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83325E1F-D680-4DEC-BCF9-947E89A40FD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05934B2-3220-44AD-8424-ECAE79CAE56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0a7000d6-02c1-4ac2-87ff-427c8bde8f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11407</TotalTime>
  <Words>3132</Words>
  <Application>Microsoft Office PowerPoint</Application>
  <PresentationFormat>Personalizar</PresentationFormat>
  <Paragraphs>845</Paragraphs>
  <Slides>65</Slides>
  <Notes>22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65</vt:i4>
      </vt:variant>
    </vt:vector>
  </HeadingPairs>
  <TitlesOfParts>
    <vt:vector size="66" baseType="lpstr">
      <vt:lpstr>Personalizar design</vt:lpstr>
      <vt:lpstr>Apresentação do PowerPoint</vt:lpstr>
      <vt:lpstr>Análise de Situação</vt:lpstr>
      <vt:lpstr>Bom Dia</vt:lpstr>
      <vt:lpstr>Cenário Brasileiro – Diagnóstico</vt:lpstr>
      <vt:lpstr>Questão</vt:lpstr>
      <vt:lpstr>CONTEXTO DOMÉSTICO</vt:lpstr>
      <vt:lpstr>CONTEXTO DOMÉSTICO</vt:lpstr>
      <vt:lpstr>ANÁLISE DE SITUAÇÃO</vt:lpstr>
      <vt:lpstr>CONTEXTO DO SETOR PÚBLICO</vt:lpstr>
      <vt:lpstr>CONTEXTO DO SETOR PÚBLICO</vt:lpstr>
      <vt:lpstr>ANÁLISE DE SITUAÇÃO</vt:lpstr>
      <vt:lpstr>Custos Panorama</vt:lpstr>
      <vt:lpstr>Custos Panorama</vt:lpstr>
      <vt:lpstr>Situação Atual</vt:lpstr>
      <vt:lpstr>Cenário Brasileiro</vt:lpstr>
      <vt:lpstr>Apresentação do PowerPoint</vt:lpstr>
      <vt:lpstr>INDICADORES DE DESEMPENHO DE CUSTOS (IDC)</vt:lpstr>
      <vt:lpstr>INDICADORES DE DESEMPENHO DE CUSTOS (IDC)</vt:lpstr>
      <vt:lpstr>Análise de Situação</vt:lpstr>
      <vt:lpstr>CONTEXTO DO SETOR PÚBLICO</vt:lpstr>
      <vt:lpstr>Análise de Situação</vt:lpstr>
      <vt:lpstr>Fluxo da Informação de Custos</vt:lpstr>
      <vt:lpstr>Fluxo da Informação de Custos</vt:lpstr>
      <vt:lpstr>Apresentação do PowerPoint</vt:lpstr>
      <vt:lpstr>Estrutura Simplificada da Execução de Programa</vt:lpstr>
      <vt:lpstr>Fluxo da Informação de Custos</vt:lpstr>
      <vt:lpstr>Questão</vt:lpstr>
      <vt:lpstr>Objeto de Custo</vt:lpstr>
      <vt:lpstr>DETACUSTO no SIAFI Web</vt:lpstr>
      <vt:lpstr>MODELO DE ENTRADA DE DADOS </vt:lpstr>
      <vt:lpstr>Passo a Passo da Informação de Custos</vt:lpstr>
      <vt:lpstr>CUSTOS APLICADO AO SETOR PÚBLICO</vt:lpstr>
      <vt:lpstr>CUSTOS APLICADO AO SETOR PÚBLICO</vt:lpstr>
      <vt:lpstr>CUSTOS APLICADO AO SETOR PÚBLICO</vt:lpstr>
      <vt:lpstr>CONTEXTO DO SETOR PÚBLICO</vt:lpstr>
      <vt:lpstr>CONTEXTO DO SETOR PÚBLICO</vt:lpstr>
      <vt:lpstr>CONTEXTO DO SETOR PÚBLICO</vt:lpstr>
      <vt:lpstr>CONTEXTO DO SETOR PÚBLICO</vt:lpstr>
      <vt:lpstr>CONTEXTO DO SETOR PÚBLICO</vt:lpstr>
      <vt:lpstr>CONTEXTO DO SETOR PÚBLICO</vt:lpstr>
      <vt:lpstr>Porque usar custos no Setor Público?</vt:lpstr>
      <vt:lpstr>Porque utilizar custos no Setor Público?</vt:lpstr>
      <vt:lpstr>Passo a Passo da Informação de Custos</vt:lpstr>
      <vt:lpstr>Análise de Situação</vt:lpstr>
      <vt:lpstr>Decisão com base em Custos</vt:lpstr>
      <vt:lpstr>Apresentação do PowerPoint</vt:lpstr>
      <vt:lpstr>ANÁLISE DE SITUAÇÃO – INSTITUTOS</vt:lpstr>
      <vt:lpstr>Bom Dia</vt:lpstr>
      <vt:lpstr>Custos Agora</vt:lpstr>
      <vt:lpstr>Apresentação do PowerPoint</vt:lpstr>
      <vt:lpstr>SIC – Sistema de Informação de Custos</vt:lpstr>
      <vt:lpstr>Portal de Custos do Governo Federal</vt:lpstr>
      <vt:lpstr>Portal de Custos do Governo Federal</vt:lpstr>
      <vt:lpstr>Portal de Custos do Governo Federal</vt:lpstr>
      <vt:lpstr>Apresentação do PowerPoint</vt:lpstr>
      <vt:lpstr>Análise de Situação</vt:lpstr>
      <vt:lpstr>Decisão com base em Custos</vt:lpstr>
      <vt:lpstr>Sistema de Informação de Custos do Governo Federal</vt:lpstr>
      <vt:lpstr>Sistema de Informação de Custos do Governo Federal</vt:lpstr>
      <vt:lpstr>Apresentação do PowerPoint</vt:lpstr>
      <vt:lpstr>Apresentação do PowerPoint</vt:lpstr>
      <vt:lpstr>Apresentação do PowerPoint</vt:lpstr>
      <vt:lpstr>Apresentação do PowerPoint</vt:lpstr>
      <vt:lpstr>Lições Aprendidas</vt:lpstr>
      <vt:lpstr>Contato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em PowerPoint</dc:title>
  <dc:creator>STN</dc:creator>
  <cp:lastModifiedBy>Usuário do Windows</cp:lastModifiedBy>
  <cp:revision>696</cp:revision>
  <cp:lastPrinted>2016-02-26T18:02:50Z</cp:lastPrinted>
  <dcterms:created xsi:type="dcterms:W3CDTF">2014-03-31T18:30:38Z</dcterms:created>
  <dcterms:modified xsi:type="dcterms:W3CDTF">2018-06-19T12:06:14Z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0x010100074FEDCAA1540F4BA0F0316E3C4A784B0092FFBD8CB8CD9C48AC5B705EE16DB600</vt:lpwstr>
  </property>
</Properties>
</file>