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4" r:id="rId4"/>
  </p:sldMasterIdLst>
  <p:notesMasterIdLst>
    <p:notesMasterId r:id="rId31"/>
  </p:notesMasterIdLst>
  <p:handoutMasterIdLst>
    <p:handoutMasterId r:id="rId32"/>
  </p:handoutMasterIdLst>
  <p:sldIdLst>
    <p:sldId id="514" r:id="rId5"/>
    <p:sldId id="366" r:id="rId6"/>
    <p:sldId id="690" r:id="rId7"/>
    <p:sldId id="693" r:id="rId8"/>
    <p:sldId id="694" r:id="rId9"/>
    <p:sldId id="695" r:id="rId10"/>
    <p:sldId id="696" r:id="rId11"/>
    <p:sldId id="697" r:id="rId12"/>
    <p:sldId id="702" r:id="rId13"/>
    <p:sldId id="698" r:id="rId14"/>
    <p:sldId id="691" r:id="rId15"/>
    <p:sldId id="699" r:id="rId16"/>
    <p:sldId id="701" r:id="rId17"/>
    <p:sldId id="676" r:id="rId18"/>
    <p:sldId id="677" r:id="rId19"/>
    <p:sldId id="679" r:id="rId20"/>
    <p:sldId id="678" r:id="rId21"/>
    <p:sldId id="680" r:id="rId22"/>
    <p:sldId id="682" r:id="rId23"/>
    <p:sldId id="681" r:id="rId24"/>
    <p:sldId id="683" r:id="rId25"/>
    <p:sldId id="684" r:id="rId26"/>
    <p:sldId id="685" r:id="rId27"/>
    <p:sldId id="687" r:id="rId28"/>
    <p:sldId id="689" r:id="rId29"/>
    <p:sldId id="688" r:id="rId30"/>
  </p:sldIdLst>
  <p:sldSz cx="12192000" cy="6858000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D0D3E3"/>
    <a:srgbClr val="072C62"/>
    <a:srgbClr val="002060"/>
    <a:srgbClr val="F68A1E"/>
    <a:srgbClr val="FFDD00"/>
    <a:srgbClr val="5E729B"/>
    <a:srgbClr val="FFDA09"/>
    <a:srgbClr val="FDC616"/>
    <a:srgbClr val="F9A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5324" autoAdjust="0"/>
  </p:normalViewPr>
  <p:slideViewPr>
    <p:cSldViewPr>
      <p:cViewPr varScale="1">
        <p:scale>
          <a:sx n="90" d="100"/>
          <a:sy n="90" d="100"/>
        </p:scale>
        <p:origin x="54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19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DE1085E-D8B3-434B-9F25-DE917C2956E6}" type="datetimeFigureOut">
              <a:rPr lang="pt-BR"/>
              <a:pPr>
                <a:defRPr/>
              </a:pPr>
              <a:t>30/05/2018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96D4A66-F87B-427F-B2E7-21BCF38CF6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180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016F97-CE40-44EC-9D97-53E309C537D4}" type="datetimeFigureOut">
              <a:rPr lang="pt-BR"/>
              <a:pPr>
                <a:defRPr/>
              </a:pPr>
              <a:t>30/05/2018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A3976E-3615-49A1-B178-9E4D9482EC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18326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9759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582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0920" y="-416843"/>
            <a:ext cx="10515600" cy="13255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3393" y="1010990"/>
            <a:ext cx="10945216" cy="4351338"/>
          </a:xfrm>
        </p:spPr>
        <p:txBody>
          <a:bodyPr>
            <a:normAutofit/>
          </a:bodyPr>
          <a:lstStyle>
            <a:lvl1pPr marL="0" indent="0">
              <a:buClr>
                <a:schemeClr val="accent1"/>
              </a:buClr>
              <a:buFont typeface="Wingdings" panose="05000000000000000000" pitchFamily="2" charset="2"/>
              <a:buNone/>
              <a:defRPr sz="1800"/>
            </a:lvl1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5944195"/>
            <a:ext cx="41148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329464" y="6448251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6C24D49B-0E82-46B4-BC54-FF357924A8BC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8" name="Conector reto 7"/>
          <p:cNvCxnSpPr/>
          <p:nvPr userDrawn="1"/>
        </p:nvCxnSpPr>
        <p:spPr>
          <a:xfrm>
            <a:off x="-24680" y="404664"/>
            <a:ext cx="756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de Tópic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912" y="-416843"/>
            <a:ext cx="10515600" cy="13255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95400" y="965647"/>
            <a:ext cx="10011072" cy="4351338"/>
          </a:xfrm>
        </p:spPr>
        <p:txBody>
          <a:bodyPr>
            <a:normAutofit/>
          </a:bodyPr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/>
            </a:lvl1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5944195"/>
            <a:ext cx="41148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329464" y="6448251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6C24D49B-0E82-46B4-BC54-FF357924A8BC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8" name="Conector reto 7"/>
          <p:cNvCxnSpPr/>
          <p:nvPr userDrawn="1"/>
        </p:nvCxnSpPr>
        <p:spPr>
          <a:xfrm>
            <a:off x="0" y="404664"/>
            <a:ext cx="756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38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Menor ou Sumá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Adicionar Título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cxnSp>
        <p:nvCxnSpPr>
          <p:cNvPr id="8" name="Conector reto 7"/>
          <p:cNvCxnSpPr/>
          <p:nvPr userDrawn="1"/>
        </p:nvCxnSpPr>
        <p:spPr>
          <a:xfrm>
            <a:off x="0" y="1268760"/>
            <a:ext cx="756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861864" y="1847850"/>
            <a:ext cx="10515600" cy="4351338"/>
          </a:xfrm>
        </p:spPr>
        <p:txBody>
          <a:bodyPr/>
          <a:lstStyle>
            <a:lvl1pPr marL="228600" indent="-2286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10" name="Espaço Reservado para Número de Slide 5"/>
          <p:cNvSpPr txBox="1">
            <a:spLocks/>
          </p:cNvSpPr>
          <p:nvPr userDrawn="1"/>
        </p:nvSpPr>
        <p:spPr>
          <a:xfrm>
            <a:off x="9329464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B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6C24D49B-0E82-46B4-BC54-FF357924A8B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014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 de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5"/>
          <p:cNvSpPr txBox="1">
            <a:spLocks/>
          </p:cNvSpPr>
          <p:nvPr userDrawn="1"/>
        </p:nvSpPr>
        <p:spPr>
          <a:xfrm>
            <a:off x="9329464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B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6C24D49B-0E82-46B4-BC54-FF357924A8BC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4" name="Conector reto 3"/>
          <p:cNvCxnSpPr/>
          <p:nvPr userDrawn="1"/>
        </p:nvCxnSpPr>
        <p:spPr>
          <a:xfrm>
            <a:off x="0" y="3284984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>
            <a:spLocks noGrp="1"/>
          </p:cNvSpPr>
          <p:nvPr>
            <p:ph type="title" hasCustomPrompt="1"/>
          </p:nvPr>
        </p:nvSpPr>
        <p:spPr>
          <a:xfrm>
            <a:off x="2207568" y="2492896"/>
            <a:ext cx="7272808" cy="1325563"/>
          </a:xfrm>
        </p:spPr>
        <p:txBody>
          <a:bodyPr>
            <a:normAutofit/>
          </a:bodyPr>
          <a:lstStyle>
            <a:lvl1pPr algn="ctr">
              <a:defRPr sz="2000" b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do separador de slides</a:t>
            </a:r>
          </a:p>
        </p:txBody>
      </p:sp>
    </p:spTree>
    <p:extLst>
      <p:ext uri="{BB962C8B-B14F-4D97-AF65-F5344CB8AC3E}">
        <p14:creationId xmlns:p14="http://schemas.microsoft.com/office/powerpoint/2010/main" val="3702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réditos Fin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0" y="1844824"/>
            <a:ext cx="5472608" cy="562074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000" b="1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0" y="2708920"/>
            <a:ext cx="5486400" cy="1368151"/>
          </a:xfrm>
          <a:prstGeom prst="rect">
            <a:avLst/>
          </a:prstGeom>
        </p:spPr>
        <p:txBody>
          <a:bodyPr/>
          <a:lstStyle>
            <a:lvl1pPr algn="r">
              <a:buFont typeface="Arial" pitchFamily="34" charset="0"/>
              <a:buNone/>
              <a:defRPr sz="16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algn="l">
              <a:buFont typeface="Arial" pitchFamily="34" charset="0"/>
              <a:buNone/>
              <a:defRPr sz="2400"/>
            </a:lvl2pPr>
            <a:lvl3pPr algn="l">
              <a:buFont typeface="Arial" pitchFamily="34" charset="0"/>
              <a:buNone/>
              <a:defRPr sz="2000"/>
            </a:lvl3pPr>
            <a:lvl4pPr algn="l">
              <a:buNone/>
              <a:defRPr sz="1800"/>
            </a:lvl4pPr>
            <a:lvl5pPr algn="l">
              <a:buNone/>
              <a:defRPr sz="1600" baseline="0"/>
            </a:lvl5pPr>
          </a:lstStyle>
          <a:p>
            <a:pPr lvl="0"/>
            <a:r>
              <a:rPr lang="pt-BR" dirty="0"/>
              <a:t>Clique para editar o texto mestre</a:t>
            </a:r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372" y="4221088"/>
            <a:ext cx="5362131" cy="177728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839" y="5611880"/>
            <a:ext cx="1572777" cy="38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4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4D49B-0E82-46B4-BC54-FF357924A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60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6" r:id="rId2"/>
    <p:sldLayoutId id="2147483945" r:id="rId3"/>
    <p:sldLayoutId id="2147483938" r:id="rId4"/>
    <p:sldLayoutId id="2147483941" r:id="rId5"/>
    <p:sldLayoutId id="214748393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0809"/>
            <a:ext cx="12192000" cy="229914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9887744" y="645333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75000"/>
                  </a:schemeClr>
                </a:solidFill>
              </a:rPr>
              <a:t>29 de maio de 2018</a:t>
            </a:r>
          </a:p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7C0C599-C575-4751-903C-FDAA973FDC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00" y="5478533"/>
            <a:ext cx="2240049" cy="77481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2EBE12A-D7C5-477D-9B78-F51B624DF7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884" y="3820269"/>
            <a:ext cx="7703835" cy="183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2577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Solicitação de bens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3" name="Imagem 2">
            <a:extLst>
              <a:ext uri="{FF2B5EF4-FFF2-40B4-BE49-F238E27FC236}">
                <a16:creationId xmlns:a16="http://schemas.microsoft.com/office/drawing/2014/main" id="{FF0AC5D2-017C-42EC-A18F-80E025AB5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181" y="2577599"/>
            <a:ext cx="233997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m 6">
            <a:extLst>
              <a:ext uri="{FF2B5EF4-FFF2-40B4-BE49-F238E27FC236}">
                <a16:creationId xmlns:a16="http://schemas.microsoft.com/office/drawing/2014/main" id="{E2976BEA-BF6D-4C81-9931-8A4C47C24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1437774"/>
            <a:ext cx="5753100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ixaDeTexto 7">
            <a:extLst>
              <a:ext uri="{FF2B5EF4-FFF2-40B4-BE49-F238E27FC236}">
                <a16:creationId xmlns:a16="http://schemas.microsoft.com/office/drawing/2014/main" id="{A8E33BC6-2CC9-4C22-A4EE-AB8AF6E15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0918" y="2398211"/>
            <a:ext cx="4192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3200">
                <a:solidFill>
                  <a:srgbClr val="FF0000"/>
                </a:solidFill>
              </a:rPr>
              <a:t>Preciso de um carro!!!</a:t>
            </a:r>
          </a:p>
        </p:txBody>
      </p:sp>
      <p:pic>
        <p:nvPicPr>
          <p:cNvPr id="16" name="Imagem 4">
            <a:extLst>
              <a:ext uri="{FF2B5EF4-FFF2-40B4-BE49-F238E27FC236}">
                <a16:creationId xmlns:a16="http://schemas.microsoft.com/office/drawing/2014/main" id="{BA3979A7-72E4-4C94-BED7-0F5B6C6CA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168" y="3031624"/>
            <a:ext cx="92868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773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A QUEM SE DESTINA O </a:t>
            </a:r>
            <a:r>
              <a:rPr lang="pt-BR" altLang="pt-BR" sz="6600" b="1" i="1" dirty="0">
                <a:solidFill>
                  <a:srgbClr val="00B050"/>
                </a:solidFill>
              </a:rPr>
              <a:t>RE</a:t>
            </a:r>
            <a:r>
              <a:rPr lang="pt-BR" altLang="pt-BR" sz="6600" b="1" dirty="0">
                <a:solidFill>
                  <a:schemeClr val="accent1"/>
                </a:solidFill>
              </a:rPr>
              <a:t>USE</a:t>
            </a:r>
            <a:r>
              <a:rPr lang="pt-BR" altLang="pt-BR" sz="6600" b="1" dirty="0">
                <a:solidFill>
                  <a:srgbClr val="00B050"/>
                </a:solidFill>
              </a:rPr>
              <a:t>.</a:t>
            </a:r>
            <a:r>
              <a:rPr lang="pt-BR" altLang="pt-BR" sz="6600" dirty="0">
                <a:solidFill>
                  <a:schemeClr val="bg1">
                    <a:lumMod val="65000"/>
                  </a:schemeClr>
                </a:solidFill>
              </a:rPr>
              <a:t>GOV</a:t>
            </a:r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260920" y="-416843"/>
            <a:ext cx="10515600" cy="1325563"/>
          </a:xfrm>
        </p:spPr>
        <p:txBody>
          <a:bodyPr/>
          <a:lstStyle/>
          <a:p>
            <a:r>
              <a:rPr lang="pt-BR" dirty="0"/>
              <a:t>ANÁLISE DE SITUAÇÃO</a:t>
            </a:r>
          </a:p>
        </p:txBody>
      </p:sp>
    </p:spTree>
    <p:extLst>
      <p:ext uri="{BB962C8B-B14F-4D97-AF65-F5344CB8AC3E}">
        <p14:creationId xmlns:p14="http://schemas.microsoft.com/office/powerpoint/2010/main" val="2466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33650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FF0000"/>
                </a:solidFill>
              </a:rPr>
              <a:t>Os 3 Poderes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FF0000"/>
                </a:solidFill>
              </a:rPr>
              <a:t>Os 3 Entes Federativos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FF0000"/>
                </a:solidFill>
              </a:rPr>
              <a:t>Cidadãos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0" name="Imagem 3">
            <a:extLst>
              <a:ext uri="{FF2B5EF4-FFF2-40B4-BE49-F238E27FC236}">
                <a16:creationId xmlns:a16="http://schemas.microsoft.com/office/drawing/2014/main" id="{8B052B36-C3DE-4F00-A63B-CF2C8F4E5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08" y="1954797"/>
            <a:ext cx="4714875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80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2664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Evoluções previstas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AD45CCF-9FA5-42A4-9F48-FC92517645FE}"/>
              </a:ext>
            </a:extLst>
          </p:cNvPr>
          <p:cNvSpPr txBox="1"/>
          <p:nvPr/>
        </p:nvSpPr>
        <p:spPr>
          <a:xfrm>
            <a:off x="839416" y="1729427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Solicitação de bens;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Comunicação dos interessados com o responsável pelo bem (chat);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Estender a opção para Estados e Municípios;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Utilizar a base do sistema com indicadores de performance de economia e boas práticas na administração pública;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Outros tipos de acesso como por exemplo Brasil Cidadão;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Integração com CATMAT.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D1C3547-4727-4243-B98F-D5959486F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253" y="1185653"/>
            <a:ext cx="37973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36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COMO FUNCIONARÁ O </a:t>
            </a:r>
            <a:r>
              <a:rPr lang="pt-BR" altLang="pt-BR" sz="6600" b="1" i="1" dirty="0">
                <a:solidFill>
                  <a:srgbClr val="00B050"/>
                </a:solidFill>
              </a:rPr>
              <a:t>RE</a:t>
            </a:r>
            <a:r>
              <a:rPr lang="pt-BR" altLang="pt-BR" sz="6600" b="1" dirty="0">
                <a:solidFill>
                  <a:schemeClr val="accent1"/>
                </a:solidFill>
              </a:rPr>
              <a:t>USE</a:t>
            </a:r>
            <a:r>
              <a:rPr lang="pt-BR" altLang="pt-BR" sz="6600" b="1" dirty="0">
                <a:solidFill>
                  <a:srgbClr val="00B050"/>
                </a:solidFill>
              </a:rPr>
              <a:t>.</a:t>
            </a:r>
            <a:r>
              <a:rPr lang="pt-BR" altLang="pt-BR" sz="6600" dirty="0">
                <a:solidFill>
                  <a:schemeClr val="bg1">
                    <a:lumMod val="65000"/>
                  </a:schemeClr>
                </a:solidFill>
              </a:rPr>
              <a:t>GOV</a:t>
            </a:r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260920" y="-416843"/>
            <a:ext cx="10515600" cy="1325563"/>
          </a:xfrm>
        </p:spPr>
        <p:txBody>
          <a:bodyPr/>
          <a:lstStyle/>
          <a:p>
            <a:r>
              <a:rPr lang="pt-BR" dirty="0"/>
              <a:t>ANÁLISE DE SITUAÇÃO</a:t>
            </a:r>
          </a:p>
        </p:txBody>
      </p:sp>
    </p:spTree>
    <p:extLst>
      <p:ext uri="{BB962C8B-B14F-4D97-AF65-F5344CB8AC3E}">
        <p14:creationId xmlns:p14="http://schemas.microsoft.com/office/powerpoint/2010/main" val="128522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260920" y="-416843"/>
            <a:ext cx="10515600" cy="1325563"/>
          </a:xfrm>
        </p:spPr>
        <p:txBody>
          <a:bodyPr/>
          <a:lstStyle/>
          <a:p>
            <a:r>
              <a:rPr lang="pt-BR" dirty="0"/>
              <a:t>CONHECENDO O REUSE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DF9C054-83B0-41C6-8B06-3B6EFC5AC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511072"/>
            <a:ext cx="8064896" cy="594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2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CONHECENDO O REUSE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328248" y="548680"/>
            <a:ext cx="38637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Campos</a:t>
            </a:r>
            <a:r>
              <a:rPr lang="pt-BR" sz="1400" dirty="0"/>
              <a:t>:</a:t>
            </a:r>
          </a:p>
          <a:p>
            <a:r>
              <a:rPr lang="pt-BR" sz="1400" dirty="0"/>
              <a:t>      - Título do Anúncio</a:t>
            </a:r>
          </a:p>
          <a:p>
            <a:r>
              <a:rPr lang="pt-BR" sz="1400" dirty="0"/>
              <a:t>      - Descrição completa</a:t>
            </a:r>
          </a:p>
          <a:p>
            <a:r>
              <a:rPr lang="pt-BR" sz="1400" dirty="0"/>
              <a:t>      - Foto</a:t>
            </a:r>
          </a:p>
          <a:p>
            <a:r>
              <a:rPr lang="pt-BR" sz="1400" dirty="0"/>
              <a:t>      - Quantidade</a:t>
            </a:r>
          </a:p>
          <a:p>
            <a:r>
              <a:rPr lang="pt-BR" sz="1400" dirty="0"/>
              <a:t>      - Unidade de Fornecimento</a:t>
            </a:r>
          </a:p>
          <a:p>
            <a:r>
              <a:rPr lang="pt-BR" sz="1400" dirty="0"/>
              <a:t>      - UF</a:t>
            </a:r>
          </a:p>
          <a:p>
            <a:r>
              <a:rPr lang="pt-BR" sz="1400" dirty="0"/>
              <a:t>      - Município</a:t>
            </a:r>
          </a:p>
          <a:p>
            <a:r>
              <a:rPr lang="pt-BR" sz="1400" dirty="0"/>
              <a:t>      - Entidade</a:t>
            </a:r>
          </a:p>
          <a:p>
            <a:r>
              <a:rPr lang="pt-BR" sz="1400" dirty="0"/>
              <a:t>        - Código</a:t>
            </a:r>
          </a:p>
          <a:p>
            <a:r>
              <a:rPr lang="pt-BR" sz="1400" dirty="0"/>
              <a:t>        - Nome</a:t>
            </a:r>
          </a:p>
          <a:p>
            <a:r>
              <a:rPr lang="pt-BR" sz="1400" dirty="0"/>
              <a:t>      - Contato</a:t>
            </a:r>
          </a:p>
          <a:p>
            <a:r>
              <a:rPr lang="pt-BR" sz="1400" dirty="0"/>
              <a:t>        - Nome</a:t>
            </a:r>
          </a:p>
          <a:p>
            <a:r>
              <a:rPr lang="pt-BR" sz="1400" dirty="0"/>
              <a:t>        - Telefone</a:t>
            </a:r>
          </a:p>
          <a:p>
            <a:r>
              <a:rPr lang="pt-BR" sz="1400" dirty="0"/>
              <a:t>        - E-mail</a:t>
            </a:r>
          </a:p>
          <a:p>
            <a:r>
              <a:rPr lang="pt-BR" sz="1400" dirty="0"/>
              <a:t>      - Vencimento do Anúncio</a:t>
            </a:r>
          </a:p>
          <a:p>
            <a:r>
              <a:rPr lang="pt-BR" sz="1400" dirty="0"/>
              <a:t> </a:t>
            </a:r>
          </a:p>
          <a:p>
            <a:r>
              <a:rPr lang="pt-BR" sz="1400" dirty="0"/>
              <a:t>      - Detalhes Adicionais do Material Anunciado (pode ter mais de um por anúncio.</a:t>
            </a:r>
          </a:p>
          <a:p>
            <a:r>
              <a:rPr lang="pt-BR" sz="1400" dirty="0"/>
              <a:t>        É possível que nem todos os campos estejam preenchidos)</a:t>
            </a:r>
          </a:p>
          <a:p>
            <a:r>
              <a:rPr lang="pt-BR" sz="1400" dirty="0"/>
              <a:t>        - Situação do Material anunciado (Ocioso, Recuperado...)      </a:t>
            </a:r>
          </a:p>
          <a:p>
            <a:r>
              <a:rPr lang="pt-BR" sz="1400" dirty="0"/>
              <a:t>        - Quantidade (do Material na Situação)</a:t>
            </a:r>
          </a:p>
          <a:p>
            <a:r>
              <a:rPr lang="pt-BR" sz="1400" dirty="0"/>
              <a:t>        - Valor Avaliado</a:t>
            </a:r>
          </a:p>
          <a:p>
            <a:r>
              <a:rPr lang="pt-BR" sz="1400" dirty="0"/>
              <a:t>        - Informações Complementares</a:t>
            </a:r>
          </a:p>
          <a:p>
            <a:r>
              <a:rPr lang="pt-BR" sz="1400" dirty="0"/>
              <a:t>        - Número de Patrimônio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5B3B004-6711-4677-B318-6D5CB8C49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612914"/>
            <a:ext cx="7560840" cy="557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74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CONHECENDO O REUSE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CE1FE17-6C17-4DFF-9B9E-0E370F319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528999"/>
            <a:ext cx="7272808" cy="616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9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10" name="Figura4"/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18300" y="764704"/>
            <a:ext cx="7811328" cy="4984457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318300" y="767281"/>
            <a:ext cx="1080120" cy="2616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100" dirty="0"/>
              <a:t>REUSE.GOV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27634" y="3528981"/>
            <a:ext cx="1080120" cy="2616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100" dirty="0"/>
              <a:t>REUSE.GOV</a:t>
            </a:r>
          </a:p>
        </p:txBody>
      </p:sp>
    </p:spTree>
    <p:extLst>
      <p:ext uri="{BB962C8B-B14F-4D97-AF65-F5344CB8AC3E}">
        <p14:creationId xmlns:p14="http://schemas.microsoft.com/office/powerpoint/2010/main" val="148211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7" name="Figura12"/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35360" y="548680"/>
            <a:ext cx="7595304" cy="5293702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35360" y="548680"/>
            <a:ext cx="1080120" cy="2616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100" dirty="0"/>
              <a:t>REUSE.GOV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35375" y="2852936"/>
            <a:ext cx="1080120" cy="2616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100" dirty="0"/>
              <a:t>REUSE.GOV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135660" y="176795"/>
            <a:ext cx="367240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Regras</a:t>
            </a:r>
            <a:r>
              <a:rPr lang="pt-BR" sz="1600" dirty="0"/>
              <a:t>:</a:t>
            </a:r>
          </a:p>
          <a:p>
            <a:r>
              <a:rPr lang="pt-BR" sz="1600" dirty="0"/>
              <a:t>      - Exibe, para o usuário </a:t>
            </a:r>
            <a:r>
              <a:rPr lang="pt-BR" sz="1600" dirty="0" err="1"/>
              <a:t>logado</a:t>
            </a:r>
            <a:r>
              <a:rPr lang="pt-BR" sz="1600" dirty="0"/>
              <a:t>, mensagens direcionadas ao próprio usuário e para a Entidade vinculada ao usuário </a:t>
            </a:r>
            <a:r>
              <a:rPr lang="pt-BR" sz="1600" dirty="0" err="1"/>
              <a:t>logado</a:t>
            </a:r>
            <a:r>
              <a:rPr lang="pt-BR" sz="1600" dirty="0"/>
              <a:t>.</a:t>
            </a:r>
          </a:p>
          <a:p>
            <a:r>
              <a:rPr lang="pt-BR" sz="1600" dirty="0"/>
              <a:t>      - Mensagens não lidas são exibidas em negrito. Mensagens já lidas, com o título normal.</a:t>
            </a:r>
          </a:p>
          <a:p>
            <a:r>
              <a:rPr lang="pt-BR" sz="1600" b="1" dirty="0"/>
              <a:t>Campos</a:t>
            </a:r>
            <a:r>
              <a:rPr lang="pt-BR" sz="1600" dirty="0"/>
              <a:t>:</a:t>
            </a:r>
          </a:p>
          <a:p>
            <a:r>
              <a:rPr lang="pt-BR" sz="1600" dirty="0"/>
              <a:t>      - Data da mensagem</a:t>
            </a:r>
          </a:p>
          <a:p>
            <a:r>
              <a:rPr lang="pt-BR" sz="1600" dirty="0"/>
              <a:t>      - </a:t>
            </a:r>
            <a:r>
              <a:rPr lang="pt-BR" sz="1600" dirty="0" err="1"/>
              <a:t>Tp_Mensagem</a:t>
            </a:r>
            <a:endParaRPr lang="pt-BR" sz="1600" dirty="0"/>
          </a:p>
          <a:p>
            <a:r>
              <a:rPr lang="pt-BR" sz="1600" dirty="0"/>
              <a:t>      - Título</a:t>
            </a:r>
          </a:p>
          <a:p>
            <a:r>
              <a:rPr lang="pt-BR" sz="1600" dirty="0"/>
              <a:t>      - Texto da mensagem</a:t>
            </a:r>
          </a:p>
          <a:p>
            <a:r>
              <a:rPr lang="pt-BR" sz="1600" dirty="0"/>
              <a:t>      </a:t>
            </a:r>
          </a:p>
          <a:p>
            <a:r>
              <a:rPr lang="pt-BR" sz="1600" dirty="0"/>
              <a:t>     </a:t>
            </a:r>
            <a:r>
              <a:rPr lang="pt-BR" sz="1600" b="1" dirty="0"/>
              <a:t>Ações</a:t>
            </a:r>
            <a:r>
              <a:rPr lang="pt-BR" sz="1600" dirty="0"/>
              <a:t>:</a:t>
            </a:r>
          </a:p>
          <a:p>
            <a:r>
              <a:rPr lang="pt-BR" sz="1600" dirty="0"/>
              <a:t>      - Excluir Mensagem - pede confirmação do usuário. Não guarda log.</a:t>
            </a:r>
          </a:p>
          <a:p>
            <a:r>
              <a:rPr lang="pt-BR" sz="1600" dirty="0"/>
              <a:t>      - Marcar como não lida - volta o status origina da </a:t>
            </a:r>
            <a:r>
              <a:rPr lang="pt-BR" sz="1600" dirty="0" err="1"/>
              <a:t>msg</a:t>
            </a:r>
            <a:r>
              <a:rPr lang="pt-BR" sz="1600" dirty="0"/>
              <a:t>.</a:t>
            </a:r>
          </a:p>
          <a:p>
            <a:r>
              <a:rPr lang="pt-BR" sz="1600" dirty="0"/>
              <a:t>      - Voltar - retorna para a história 'Consultar Mensagens'.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87426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O QUE É O </a:t>
            </a:r>
            <a:r>
              <a:rPr lang="pt-BR" altLang="pt-BR" sz="6600" b="1" i="1" dirty="0">
                <a:solidFill>
                  <a:srgbClr val="00B050"/>
                </a:solidFill>
              </a:rPr>
              <a:t>RE</a:t>
            </a:r>
            <a:r>
              <a:rPr lang="pt-BR" altLang="pt-BR" sz="6600" b="1" dirty="0">
                <a:solidFill>
                  <a:schemeClr val="accent1"/>
                </a:solidFill>
              </a:rPr>
              <a:t>USE</a:t>
            </a:r>
            <a:r>
              <a:rPr lang="pt-BR" altLang="pt-BR" sz="6600" b="1" dirty="0">
                <a:solidFill>
                  <a:srgbClr val="00B050"/>
                </a:solidFill>
              </a:rPr>
              <a:t>.</a:t>
            </a:r>
            <a:r>
              <a:rPr lang="pt-BR" altLang="pt-BR" sz="6600" dirty="0">
                <a:solidFill>
                  <a:schemeClr val="bg1">
                    <a:lumMod val="65000"/>
                  </a:schemeClr>
                </a:solidFill>
              </a:rPr>
              <a:t>GOV</a:t>
            </a:r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260920" y="-416843"/>
            <a:ext cx="10515600" cy="1325563"/>
          </a:xfrm>
        </p:spPr>
        <p:txBody>
          <a:bodyPr/>
          <a:lstStyle/>
          <a:p>
            <a:r>
              <a:rPr lang="pt-BR" dirty="0"/>
              <a:t>ANÁLISE DE SITUAÇÃO</a:t>
            </a:r>
          </a:p>
        </p:txBody>
      </p:sp>
    </p:spTree>
    <p:extLst>
      <p:ext uri="{BB962C8B-B14F-4D97-AF65-F5344CB8AC3E}">
        <p14:creationId xmlns:p14="http://schemas.microsoft.com/office/powerpoint/2010/main" val="16330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20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D893AB8-7351-4E72-9C2B-F46B5CBE3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466944"/>
            <a:ext cx="7811593" cy="584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4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21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105BBEE-FDDB-44D5-896C-0A8563C6A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371734"/>
            <a:ext cx="5832648" cy="647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66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22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744" y="237100"/>
            <a:ext cx="5814742" cy="6620900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3323782" y="332656"/>
            <a:ext cx="792088" cy="215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REUSE.GOV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3292744" y="3578805"/>
            <a:ext cx="792088" cy="215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REUSE.GOV</a:t>
            </a:r>
          </a:p>
        </p:txBody>
      </p:sp>
    </p:spTree>
    <p:extLst>
      <p:ext uri="{BB962C8B-B14F-4D97-AF65-F5344CB8AC3E}">
        <p14:creationId xmlns:p14="http://schemas.microsoft.com/office/powerpoint/2010/main" val="203112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23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7" name="Figura8"/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415480" y="491614"/>
            <a:ext cx="5446478" cy="6389826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1415480" y="491614"/>
            <a:ext cx="792088" cy="215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REUSE.GOV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415480" y="2291900"/>
            <a:ext cx="792088" cy="215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REUSE.GOV</a:t>
            </a:r>
          </a:p>
        </p:txBody>
      </p:sp>
    </p:spTree>
    <p:extLst>
      <p:ext uri="{BB962C8B-B14F-4D97-AF65-F5344CB8AC3E}">
        <p14:creationId xmlns:p14="http://schemas.microsoft.com/office/powerpoint/2010/main" val="38819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24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ACESSANDO O REUSE</a:t>
            </a:r>
          </a:p>
        </p:txBody>
      </p:sp>
      <p:pic>
        <p:nvPicPr>
          <p:cNvPr id="10" name="Figura7">
            <a:extLst>
              <a:ext uri="{FF2B5EF4-FFF2-40B4-BE49-F238E27FC236}">
                <a16:creationId xmlns:a16="http://schemas.microsoft.com/office/drawing/2014/main" id="{756564B5-D55F-46C2-8EE6-7223C560D375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742599" y="404798"/>
            <a:ext cx="6371168" cy="6048404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D25AA9AF-5B3D-4DB9-B7A5-0583686B360C}"/>
              </a:ext>
            </a:extLst>
          </p:cNvPr>
          <p:cNvSpPr txBox="1"/>
          <p:nvPr/>
        </p:nvSpPr>
        <p:spPr>
          <a:xfrm>
            <a:off x="2773012" y="404798"/>
            <a:ext cx="792088" cy="215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REUSE.GOV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67BB5BA-F2B8-4787-801E-CEA2CADAC098}"/>
              </a:ext>
            </a:extLst>
          </p:cNvPr>
          <p:cNvSpPr txBox="1"/>
          <p:nvPr/>
        </p:nvSpPr>
        <p:spPr>
          <a:xfrm>
            <a:off x="2773012" y="2241158"/>
            <a:ext cx="792088" cy="215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REUSE.GOV</a:t>
            </a:r>
          </a:p>
        </p:txBody>
      </p:sp>
    </p:spTree>
    <p:extLst>
      <p:ext uri="{BB962C8B-B14F-4D97-AF65-F5344CB8AC3E}">
        <p14:creationId xmlns:p14="http://schemas.microsoft.com/office/powerpoint/2010/main" val="60740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25</a:t>
            </a:fld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-400760"/>
            <a:ext cx="10515600" cy="1325563"/>
          </a:xfrm>
        </p:spPr>
        <p:txBody>
          <a:bodyPr/>
          <a:lstStyle/>
          <a:p>
            <a:r>
              <a:rPr lang="pt-BR" dirty="0"/>
              <a:t>LOGO REUSE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51A3496-F8A6-4BE7-94BE-BC5E2A44B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82" y="2510026"/>
            <a:ext cx="7703835" cy="183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33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endParaRPr lang="pt-BR" altLang="pt-B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Parceria STN e SEGES:</a:t>
            </a:r>
          </a:p>
          <a:p>
            <a:pPr marL="0" indent="0" algn="ctr" eaLnBrk="1" hangingPunct="1">
              <a:buNone/>
            </a:pPr>
            <a:endParaRPr lang="pt-BR" altLang="pt-BR" sz="6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Boas Práticas, Otimização do uso do recurso público, informações qualificadas e uniformes.</a:t>
            </a:r>
          </a:p>
          <a:p>
            <a:pPr marL="0" indent="0" algn="ctr" eaLnBrk="1" hangingPunct="1">
              <a:buNone/>
            </a:pPr>
            <a:endParaRPr lang="pt-BR" altLang="pt-BR" sz="6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hangingPunct="1">
              <a:buNone/>
            </a:pPr>
            <a:r>
              <a:rPr lang="pt-BR" altLang="pt-BR" sz="6600" b="1" dirty="0">
                <a:solidFill>
                  <a:schemeClr val="accent1">
                    <a:lumMod val="75000"/>
                  </a:schemeClr>
                </a:solidFill>
              </a:rPr>
              <a:t>Muito obrigado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49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70148" y="878829"/>
            <a:ext cx="11451703" cy="10396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  <a:r>
              <a:rPr lang="pt-BR" dirty="0"/>
              <a:t>O REUSE.GOV tem como objetivo promover o reaproveitamento de materiais de consumo e permanente que estejam sem uso para o órgão público, e visa atender princípios fundamentais:</a:t>
            </a:r>
          </a:p>
          <a:p>
            <a:pPr algn="just"/>
            <a:endParaRPr lang="pt-BR" sz="2057" dirty="0">
              <a:cs typeface="Arial" panose="020B0604020202020204" pitchFamily="34" charset="0"/>
            </a:endParaRP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pic>
        <p:nvPicPr>
          <p:cNvPr id="5" name="Imagem 2">
            <a:extLst>
              <a:ext uri="{FF2B5EF4-FFF2-40B4-BE49-F238E27FC236}">
                <a16:creationId xmlns:a16="http://schemas.microsoft.com/office/drawing/2014/main" id="{23EF712F-4E90-4D56-AA51-EACD2E026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2348880"/>
            <a:ext cx="4752528" cy="386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762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2081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Economicidade</a:t>
            </a:r>
          </a:p>
        </p:txBody>
      </p:sp>
      <p:pic>
        <p:nvPicPr>
          <p:cNvPr id="6" name="Imagem 2">
            <a:extLst>
              <a:ext uri="{FF2B5EF4-FFF2-40B4-BE49-F238E27FC236}">
                <a16:creationId xmlns:a16="http://schemas.microsoft.com/office/drawing/2014/main" id="{621CDA25-8B28-4E39-86B3-9708F1E6A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2996952"/>
            <a:ext cx="4456857" cy="341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alão de Fala: Oval 6">
            <a:extLst>
              <a:ext uri="{FF2B5EF4-FFF2-40B4-BE49-F238E27FC236}">
                <a16:creationId xmlns:a16="http://schemas.microsoft.com/office/drawing/2014/main" id="{0B16E7F7-7512-47AB-9950-2478AB75F15E}"/>
              </a:ext>
            </a:extLst>
          </p:cNvPr>
          <p:cNvSpPr/>
          <p:nvPr/>
        </p:nvSpPr>
        <p:spPr>
          <a:xfrm flipH="1">
            <a:off x="3647728" y="1681392"/>
            <a:ext cx="3762375" cy="181451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" name="CaixaDeTexto 4">
            <a:extLst>
              <a:ext uri="{FF2B5EF4-FFF2-40B4-BE49-F238E27FC236}">
                <a16:creationId xmlns:a16="http://schemas.microsoft.com/office/drawing/2014/main" id="{75A039F2-571C-431B-AB9D-4A31743E7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1790" y="2152880"/>
            <a:ext cx="2749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2400">
                <a:latin typeface="Arial" panose="020B0604020202020204" pitchFamily="34" charset="0"/>
              </a:rPr>
              <a:t>Material gratuito só aqui, corram!!!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2232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1994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Transparência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0" name="Imagem 2">
            <a:extLst>
              <a:ext uri="{FF2B5EF4-FFF2-40B4-BE49-F238E27FC236}">
                <a16:creationId xmlns:a16="http://schemas.microsoft.com/office/drawing/2014/main" id="{4173BEED-D5B3-4E4A-85C8-2283A17FE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284538"/>
            <a:ext cx="41941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3">
            <a:extLst>
              <a:ext uri="{FF2B5EF4-FFF2-40B4-BE49-F238E27FC236}">
                <a16:creationId xmlns:a16="http://schemas.microsoft.com/office/drawing/2014/main" id="{E3D5CCA3-E203-4214-B695-2A6917667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5880" y="2796698"/>
            <a:ext cx="41338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2000" dirty="0">
                <a:latin typeface="Arial" panose="020B0604020202020204" pitchFamily="34" charset="0"/>
              </a:rPr>
              <a:t>Qualquer cidadão pode consultar</a:t>
            </a:r>
          </a:p>
        </p:txBody>
      </p:sp>
      <p:sp>
        <p:nvSpPr>
          <p:cNvPr id="12" name="Rolagem: Horizontal 11">
            <a:extLst>
              <a:ext uri="{FF2B5EF4-FFF2-40B4-BE49-F238E27FC236}">
                <a16:creationId xmlns:a16="http://schemas.microsoft.com/office/drawing/2014/main" id="{C2C45BE1-E66B-4241-A228-1560ED999D66}"/>
              </a:ext>
            </a:extLst>
          </p:cNvPr>
          <p:cNvSpPr/>
          <p:nvPr/>
        </p:nvSpPr>
        <p:spPr>
          <a:xfrm>
            <a:off x="4427538" y="2276475"/>
            <a:ext cx="5052838" cy="1440557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3917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2307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Sustentabilidade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3" name="Imagem 2">
            <a:extLst>
              <a:ext uri="{FF2B5EF4-FFF2-40B4-BE49-F238E27FC236}">
                <a16:creationId xmlns:a16="http://schemas.microsoft.com/office/drawing/2014/main" id="{CCC79072-0227-4E7A-9F86-7E2E6A028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1938128"/>
            <a:ext cx="240347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m 4">
            <a:extLst>
              <a:ext uri="{FF2B5EF4-FFF2-40B4-BE49-F238E27FC236}">
                <a16:creationId xmlns:a16="http://schemas.microsoft.com/office/drawing/2014/main" id="{C5C5C948-264C-4CF9-AD89-140EDE26E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891" y="2808078"/>
            <a:ext cx="27051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55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4273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Evitar aquisições desnecessárias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8" name="Imagem 3">
            <a:extLst>
              <a:ext uri="{FF2B5EF4-FFF2-40B4-BE49-F238E27FC236}">
                <a16:creationId xmlns:a16="http://schemas.microsoft.com/office/drawing/2014/main" id="{BA1699D0-0A91-49FC-81CE-E24634BE5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990" y="1650700"/>
            <a:ext cx="6420271" cy="42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7432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E3480B-2870-427E-8FD0-FF6B3E8D5357}"/>
              </a:ext>
            </a:extLst>
          </p:cNvPr>
          <p:cNvSpPr txBox="1"/>
          <p:nvPr/>
        </p:nvSpPr>
        <p:spPr>
          <a:xfrm>
            <a:off x="839416" y="1110856"/>
            <a:ext cx="495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Aumentar a eficiência no gasto público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7" name="Imagem 2">
            <a:extLst>
              <a:ext uri="{FF2B5EF4-FFF2-40B4-BE49-F238E27FC236}">
                <a16:creationId xmlns:a16="http://schemas.microsoft.com/office/drawing/2014/main" id="{CE5B36FA-1F0C-422C-9892-BE179B6AE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32701"/>
            <a:ext cx="38163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5">
            <a:extLst>
              <a:ext uri="{FF2B5EF4-FFF2-40B4-BE49-F238E27FC236}">
                <a16:creationId xmlns:a16="http://schemas.microsoft.com/office/drawing/2014/main" id="{BAC26B83-12B9-4A63-894E-2FAFE1A11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3161251"/>
            <a:ext cx="16383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6">
            <a:extLst>
              <a:ext uri="{FF2B5EF4-FFF2-40B4-BE49-F238E27FC236}">
                <a16:creationId xmlns:a16="http://schemas.microsoft.com/office/drawing/2014/main" id="{74B9F516-454B-4CD1-A844-B19D94D04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2208751"/>
            <a:ext cx="27511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2400">
                <a:latin typeface="Arial" panose="020B0604020202020204" pitchFamily="34" charset="0"/>
              </a:rPr>
              <a:t>Os medicamentos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pt-BR" sz="2400">
                <a:latin typeface="Arial" panose="020B0604020202020204" pitchFamily="34" charset="0"/>
              </a:rPr>
              <a:t>estão vencendo!!!</a:t>
            </a:r>
          </a:p>
        </p:txBody>
      </p:sp>
      <p:sp>
        <p:nvSpPr>
          <p:cNvPr id="12" name="Balão de Pensamento: Nuvem 11">
            <a:extLst>
              <a:ext uri="{FF2B5EF4-FFF2-40B4-BE49-F238E27FC236}">
                <a16:creationId xmlns:a16="http://schemas.microsoft.com/office/drawing/2014/main" id="{28EBD8CC-C535-488F-9E06-504C1196AAC5}"/>
              </a:ext>
            </a:extLst>
          </p:cNvPr>
          <p:cNvSpPr/>
          <p:nvPr/>
        </p:nvSpPr>
        <p:spPr>
          <a:xfrm>
            <a:off x="3681413" y="1949988"/>
            <a:ext cx="4730750" cy="132556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420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9733" y="908783"/>
            <a:ext cx="11451703" cy="37721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pt-BR" sz="2057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260921" y="-416747"/>
            <a:ext cx="10515600" cy="1325530"/>
          </a:xfrm>
        </p:spPr>
        <p:txBody>
          <a:bodyPr>
            <a:normAutofit/>
          </a:bodyPr>
          <a:lstStyle/>
          <a:p>
            <a:r>
              <a:rPr lang="pt-BR" sz="2742" dirty="0"/>
              <a:t>Sistema de Gestão Patrimonial - SIADS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7153BF6-7913-44BF-A45B-9D888601D8B5}"/>
              </a:ext>
            </a:extLst>
          </p:cNvPr>
          <p:cNvSpPr/>
          <p:nvPr/>
        </p:nvSpPr>
        <p:spPr>
          <a:xfrm>
            <a:off x="6474271" y="6165304"/>
            <a:ext cx="2430041" cy="249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2F16A45-7B55-4152-966B-48DCABC85453}"/>
              </a:ext>
            </a:extLst>
          </p:cNvPr>
          <p:cNvSpPr txBox="1"/>
          <p:nvPr/>
        </p:nvSpPr>
        <p:spPr>
          <a:xfrm>
            <a:off x="767408" y="1097392"/>
            <a:ext cx="827341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Redução de aquisições e documentos na Administração Pública;</a:t>
            </a:r>
          </a:p>
          <a:p>
            <a:endParaRPr lang="pt-BR" sz="2000" b="1" dirty="0">
              <a:solidFill>
                <a:srgbClr val="FF0000"/>
              </a:solidFill>
            </a:endParaRPr>
          </a:p>
          <a:p>
            <a:r>
              <a:rPr lang="pt-BR" sz="2000" b="1" dirty="0">
                <a:solidFill>
                  <a:srgbClr val="FF0000"/>
                </a:solidFill>
              </a:rPr>
              <a:t>Possibilitar padronização de informação em única fonte de dados;</a:t>
            </a:r>
          </a:p>
          <a:p>
            <a:endParaRPr lang="pt-BR" sz="2000" b="1" dirty="0">
              <a:solidFill>
                <a:srgbClr val="FF0000"/>
              </a:solidFill>
            </a:endParaRPr>
          </a:p>
          <a:p>
            <a:r>
              <a:rPr lang="pt-BR" sz="2000" b="1" dirty="0">
                <a:solidFill>
                  <a:srgbClr val="FF0000"/>
                </a:solidFill>
              </a:rPr>
              <a:t>Integração da Gestão Pública dos 3 Entes Federativos.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54545A51-C511-4F3C-AC45-72060E4CB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291" y="2458353"/>
            <a:ext cx="2736304" cy="349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7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ersonalizar design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STN Documento" ma:contentTypeID="0x010100074FEDCAA1540F4BA0F0316E3C4A784B0092FFBD8CB8CD9C48AC5B705EE16DB600" ma:contentTypeVersion="36" ma:contentTypeDescription="" ma:contentTypeScope="" ma:versionID="b2340f526e45dda0f23b78efe957f6c2">
  <xsd:schema xmlns:xsd="http://www.w3.org/2001/XMLSchema" xmlns:xs="http://www.w3.org/2001/XMLSchema" xmlns:p="http://schemas.microsoft.com/office/2006/metadata/properties" xmlns:ns1="http://schemas.microsoft.com/sharepoint/v3" xmlns:ns2="0a7000d6-02c1-4ac2-87ff-427c8bde8f4d" targetNamespace="http://schemas.microsoft.com/office/2006/metadata/properties" ma:root="true" ma:fieldsID="9bb3ffbdbd7c854fdfcb3918e66c6b42" ns1:_="" ns2:_="">
    <xsd:import namespace="http://schemas.microsoft.com/sharepoint/v3"/>
    <xsd:import namespace="0a7000d6-02c1-4ac2-87ff-427c8bde8f4d"/>
    <xsd:element name="properties">
      <xsd:complexType>
        <xsd:sequence>
          <xsd:element name="documentManagement">
            <xsd:complexType>
              <xsd:all>
                <xsd:element ref="ns2:STNCategoriaLookup"/>
                <xsd:element ref="ns2:STNSubcategoriaLookup"/>
                <xsd:element ref="ns2:DestaqueNoticia" minOccurs="0"/>
                <xsd:element ref="ns2:Descricao"/>
                <xsd:element ref="ns1:PublishingPageContent" minOccurs="0"/>
                <xsd:element ref="ns2:PalavraChaveNoticia"/>
                <xsd:element ref="ns2:STNAreaLooku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PageContent" ma:index="6" nillable="true" ma:displayName="Conteúdo da Página" ma:description="Conteúdo da Página é uma coluna de site criada pelo recurso de Publicação. Ela é usada no Tipo de Conteúdo de Página de Artigo como o conteúdo da página." ma:internalName="PublishingPageConte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7000d6-02c1-4ac2-87ff-427c8bde8f4d" elementFormDefault="qualified">
    <xsd:import namespace="http://schemas.microsoft.com/office/2006/documentManagement/types"/>
    <xsd:import namespace="http://schemas.microsoft.com/office/infopath/2007/PartnerControls"/>
    <xsd:element name="STNCategoriaLookup" ma:index="2" ma:displayName="Categoria" ma:indexed="true" ma:list="{c5af44d2-4f95-4f02-8ad8-aacff1283beb}" ma:internalName="STNCategoriaLookup" ma:readOnly="false" ma:showField="Title" ma:web="0a7000d6-02c1-4ac2-87ff-427c8bde8f4d">
      <xsd:simpleType>
        <xsd:restriction base="dms:Lookup"/>
      </xsd:simpleType>
    </xsd:element>
    <xsd:element name="STNSubcategoriaLookup" ma:index="3" ma:displayName="Subcategoria" ma:indexed="true" ma:list="{192d909d-be75-44df-8561-8bf4dd6a77ae}" ma:internalName="STNSubcategoriaLookup" ma:readOnly="false" ma:showField="Title" ma:web="0a7000d6-02c1-4ac2-87ff-427c8bde8f4d">
      <xsd:simpleType>
        <xsd:restriction base="dms:Lookup"/>
      </xsd:simpleType>
    </xsd:element>
    <xsd:element name="DestaqueNoticia" ma:index="4" nillable="true" ma:displayName="Destaque" ma:default="0" ma:internalName="DestaqueNoticia">
      <xsd:simpleType>
        <xsd:restriction base="dms:Boolean"/>
      </xsd:simpleType>
    </xsd:element>
    <xsd:element name="Descricao" ma:index="5" ma:displayName="Resumo" ma:internalName="Descricao">
      <xsd:simpleType>
        <xsd:restriction base="dms:Text">
          <xsd:maxLength value="140"/>
        </xsd:restriction>
      </xsd:simpleType>
    </xsd:element>
    <xsd:element name="PalavraChaveNoticia" ma:index="13" ma:displayName="Palavras Chave" ma:list="03b14767-2059-4965-a763-74535623b0e3" ma:internalName="PalavraChaveNoticia" ma:readOnly="false" ma:showField="Title" ma:web="0a7000d6-02c1-4ac2-87ff-427c8bde8f4d">
      <xsd:simpleType>
        <xsd:restriction base="dms:Unknown"/>
      </xsd:simpleType>
    </xsd:element>
    <xsd:element name="STNAreaLookup" ma:index="14" nillable="true" ma:displayName="Áreas Vinculadas" ma:list="0e13c9bc-cab2-47a2-bab5-17b30044fcdc" ma:internalName="STNAreaLookup0" ma:showField="Title" ma:web="0a7000d6-02c1-4ac2-87ff-427c8bde8f4d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e Conteúdo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cao xmlns="0a7000d6-02c1-4ac2-87ff-427c8bde8f4d">Padrões de apresentações em PowerPoint </Descricao>
    <PublishingPageContent xmlns="http://schemas.microsoft.com/sharepoint/v3" xsi:nil="true"/>
    <DestaqueNoticia xmlns="0a7000d6-02c1-4ac2-87ff-427c8bde8f4d">true</DestaqueNoticia>
    <STNCategoriaLookup xmlns="0a7000d6-02c1-4ac2-87ff-427c8bde8f4d">49</STNCategoriaLookup>
    <PalavraChaveNoticia xmlns="0a7000d6-02c1-4ac2-87ff-427c8bde8f4d">585;#Apresentação</PalavraChaveNoticia>
    <STNSubcategoriaLookup xmlns="0a7000d6-02c1-4ac2-87ff-427c8bde8f4d">65</STNSubcategoriaLookup>
    <STNAreaLookup xmlns="0a7000d6-02c1-4ac2-87ff-427c8bde8f4d" xsi:nil="true"/>
  </documentManagement>
</p:properties>
</file>

<file path=customXml/itemProps1.xml><?xml version="1.0" encoding="utf-8"?>
<ds:datastoreItem xmlns:ds="http://schemas.openxmlformats.org/officeDocument/2006/customXml" ds:itemID="{505934B2-3220-44AD-8424-ECAE79CAE5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a7000d6-02c1-4ac2-87ff-427c8bde8f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325E1F-D680-4DEC-BCF9-947E89A40F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04A931-DECB-449A-B79A-4844A27784F0}">
  <ds:schemaRefs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0a7000d6-02c1-4ac2-87ff-427c8bde8f4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8525</TotalTime>
  <Words>488</Words>
  <Application>Microsoft Office PowerPoint</Application>
  <PresentationFormat>Widescreen</PresentationFormat>
  <Paragraphs>144</Paragraphs>
  <Slides>26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Personalizar design</vt:lpstr>
      <vt:lpstr>Apresentação do PowerPoint</vt:lpstr>
      <vt:lpstr>ANÁLISE DE SITUAÇÃO</vt:lpstr>
      <vt:lpstr>Sistema de Gestão Patrimonial - SIADS</vt:lpstr>
      <vt:lpstr>Sistema de Gestão Patrimonial - SIADS</vt:lpstr>
      <vt:lpstr>Sistema de Gestão Patrimonial - SIADS</vt:lpstr>
      <vt:lpstr>Sistema de Gestão Patrimonial - SIADS</vt:lpstr>
      <vt:lpstr>Sistema de Gestão Patrimonial - SIADS</vt:lpstr>
      <vt:lpstr>Sistema de Gestão Patrimonial - SIADS</vt:lpstr>
      <vt:lpstr>Sistema de Gestão Patrimonial - SIADS</vt:lpstr>
      <vt:lpstr>Sistema de Gestão Patrimonial - SIADS</vt:lpstr>
      <vt:lpstr>ANÁLISE DE SITUAÇÃO</vt:lpstr>
      <vt:lpstr>Sistema de Gestão Patrimonial - SIADS</vt:lpstr>
      <vt:lpstr>Sistema de Gestão Patrimonial - SIADS</vt:lpstr>
      <vt:lpstr>ANÁLISE DE SITUAÇÃO</vt:lpstr>
      <vt:lpstr>CONHECENDO O REUSE</vt:lpstr>
      <vt:lpstr>CONHECENDO O REUSE</vt:lpstr>
      <vt:lpstr>CONHECENDO O REUSE</vt:lpstr>
      <vt:lpstr>ACESSANDO O REUSE</vt:lpstr>
      <vt:lpstr>ACESSANDO O REUSE</vt:lpstr>
      <vt:lpstr>ACESSANDO O REUSE</vt:lpstr>
      <vt:lpstr>ACESSANDO O REUSE</vt:lpstr>
      <vt:lpstr>ACESSANDO O REUSE</vt:lpstr>
      <vt:lpstr>ACESSANDO O REUSE</vt:lpstr>
      <vt:lpstr>ACESSANDO O REUSE</vt:lpstr>
      <vt:lpstr>LOGO REUSE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Diretrizes de elaboração para PPT</dc:title>
  <dc:creator>STN</dc:creator>
  <cp:lastModifiedBy>Fábio Aires Silva Burlamaqui</cp:lastModifiedBy>
  <cp:revision>540</cp:revision>
  <dcterms:created xsi:type="dcterms:W3CDTF">2014-03-31T18:30:38Z</dcterms:created>
  <dcterms:modified xsi:type="dcterms:W3CDTF">2018-05-30T18:39:33Z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0x010100074FEDCAA1540F4BA0F0316E3C4A784B0092FFBD8CB8CD9C48AC5B705EE16DB600</vt:lpwstr>
  </property>
</Properties>
</file>